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49"/>
  </p:notesMasterIdLst>
  <p:handoutMasterIdLst>
    <p:handoutMasterId r:id="rId50"/>
  </p:handoutMasterIdLst>
  <p:sldIdLst>
    <p:sldId id="280" r:id="rId5"/>
    <p:sldId id="303" r:id="rId6"/>
    <p:sldId id="325"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20" r:id="rId20"/>
    <p:sldId id="321" r:id="rId21"/>
    <p:sldId id="322"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23" r:id="rId46"/>
    <p:sldId id="324" r:id="rId47"/>
    <p:sldId id="349"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Sayuri" initials="KS" lastIdx="8" clrIdx="0">
    <p:extLst>
      <p:ext uri="{19B8F6BF-5375-455C-9EA6-DF929625EA0E}">
        <p15:presenceInfo xmlns:p15="http://schemas.microsoft.com/office/powerpoint/2012/main" userId="S-1-5-21-3931225680-1871015619-2963001510-170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EDD603"/>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3066" autoAdjust="0"/>
  </p:normalViewPr>
  <p:slideViewPr>
    <p:cSldViewPr snapToGrid="0">
      <p:cViewPr varScale="1">
        <p:scale>
          <a:sx n="68" d="100"/>
          <a:sy n="68" d="100"/>
        </p:scale>
        <p:origin x="1356" y="66"/>
      </p:cViewPr>
      <p:guideLst>
        <p:guide orient="horz" pos="2064"/>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76"/>
    </p:cViewPr>
  </p:sorterViewPr>
  <p:notesViewPr>
    <p:cSldViewPr snapToGrid="0">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599737532809E-2"/>
          <c:y val="6.5585875984252001E-2"/>
          <c:w val="0.72019110892388505"/>
          <c:h val="0.8253464566929139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C45-478D-B50E-0C2158486A9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C45-478D-B50E-0C2158486A9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C45-478D-B50E-0C2158486A95}"/>
            </c:ext>
          </c:extLst>
        </c:ser>
        <c:dLbls>
          <c:showLegendKey val="0"/>
          <c:showVal val="0"/>
          <c:showCatName val="0"/>
          <c:showSerName val="0"/>
          <c:showPercent val="0"/>
          <c:showBubbleSize val="0"/>
        </c:dLbls>
        <c:gapWidth val="150"/>
        <c:axId val="403254024"/>
        <c:axId val="403256376"/>
      </c:barChart>
      <c:catAx>
        <c:axId val="403254024"/>
        <c:scaling>
          <c:orientation val="minMax"/>
        </c:scaling>
        <c:delete val="0"/>
        <c:axPos val="b"/>
        <c:numFmt formatCode="General" sourceLinked="0"/>
        <c:majorTickMark val="out"/>
        <c:minorTickMark val="none"/>
        <c:tickLblPos val="nextTo"/>
        <c:crossAx val="403256376"/>
        <c:crosses val="autoZero"/>
        <c:auto val="1"/>
        <c:lblAlgn val="ctr"/>
        <c:lblOffset val="100"/>
        <c:noMultiLvlLbl val="0"/>
      </c:catAx>
      <c:valAx>
        <c:axId val="403256376"/>
        <c:scaling>
          <c:orientation val="minMax"/>
        </c:scaling>
        <c:delete val="0"/>
        <c:axPos val="l"/>
        <c:majorGridlines/>
        <c:numFmt formatCode="General" sourceLinked="1"/>
        <c:majorTickMark val="out"/>
        <c:minorTickMark val="none"/>
        <c:tickLblPos val="nextTo"/>
        <c:crossAx val="403254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0"/>
      <dgm:spPr/>
    </dgm:pt>
    <dgm:pt modelId="{982A9893-AF29-44BF-9EE1-825C96CCCB84}">
      <dgm:prSet phldrT="[Text]" phldr="1"/>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t>
        <a:bodyPr/>
        <a:lstStyle/>
        <a:p>
          <a:endParaRPr lang="en-US"/>
        </a:p>
      </dgm:t>
    </dgm:pt>
    <dgm:pt modelId="{52792FB9-D706-44E9-8794-BA0A0D87EE97}" type="pres">
      <dgm:prSet presAssocID="{982A9893-AF29-44BF-9EE1-825C96CCCB84}" presName="nodeTx" presStyleLbl="node1" presStyleIdx="0" presStyleCnt="3">
        <dgm:presLayoutVars>
          <dgm:bulletEnabled val="1"/>
        </dgm:presLayoutVars>
      </dgm:prSet>
      <dgm:spPr/>
      <dgm:t>
        <a:bodyPr/>
        <a:lstStyle/>
        <a:p>
          <a:endParaRPr lang="en-US"/>
        </a:p>
      </dgm:t>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dgm:pt>
    <dgm:pt modelId="{710D4F04-8E65-41C1-AE1A-EC820565D65D}" type="pres">
      <dgm:prSet presAssocID="{743629A4-0FAF-4D8C-AD37-606688062970}" presName="sibTrans" presStyleLbl="sibTrans2D1" presStyleIdx="0" presStyleCnt="0"/>
      <dgm:spPr/>
      <dgm:t>
        <a:bodyPr/>
        <a:lstStyle/>
        <a:p>
          <a:endParaRPr lang="en-US"/>
        </a:p>
      </dgm:t>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t>
        <a:bodyPr/>
        <a:lstStyle/>
        <a:p>
          <a:endParaRPr lang="en-US"/>
        </a:p>
      </dgm:t>
    </dgm:pt>
    <dgm:pt modelId="{AEC3DBBF-E3B5-48F9-B68F-834054216858}" type="pres">
      <dgm:prSet presAssocID="{4100DFDA-6187-4CAB-98EC-F1FCD515AD00}" presName="nodeTx" presStyleLbl="node1" presStyleIdx="1" presStyleCnt="3">
        <dgm:presLayoutVars>
          <dgm:bulletEnabled val="1"/>
        </dgm:presLayoutVars>
      </dgm:prSet>
      <dgm:spPr/>
      <dgm:t>
        <a:bodyPr/>
        <a:lstStyle/>
        <a:p>
          <a:endParaRPr lang="en-US"/>
        </a:p>
      </dgm:t>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dgm:pt>
    <dgm:pt modelId="{AB92182A-DE47-4F5D-AAE9-9241E3443498}" type="pres">
      <dgm:prSet presAssocID="{B1681C19-379C-4EE6-BB21-3F0D567FA05A}" presName="sibTrans" presStyleLbl="sibTrans2D1" presStyleIdx="0" presStyleCnt="0"/>
      <dgm:spPr/>
      <dgm:t>
        <a:bodyPr/>
        <a:lstStyle/>
        <a:p>
          <a:endParaRPr lang="en-US"/>
        </a:p>
      </dgm:t>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t>
        <a:bodyPr/>
        <a:lstStyle/>
        <a:p>
          <a:endParaRPr lang="en-US"/>
        </a:p>
      </dgm:t>
    </dgm:pt>
    <dgm:pt modelId="{A7079005-9C7D-4CC2-AF0F-671C3A00B010}" type="pres">
      <dgm:prSet presAssocID="{29BCA6C7-AB94-4DDC-9002-88ECCECDD470}" presName="nodeTx" presStyleLbl="node1" presStyleIdx="2" presStyleCnt="3">
        <dgm:presLayoutVars>
          <dgm:bulletEnabled val="1"/>
        </dgm:presLayoutVars>
      </dgm:prSet>
      <dgm:spPr/>
      <dgm:t>
        <a:bodyPr/>
        <a:lstStyle/>
        <a:p>
          <a:endParaRPr lang="en-US"/>
        </a:p>
      </dgm:t>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dgm:pt>
  </dgm:ptLst>
  <dgm:cxnLst>
    <dgm:cxn modelId="{D45A37F4-4829-6F43-BD6A-EE7B5925615C}" type="presOf" srcId="{982A9893-AF29-44BF-9EE1-825C96CCCB84}" destId="{14380E18-9A73-4693-AA09-9A5B938DE7BE}"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C2FB1B0A-9CF0-4C48-835C-E396B13158A6}" srcId="{16977C60-C9CE-4B5D-A794-D7BAFF626E00}" destId="{29BCA6C7-AB94-4DDC-9002-88ECCECDD470}" srcOrd="2" destOrd="0" parTransId="{708B6C34-6D74-4F56-A826-5CCC00AB734A}" sibTransId="{95208092-1108-42CA-8183-CAE2CBA67A17}"/>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BCC4DA6-09AB-1F41-B819-5B1C424079D7}" type="presOf" srcId="{982A9893-AF29-44BF-9EE1-825C96CCCB84}" destId="{52792FB9-D706-44E9-8794-BA0A0D87EE97}"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20E49815-A436-8544-8063-DD2CCCDAA3E8}" type="presOf" srcId="{29BCA6C7-AB94-4DDC-9002-88ECCECDD470}" destId="{DC57AA67-BB0C-436A-8311-CCADCB517509}"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1727"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dirty="0"/>
        </a:p>
      </dsp:txBody>
      <dsp:txXfrm>
        <a:off x="1727" y="1718945"/>
        <a:ext cx="2688282" cy="1718945"/>
      </dsp:txXfrm>
    </dsp:sp>
    <dsp:sp modelId="{878BC7C1-2F4C-46EE-9F04-B02E8B8A9171}">
      <dsp:nvSpPr>
        <dsp:cNvPr id="0" name=""/>
        <dsp:cNvSpPr/>
      </dsp:nvSpPr>
      <dsp:spPr>
        <a:xfrm>
          <a:off x="630358"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2770658"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a:p>
      </dsp:txBody>
      <dsp:txXfrm>
        <a:off x="2770658" y="1718945"/>
        <a:ext cx="2688282" cy="1718945"/>
      </dsp:txXfrm>
    </dsp:sp>
    <dsp:sp modelId="{CBF537D4-A545-4B6C-939F-63E432C9F5A6}">
      <dsp:nvSpPr>
        <dsp:cNvPr id="0" name=""/>
        <dsp:cNvSpPr/>
      </dsp:nvSpPr>
      <dsp:spPr>
        <a:xfrm>
          <a:off x="339928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5539589" y="0"/>
          <a:ext cx="2688282" cy="4297363"/>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496" tIns="412496" rIns="412496" bIns="412496" numCol="1" spcCol="1270" anchor="ctr" anchorCtr="0">
          <a:noAutofit/>
        </a:bodyPr>
        <a:lstStyle/>
        <a:p>
          <a:pPr lvl="0" algn="ctr" defTabSz="2578100">
            <a:lnSpc>
              <a:spcPct val="90000"/>
            </a:lnSpc>
            <a:spcBef>
              <a:spcPct val="0"/>
            </a:spcBef>
            <a:spcAft>
              <a:spcPct val="35000"/>
            </a:spcAft>
          </a:pPr>
          <a:endParaRPr lang="en-US" sz="5800" kern="1200"/>
        </a:p>
      </dsp:txBody>
      <dsp:txXfrm>
        <a:off x="5539589" y="1718945"/>
        <a:ext cx="2688282" cy="1718945"/>
      </dsp:txXfrm>
    </dsp:sp>
    <dsp:sp modelId="{50205122-CAA7-4B2D-9630-970F04BD2C9B}">
      <dsp:nvSpPr>
        <dsp:cNvPr id="0" name=""/>
        <dsp:cNvSpPr/>
      </dsp:nvSpPr>
      <dsp:spPr>
        <a:xfrm>
          <a:off x="6168219" y="257841"/>
          <a:ext cx="1431021" cy="1431021"/>
        </a:xfrm>
        <a:prstGeom prst="ellipse">
          <a:avLst/>
        </a:prstGeom>
        <a:solidFill>
          <a:schemeClr val="accent1">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329183" y="3437890"/>
          <a:ext cx="7571232" cy="644604"/>
        </a:xfrm>
        <a:prstGeom prst="leftRightArrow">
          <a:avLst/>
        </a:prstGeom>
        <a:solidFill>
          <a:schemeClr val="accent1">
            <a:tint val="6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CC16B254-F755-154D-86D8-705F3C585905}" type="datetimeFigureOut">
              <a:rPr lang="en-US" smtClean="0"/>
              <a:pPr/>
              <a:t>04/24/2019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D8B07BA0-83C1-274E-9BA1-643DFA6696FC}" type="slidenum">
              <a:rPr lang="en-US" smtClean="0"/>
              <a:pPr/>
              <a:t>‹#›</a:t>
            </a:fld>
            <a:endParaRPr lang="en-US"/>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7B898A01-842B-0042-9AB7-55364486B929}" type="slidenum">
              <a:rPr lang="en-US" smtClean="0"/>
              <a:pPr/>
              <a:t>‹#›</a:t>
            </a:fld>
            <a:endParaRPr lang="en-US"/>
          </a:p>
        </p:txBody>
      </p:sp>
      <p:sp>
        <p:nvSpPr>
          <p:cNvPr id="9" name="Footer Placeholder 8"/>
          <p:cNvSpPr>
            <a:spLocks noGrp="1"/>
          </p:cNvSpPr>
          <p:nvPr>
            <p:ph type="ftr" sz="quarter" idx="4"/>
          </p:nvPr>
        </p:nvSpPr>
        <p:spPr>
          <a:xfrm>
            <a:off x="1" y="8829676"/>
            <a:ext cx="3038475" cy="466725"/>
          </a:xfrm>
          <a:prstGeom prst="rect">
            <a:avLst/>
          </a:prstGeom>
        </p:spPr>
        <p:txBody>
          <a:bodyPr vert="horz" lIns="91435" tIns="45717" rIns="91435" bIns="45717" rtlCol="0" anchor="b"/>
          <a:lstStyle>
            <a:lvl1pPr algn="l">
              <a:defRPr sz="1200"/>
            </a:lvl1pPr>
          </a:lstStyle>
          <a:p>
            <a:r>
              <a:rPr lang="en-US" dirty="0" smtClean="0"/>
              <a:t>LTCSP</a:t>
            </a:r>
            <a:endParaRPr lang="en-US" dirty="0"/>
          </a:p>
        </p:txBody>
      </p:sp>
      <p:sp>
        <p:nvSpPr>
          <p:cNvPr id="10" name="Notes Placeholder 9"/>
          <p:cNvSpPr>
            <a:spLocks noGrp="1"/>
          </p:cNvSpPr>
          <p:nvPr>
            <p:ph type="body" sz="quarter" idx="3"/>
          </p:nvPr>
        </p:nvSpPr>
        <p:spPr>
          <a:xfrm>
            <a:off x="701675" y="4473575"/>
            <a:ext cx="5607050" cy="3660775"/>
          </a:xfrm>
          <a:prstGeom prst="rect">
            <a:avLst/>
          </a:prstGeom>
        </p:spPr>
        <p:txBody>
          <a:bodyPr vert="horz" lIns="91435" tIns="45717" rIns="91435" bIns="4571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dirty="0" smtClean="0">
                <a:latin typeface="Arial" panose="020B0604020202020204" pitchFamily="34" charset="0"/>
              </a:rPr>
              <a:t>This </a:t>
            </a:r>
            <a:r>
              <a:rPr lang="en-US" altLang="en-US" dirty="0" smtClean="0">
                <a:latin typeface="Arial" panose="020B0604020202020204" pitchFamily="34" charset="0"/>
              </a:rPr>
              <a:t>is Kellie</a:t>
            </a:r>
            <a:r>
              <a:rPr lang="en-US" altLang="en-US" baseline="0" dirty="0" smtClean="0">
                <a:latin typeface="Arial" panose="020B0604020202020204" pitchFamily="34" charset="0"/>
              </a:rPr>
              <a:t> </a:t>
            </a:r>
            <a:r>
              <a:rPr lang="en-US" altLang="en-US" baseline="0" dirty="0" err="1" smtClean="0">
                <a:latin typeface="Arial" panose="020B0604020202020204" pitchFamily="34" charset="0"/>
              </a:rPr>
              <a:t>Jakaitis</a:t>
            </a:r>
            <a:r>
              <a:rPr lang="en-US" altLang="en-US" dirty="0" smtClean="0">
                <a:latin typeface="Arial" panose="020B0604020202020204" pitchFamily="34" charset="0"/>
              </a:rPr>
              <a:t> from CMS and I will be doing the training.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goal of today’s presentation is to cover the changes for the 11.7</a:t>
            </a:r>
            <a:r>
              <a:rPr lang="en-US" altLang="en-US" baseline="0" dirty="0" smtClean="0">
                <a:latin typeface="Arial" panose="020B0604020202020204" pitchFamily="34" charset="0"/>
              </a:rPr>
              <a:t> </a:t>
            </a:r>
            <a:r>
              <a:rPr lang="en-US" altLang="en-US" dirty="0" smtClean="0">
                <a:latin typeface="Arial" panose="020B0604020202020204" pitchFamily="34" charset="0"/>
              </a:rPr>
              <a:t>release. Since implementation</a:t>
            </a:r>
            <a:r>
              <a:rPr lang="en-US" altLang="en-US" baseline="0" dirty="0" smtClean="0">
                <a:latin typeface="Arial" panose="020B0604020202020204" pitchFamily="34" charset="0"/>
              </a:rPr>
              <a:t> of the LTCSP, CMS has tracked suggestions on how to improve the system from Regional Offices and State Agencies. The purpose of this release update is to include as many of the suggested enhancements as possible. The improvements to the LTCSP system are also included in the RO comparative system.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In addition, we will clarify a few points regarding the survey process instructions during today’s training to ensure everyone is on the same page.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96581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dirty="0" smtClean="0"/>
              <a:t>Now let’s return to the Resident Manager screen</a:t>
            </a:r>
            <a:r>
              <a:rPr lang="en-US" baseline="0" dirty="0" smtClean="0"/>
              <a:t> </a:t>
            </a:r>
            <a:r>
              <a:rPr lang="en-US" b="0" baseline="0" dirty="0" smtClean="0"/>
              <a:t>and </a:t>
            </a:r>
            <a:r>
              <a:rPr lang="en-US" b="0" baseline="0" dirty="0" smtClean="0"/>
              <a:t>sort by room </a:t>
            </a:r>
            <a:r>
              <a:rPr lang="en-US" b="0" baseline="0" dirty="0" smtClean="0"/>
              <a:t>number. </a:t>
            </a:r>
            <a:r>
              <a:rPr lang="en-US" dirty="0" smtClean="0"/>
              <a:t>If </a:t>
            </a:r>
            <a:r>
              <a:rPr lang="en-US" dirty="0"/>
              <a:t>you add a resident to the system and then realize the resident is already there, you can now delete the duplicative resident. Let me show you how to do that. Let’s say as we are completing our screen, we have concerns with George Jetson who is a vulnerable resident in room A2. As you can see, George Jetson isn’t listed in the system in room </a:t>
            </a:r>
            <a:r>
              <a:rPr lang="en-US" dirty="0" smtClean="0"/>
              <a:t>A2. </a:t>
            </a:r>
            <a:endParaRPr lang="en-US" dirty="0"/>
          </a:p>
          <a:p>
            <a:pPr defTabSz="457174">
              <a:defRPr/>
            </a:pPr>
            <a:endParaRPr lang="en-US" dirty="0"/>
          </a:p>
          <a:p>
            <a:pPr defTabSz="457174">
              <a:defRPr/>
            </a:pPr>
            <a:r>
              <a:rPr lang="en-US" dirty="0"/>
              <a:t>Before you add any resident to the system, you should always search for the resident to try and avoid duplicating them. If we search for </a:t>
            </a:r>
            <a:r>
              <a:rPr lang="en-US" dirty="0" smtClean="0"/>
              <a:t>Jetson, </a:t>
            </a:r>
            <a:r>
              <a:rPr lang="en-US" dirty="0"/>
              <a:t>you can see that he’s already in the system in room B12D. If you were following the process, then you would just update his room number to A2 by placing a checkmark next to the resident and clicking on the Add/Update button. We won’t do that, since we want to show you the new feature. To clear the search, remember to click on the small X in the search </a:t>
            </a:r>
            <a:r>
              <a:rPr lang="en-US" dirty="0" smtClean="0"/>
              <a:t>field.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44989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dirty="0"/>
              <a:t>Let’s say we forgot to search for George Jetson and just added him directly to the system. Let’s go ahead and add him. We’ll click on the Add New Resident </a:t>
            </a:r>
            <a:r>
              <a:rPr lang="en-US" dirty="0" smtClean="0"/>
              <a:t>icon. </a:t>
            </a:r>
            <a:r>
              <a:rPr lang="en-US" dirty="0"/>
              <a:t>We’ll add his </a:t>
            </a:r>
            <a:r>
              <a:rPr lang="en-US" dirty="0" smtClean="0"/>
              <a:t>name, </a:t>
            </a:r>
            <a:r>
              <a:rPr lang="en-US" dirty="0"/>
              <a:t>his room number as </a:t>
            </a:r>
            <a:r>
              <a:rPr lang="en-US" dirty="0" smtClean="0"/>
              <a:t>A2, </a:t>
            </a:r>
            <a:r>
              <a:rPr lang="en-US" dirty="0"/>
              <a:t>and add vulnerable as the </a:t>
            </a:r>
            <a:r>
              <a:rPr lang="en-US" dirty="0" smtClean="0"/>
              <a:t>subgroup, </a:t>
            </a:r>
            <a:r>
              <a:rPr lang="en-US" dirty="0"/>
              <a:t>and change the IP indicator to </a:t>
            </a:r>
            <a:r>
              <a:rPr lang="en-US" dirty="0" smtClean="0"/>
              <a:t>Yes. </a:t>
            </a:r>
            <a:endParaRPr lang="en-US" dirty="0"/>
          </a:p>
          <a:p>
            <a:pPr defTabSz="457174">
              <a:defRPr/>
            </a:pPr>
            <a:endParaRPr lang="en-US" dirty="0"/>
          </a:p>
          <a:p>
            <a:pPr defTabSz="457174">
              <a:defRPr/>
            </a:pPr>
            <a:r>
              <a:rPr lang="en-US" dirty="0"/>
              <a:t>Now, when we go back to the Resident Manager screen, you can see that George Jetson is </a:t>
            </a:r>
            <a:r>
              <a:rPr lang="en-US" dirty="0" smtClean="0"/>
              <a:t>listed </a:t>
            </a:r>
            <a:r>
              <a:rPr lang="en-US" dirty="0"/>
              <a:t>in room </a:t>
            </a:r>
            <a:r>
              <a:rPr lang="en-US" dirty="0" smtClean="0"/>
              <a:t>A2. </a:t>
            </a:r>
            <a:r>
              <a:rPr lang="en-US" dirty="0"/>
              <a:t>Let’s change the sort to name so we can see both residents in the system </a:t>
            </a:r>
            <a:r>
              <a:rPr lang="en-US" dirty="0" smtClean="0"/>
              <a:t>and </a:t>
            </a:r>
            <a:r>
              <a:rPr lang="en-US" dirty="0"/>
              <a:t>scroll down to the two </a:t>
            </a:r>
            <a:r>
              <a:rPr lang="en-US" dirty="0" smtClean="0"/>
              <a:t>George Jetson’s. </a:t>
            </a:r>
            <a:r>
              <a:rPr lang="en-US" dirty="0"/>
              <a:t>If this happens to you, make sure you delete the resident you added and keep the resident who was already in the system since that resident may have MDS indicators. </a:t>
            </a:r>
          </a:p>
          <a:p>
            <a:pPr defTabSz="457174">
              <a:defRPr/>
            </a:pPr>
            <a:endParaRPr lang="en-US" dirty="0"/>
          </a:p>
          <a:p>
            <a:pPr defTabSz="457174">
              <a:defRPr/>
            </a:pPr>
            <a:r>
              <a:rPr lang="en-US" dirty="0"/>
              <a:t>To delete the duplicate resident, place a checkmark next to the duplicated resident’s </a:t>
            </a:r>
            <a:r>
              <a:rPr lang="en-US" dirty="0" smtClean="0"/>
              <a:t>name, </a:t>
            </a:r>
            <a:r>
              <a:rPr lang="en-US" dirty="0"/>
              <a:t>click the Update Selected Resident </a:t>
            </a:r>
            <a:r>
              <a:rPr lang="en-US" dirty="0" smtClean="0"/>
              <a:t>icon. </a:t>
            </a:r>
            <a:r>
              <a:rPr lang="en-US" dirty="0"/>
              <a:t>As you can see there’s a new Delete Resident button </a:t>
            </a:r>
            <a:r>
              <a:rPr lang="en-US" dirty="0" smtClean="0"/>
              <a:t>on </a:t>
            </a:r>
            <a:r>
              <a:rPr lang="en-US" dirty="0"/>
              <a:t>this pop-up. To delete the resident, click the Delete Resident </a:t>
            </a:r>
            <a:r>
              <a:rPr lang="en-US" dirty="0" smtClean="0"/>
              <a:t>button, </a:t>
            </a:r>
            <a:r>
              <a:rPr lang="en-US" dirty="0"/>
              <a:t>and then click </a:t>
            </a:r>
            <a:r>
              <a:rPr lang="en-US" dirty="0" smtClean="0"/>
              <a:t>OK. </a:t>
            </a:r>
            <a:r>
              <a:rPr lang="en-US" dirty="0"/>
              <a:t>Now you can see the duplicated resident is no longer </a:t>
            </a:r>
            <a:r>
              <a:rPr lang="en-US" dirty="0" smtClean="0"/>
              <a:t>listed. </a:t>
            </a:r>
            <a:endParaRPr lang="en-US" dirty="0"/>
          </a:p>
          <a:p>
            <a:pPr defTabSz="457174">
              <a:defRPr/>
            </a:pPr>
            <a:endParaRPr lang="en-US" dirty="0"/>
          </a:p>
          <a:p>
            <a:pPr defTabSz="457174">
              <a:defRPr/>
            </a:pPr>
            <a:r>
              <a:rPr lang="en-US" dirty="0"/>
              <a:t>If you have responses or notes under the incorrect resident, you will receive a warning message informing you to transfer the information to the correct resident before you can delete the incorrect resident from the system.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33274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Another</a:t>
            </a:r>
            <a:r>
              <a:rPr lang="en-US" baseline="0" dirty="0" smtClean="0"/>
              <a:t> enhancement made to the Resident Manager screen is that the screen will no longer </a:t>
            </a:r>
            <a:r>
              <a:rPr lang="en-US" dirty="0"/>
              <a:t>refresh to the top of the list when you leave the screen. Now when you are working on a resident midway in the screen, when you return, the resident will still be visible; however, the resident’s name may, at times, be slightly lower in the list. </a:t>
            </a:r>
          </a:p>
          <a:p>
            <a:endParaRPr lang="en-US" dirty="0"/>
          </a:p>
          <a:p>
            <a:r>
              <a:rPr lang="en-US" dirty="0"/>
              <a:t>To show you this, we’ll assign Kelly to Just In </a:t>
            </a:r>
            <a:r>
              <a:rPr lang="en-US" dirty="0" smtClean="0"/>
              <a:t>Time. </a:t>
            </a:r>
            <a:r>
              <a:rPr lang="en-US" dirty="0"/>
              <a:t>As you can see, Just In Time is listed towards the top of our </a:t>
            </a:r>
            <a:r>
              <a:rPr lang="en-US" dirty="0" smtClean="0"/>
              <a:t>screen. </a:t>
            </a:r>
            <a:r>
              <a:rPr lang="en-US" dirty="0"/>
              <a:t>Then we’ll go to the initial pool screen for the resident </a:t>
            </a:r>
            <a:r>
              <a:rPr lang="en-US" dirty="0" smtClean="0"/>
              <a:t>and </a:t>
            </a:r>
            <a:r>
              <a:rPr lang="en-US" dirty="0"/>
              <a:t>return to the Resident Manager screen. As you can see, we are still in the middle of the screen and Just In Time is still </a:t>
            </a:r>
            <a:r>
              <a:rPr lang="en-US" dirty="0" smtClean="0"/>
              <a:t>visible; </a:t>
            </a:r>
            <a:r>
              <a:rPr lang="en-US" dirty="0"/>
              <a:t>however, the name is slightly lower in the list.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75306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Let’s sort again</a:t>
            </a:r>
            <a:r>
              <a:rPr lang="en-US" baseline="0" dirty="0" smtClean="0"/>
              <a:t> by room number </a:t>
            </a:r>
            <a:r>
              <a:rPr lang="en-US" b="0" baseline="0" dirty="0" smtClean="0"/>
              <a:t>and </a:t>
            </a:r>
            <a:r>
              <a:rPr lang="en-US" b="0" baseline="0" dirty="0" smtClean="0"/>
              <a:t>scroll to the top of the list. Let’s </a:t>
            </a:r>
            <a:r>
              <a:rPr lang="en-US" dirty="0" smtClean="0"/>
              <a:t>go to the initial</a:t>
            </a:r>
            <a:r>
              <a:rPr lang="en-US" baseline="0" dirty="0" smtClean="0"/>
              <a:t> pool screen for James Bond who is an offsite selected </a:t>
            </a:r>
            <a:r>
              <a:rPr lang="en-US" baseline="0" dirty="0" smtClean="0"/>
              <a:t>resident</a:t>
            </a:r>
            <a:r>
              <a:rPr lang="en-US" b="0" baseline="0" dirty="0" smtClean="0"/>
              <a:t>. </a:t>
            </a:r>
            <a:r>
              <a:rPr lang="en-US" b="0" baseline="0" dirty="0" smtClean="0"/>
              <a:t>We’ll pull out the care area </a:t>
            </a:r>
            <a:r>
              <a:rPr lang="en-US" b="0" baseline="0" dirty="0" smtClean="0"/>
              <a:t>menu. </a:t>
            </a:r>
            <a:endParaRPr lang="en-US" b="0" baseline="0" dirty="0" smtClean="0"/>
          </a:p>
          <a:p>
            <a:endParaRPr lang="en-US" b="0" baseline="0" dirty="0" smtClean="0"/>
          </a:p>
          <a:p>
            <a:r>
              <a:rPr lang="en-US" dirty="0"/>
              <a:t>As you know, the interview care areas are organized first by quality of life and resident rights, followed by quality of care. The quality of life areas are listed first to help build rapport with the resident, before asking about their care. We also tried to group similar concepts. As an example, we grouped food, dental, nutrition, hydration, and tube feeding together. That being said, we know the current ordering makes it difficult to find areas quickly. </a:t>
            </a:r>
          </a:p>
          <a:p>
            <a:endParaRPr lang="en-US" b="0" baseline="0" dirty="0" smtClean="0"/>
          </a:p>
          <a:p>
            <a:r>
              <a:rPr lang="en-US" b="0" baseline="0" dirty="0" smtClean="0"/>
              <a:t>To address this concern and allow you to quickly find an area, there’s a new feature that allows you to alphabetize the initial pool areas in the </a:t>
            </a:r>
            <a:r>
              <a:rPr lang="en-US" b="0" baseline="0" dirty="0" smtClean="0"/>
              <a:t>menu. </a:t>
            </a:r>
            <a:r>
              <a:rPr lang="en-US" b="0" baseline="0" dirty="0" smtClean="0"/>
              <a:t>When we click on the Alphabetize Pullout </a:t>
            </a:r>
            <a:r>
              <a:rPr lang="en-US" b="0" baseline="0" dirty="0" smtClean="0"/>
              <a:t>icon, </a:t>
            </a:r>
            <a:r>
              <a:rPr lang="en-US" b="0" baseline="0" dirty="0" smtClean="0"/>
              <a:t>you can see that the initial pool areas listed in the menu are now alphabetized. </a:t>
            </a:r>
            <a:r>
              <a:rPr lang="en-US" dirty="0"/>
              <a:t>The order of the initial pool areas on the screen will remain the </a:t>
            </a:r>
            <a:r>
              <a:rPr lang="en-US" dirty="0" smtClean="0"/>
              <a:t>same; </a:t>
            </a:r>
            <a:r>
              <a:rPr lang="en-US" dirty="0"/>
              <a:t>however, you can now locate an area easier in the pull out menu. The order in the menu will remain the same until the icon is </a:t>
            </a:r>
            <a:r>
              <a:rPr lang="en-US" dirty="0" smtClean="0"/>
              <a:t>deselected.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07454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a:t>To show you the new warning on the sample screen, we have to set up the scenario. As a reminder, dialysis, hospice, smoking and Vent have a separate NA option. If these areas do not apply to your initial pool resident, you should mark the distinct NA option. We are going to mark NA for </a:t>
            </a:r>
            <a:r>
              <a:rPr lang="en-US" dirty="0" smtClean="0"/>
              <a:t>dialysis, </a:t>
            </a:r>
            <a:r>
              <a:rPr lang="en-US" dirty="0"/>
              <a:t>No Issue for </a:t>
            </a:r>
            <a:r>
              <a:rPr lang="en-US" dirty="0" smtClean="0"/>
              <a:t>hospice, </a:t>
            </a:r>
            <a:r>
              <a:rPr lang="en-US" dirty="0"/>
              <a:t>and FI for </a:t>
            </a:r>
            <a:r>
              <a:rPr lang="en-US" dirty="0" smtClean="0"/>
              <a:t>Vent. </a:t>
            </a:r>
            <a:endParaRPr lang="en-US" dirty="0"/>
          </a:p>
          <a:p>
            <a:endParaRPr lang="en-US" dirty="0"/>
          </a:p>
          <a:p>
            <a:r>
              <a:rPr lang="en-US" dirty="0"/>
              <a:t>This is the only resident we are answering these items for during the training. That means, we are saying no one in the initial pool is on dialysis and there’s one resident who is receiving hospice services and who is on a vent. The only issue identified was related to the vent. Once we get to the sample screen, I’ll show you the updated warning message regarding these required areas.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418410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Let’s add a note for vent since we marked </a:t>
            </a:r>
            <a:r>
              <a:rPr lang="en-US" dirty="0" smtClean="0"/>
              <a:t>FI. </a:t>
            </a:r>
            <a:r>
              <a:rPr lang="en-US" dirty="0" smtClean="0"/>
              <a:t>Remember,</a:t>
            </a:r>
            <a:r>
              <a:rPr lang="en-US" baseline="0" dirty="0" smtClean="0"/>
              <a:t> you can highlight any text in any notes field throughout the system using the highlight </a:t>
            </a:r>
            <a:r>
              <a:rPr lang="en-US" baseline="0" dirty="0" smtClean="0"/>
              <a:t>icon. </a:t>
            </a:r>
            <a:r>
              <a:rPr lang="en-US" baseline="0" dirty="0" smtClean="0"/>
              <a:t>During the initial pool, you may want to highlight </a:t>
            </a:r>
            <a:r>
              <a:rPr lang="en-US" dirty="0"/>
              <a:t>information to remind you to follow up on an area.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92082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To make it easier</a:t>
            </a:r>
            <a:r>
              <a:rPr lang="en-US" baseline="0" dirty="0" smtClean="0"/>
              <a:t> for you to tell if you have any FI’s marked for an observation area, the RI/RO screen will now show an orange exclamation for all observation FIs. Let’s click on Nutrition </a:t>
            </a:r>
            <a:r>
              <a:rPr lang="en-US" b="0" baseline="0" dirty="0" smtClean="0"/>
              <a:t>and </a:t>
            </a:r>
            <a:r>
              <a:rPr lang="en-US" b="0" baseline="0" dirty="0" smtClean="0"/>
              <a:t>we’ll mark No Issue for the </a:t>
            </a:r>
            <a:r>
              <a:rPr lang="en-US" b="0" baseline="0" dirty="0" smtClean="0"/>
              <a:t>RI. </a:t>
            </a:r>
            <a:r>
              <a:rPr lang="en-US" b="0" baseline="0" dirty="0" smtClean="0"/>
              <a:t>Right now we have a green checkmark next to the area </a:t>
            </a:r>
            <a:r>
              <a:rPr lang="en-US" b="0" baseline="0" dirty="0" smtClean="0"/>
              <a:t>which </a:t>
            </a:r>
            <a:r>
              <a:rPr lang="en-US" b="0" baseline="0" dirty="0" smtClean="0"/>
              <a:t>tells you the interview item is complete and you don’t have any issues. </a:t>
            </a:r>
            <a:endParaRPr lang="en-US" b="1" baseline="0" dirty="0" smtClean="0"/>
          </a:p>
          <a:p>
            <a:endParaRPr lang="en-US" b="1" baseline="0" dirty="0" smtClean="0"/>
          </a:p>
          <a:p>
            <a:r>
              <a:rPr lang="en-US" b="0" baseline="0" dirty="0" smtClean="0"/>
              <a:t>Now we’ll mark FI for the </a:t>
            </a:r>
            <a:r>
              <a:rPr lang="en-US" b="0" baseline="0" dirty="0" smtClean="0"/>
              <a:t>observation. </a:t>
            </a:r>
            <a:r>
              <a:rPr lang="en-US" b="0" baseline="0" dirty="0" smtClean="0"/>
              <a:t>As you can see, Nutrition now has an orange exclamation which tells you that you’ve identified a concern for that area. </a:t>
            </a:r>
            <a:endParaRPr lang="en-US"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06672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dirty="0"/>
              <a:t>The next change I’ll cover is about the weight calculator so let’s open </a:t>
            </a:r>
            <a:r>
              <a:rPr lang="en-US" dirty="0" smtClean="0"/>
              <a:t>it. </a:t>
            </a:r>
            <a:r>
              <a:rPr lang="en-US" dirty="0"/>
              <a:t>For the nutrition area, you know you can use the calculator to calculate percent weight loss or gain to help you determine if there is a concern. Let’s say Bond’s weight on 4/1/19 was 160 and his weight on 2/1 was 180 pounds. Let’s add 180 for the first weight </a:t>
            </a:r>
            <a:r>
              <a:rPr lang="en-US" dirty="0" smtClean="0"/>
              <a:t>and </a:t>
            </a:r>
            <a:r>
              <a:rPr lang="en-US" dirty="0"/>
              <a:t>160 for the second </a:t>
            </a:r>
            <a:r>
              <a:rPr lang="en-US" dirty="0" smtClean="0"/>
              <a:t>weight. </a:t>
            </a:r>
            <a:r>
              <a:rPr lang="en-US" dirty="0"/>
              <a:t>That’s a weight loss of 11%. </a:t>
            </a:r>
          </a:p>
          <a:p>
            <a:pPr defTabSz="457174">
              <a:defRPr/>
            </a:pPr>
            <a:endParaRPr lang="en-US" dirty="0"/>
          </a:p>
          <a:p>
            <a:pPr defTabSz="457174">
              <a:defRPr/>
            </a:pPr>
            <a:r>
              <a:rPr lang="en-US" dirty="0"/>
              <a:t>If you identify a weight concern, you can now enter the weight information into your notes field. To do that, you should add the dates in the Weight Calculator. Let’s add 2/1/2019 for the first date </a:t>
            </a:r>
            <a:r>
              <a:rPr lang="en-US" dirty="0" smtClean="0"/>
              <a:t>and </a:t>
            </a:r>
            <a:r>
              <a:rPr lang="en-US" dirty="0"/>
              <a:t>4/1/2019 for the second </a:t>
            </a:r>
            <a:r>
              <a:rPr lang="en-US" dirty="0" smtClean="0"/>
              <a:t>date. </a:t>
            </a:r>
            <a:r>
              <a:rPr lang="en-US" dirty="0"/>
              <a:t>There is a message telling you the results were copied to the </a:t>
            </a:r>
            <a:r>
              <a:rPr lang="en-US" dirty="0" smtClean="0"/>
              <a:t>clipboard. </a:t>
            </a:r>
            <a:r>
              <a:rPr lang="en-US" dirty="0"/>
              <a:t>To paste the results, you’ll have to click on the Red X to exit the </a:t>
            </a:r>
            <a:r>
              <a:rPr lang="en-US" dirty="0" smtClean="0"/>
              <a:t>pop-up.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01456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dirty="0"/>
              <a:t>To insert the weight information in your notes, click in the Nutrition notes field where the information should be inserted </a:t>
            </a:r>
            <a:r>
              <a:rPr lang="en-US" dirty="0" smtClean="0"/>
              <a:t>and </a:t>
            </a:r>
            <a:r>
              <a:rPr lang="en-US" dirty="0"/>
              <a:t>then click the Paste Weight Calculator icon next to the font size, which looks like a picture of a </a:t>
            </a:r>
            <a:r>
              <a:rPr lang="en-US" dirty="0" smtClean="0"/>
              <a:t>scale. </a:t>
            </a:r>
            <a:endParaRPr lang="en-US" dirty="0"/>
          </a:p>
          <a:p>
            <a:pPr defTabSz="457174">
              <a:defRPr/>
            </a:pPr>
            <a:endParaRPr lang="en-US" dirty="0"/>
          </a:p>
          <a:p>
            <a:pPr defTabSz="457174">
              <a:defRPr/>
            </a:pPr>
            <a:r>
              <a:rPr lang="en-US" dirty="0"/>
              <a:t>The system will include the dates and weights and identify the weight loss or gain in your inserted </a:t>
            </a:r>
            <a:r>
              <a:rPr lang="en-US" dirty="0" smtClean="0"/>
              <a:t>note. </a:t>
            </a:r>
            <a:r>
              <a:rPr lang="en-US" dirty="0"/>
              <a:t>This feature is also available on the investigation screen for nutrition. Just so you are aware, you are able to add multiple weight and dates in your notes field.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4180236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Let’s cover the last enhancement to the initial pool screen which is related to the record </a:t>
            </a:r>
            <a:r>
              <a:rPr lang="en-US" dirty="0" smtClean="0"/>
              <a:t>review. </a:t>
            </a:r>
            <a:r>
              <a:rPr lang="en-US" dirty="0"/>
              <a:t>Right now, when you identify concerns in the record for areas not listed on the screen, you have to include the concern under Other </a:t>
            </a:r>
            <a:r>
              <a:rPr lang="en-US" dirty="0" smtClean="0"/>
              <a:t>Concerns</a:t>
            </a:r>
            <a:r>
              <a:rPr lang="en-US" b="1" dirty="0" smtClean="0"/>
              <a:t>. </a:t>
            </a:r>
            <a:r>
              <a:rPr lang="en-US" dirty="0"/>
              <a:t>However, an FI marked for Other Concerns triggers a general pathway investigation which is mapped to the quality of care tag, F684. If your concern is not related to F684, then the TC has to select the appropriate area during the sample meeting. </a:t>
            </a:r>
          </a:p>
          <a:p>
            <a:pPr defTabSz="457174">
              <a:defRPr/>
            </a:pPr>
            <a:endParaRPr lang="en-US" dirty="0"/>
          </a:p>
          <a:p>
            <a:pPr defTabSz="457174">
              <a:defRPr/>
            </a:pPr>
            <a:r>
              <a:rPr lang="en-US" dirty="0"/>
              <a:t>To simplify this process, you can now select any initial pool area from the record review screen. If you identify concerns not listed on the screen, you can now use the drop down next to Additional Care Areas in the header </a:t>
            </a:r>
            <a:r>
              <a:rPr lang="en-US" dirty="0" smtClean="0"/>
              <a:t>to </a:t>
            </a:r>
            <a:r>
              <a:rPr lang="en-US" dirty="0"/>
              <a:t>add the applicable area.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59645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dirty="0" smtClean="0">
                <a:latin typeface="Arial" panose="020B0604020202020204" pitchFamily="34" charset="0"/>
              </a:rPr>
              <a:t>There </a:t>
            </a:r>
            <a:r>
              <a:rPr lang="en-US" altLang="en-US" dirty="0" smtClean="0">
                <a:latin typeface="Arial" panose="020B0604020202020204" pitchFamily="34" charset="0"/>
              </a:rPr>
              <a:t>is an updated LTCSP Procedure Guide or PG. During this training, we will tell you which step in the LTCSP Procedure Guide we are covering so you can take notes if you’d like. However, we would really like for you to watch the screen as I demonstrate the changes. Since the same changes were made to the RO comparative system, we’ve also</a:t>
            </a:r>
            <a:r>
              <a:rPr lang="en-US" altLang="en-US" baseline="0" dirty="0" smtClean="0">
                <a:latin typeface="Arial" panose="020B0604020202020204" pitchFamily="34" charset="0"/>
              </a:rPr>
              <a:t> updated the RO Comparative PG. </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Now let’s talk about the changes. </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3785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Let’s say as we are reviewing the MAR for the resident’s insulin, we notice the resident is being treated for a UTI twice in one month. Since UTI isn’t on the record review screen, we can add it so we can add our notes and mark FI. To add a new area, we’ll use the drop down and select </a:t>
            </a:r>
            <a:r>
              <a:rPr lang="en-US" dirty="0" smtClean="0"/>
              <a:t>UTI.</a:t>
            </a:r>
            <a:r>
              <a:rPr lang="en-US" baseline="0" dirty="0" smtClean="0"/>
              <a:t> </a:t>
            </a:r>
          </a:p>
          <a:p>
            <a:pPr defTabSz="457174">
              <a:defRPr/>
            </a:pPr>
            <a:endParaRPr lang="en-US" dirty="0"/>
          </a:p>
          <a:p>
            <a:pPr lvl="0"/>
            <a:r>
              <a:rPr lang="en-US" dirty="0"/>
              <a:t>Any newly added record review area will be listed in the Care Area Menu and on the screen. UTI is now </a:t>
            </a:r>
            <a:r>
              <a:rPr lang="en-US" dirty="0" smtClean="0"/>
              <a:t>listed. </a:t>
            </a:r>
            <a:r>
              <a:rPr lang="en-US" dirty="0"/>
              <a:t>You can now use the appropriate pathway to investigate this area if the resident is included in the sample. </a:t>
            </a:r>
          </a:p>
          <a:p>
            <a:pPr lvl="0"/>
            <a:endParaRPr lang="en-US" dirty="0"/>
          </a:p>
          <a:p>
            <a:pPr lvl="0"/>
            <a:r>
              <a:rPr lang="en-US" dirty="0"/>
              <a:t>To get a completion checkmark, you have to answer all of the system generated and newly added record review areas.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528945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Now that you have the ability to add applicable areas to the record review screen, you will only mark FI for the Other Concerns area if the issue is related to F684. Let’s click on Other Concerns </a:t>
            </a:r>
            <a:r>
              <a:rPr lang="en-US" dirty="0" smtClean="0"/>
              <a:t>and </a:t>
            </a:r>
            <a:r>
              <a:rPr lang="en-US" dirty="0"/>
              <a:t>mark </a:t>
            </a:r>
            <a:r>
              <a:rPr lang="en-US" dirty="0" smtClean="0"/>
              <a:t>FI. </a:t>
            </a:r>
            <a:r>
              <a:rPr lang="en-US" dirty="0"/>
              <a:t>Now when you mark FI, you’ll get a warning reminding you what pathway is mapped to the area and instructions to add the applicable area if your concern isn’t related to F684.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61805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There’s one final change to the Resident Manager screen so let’s go back to that </a:t>
            </a:r>
            <a:r>
              <a:rPr lang="en-US" dirty="0" smtClean="0"/>
              <a:t>screen. </a:t>
            </a:r>
            <a:r>
              <a:rPr lang="en-US" dirty="0"/>
              <a:t>If you entered information under the wrong initial pool resident, you can now transfer one or more areas, like the interview, to the correct resident, rather than transferring all three areas. </a:t>
            </a:r>
          </a:p>
          <a:p>
            <a:pPr defTabSz="457174">
              <a:defRPr/>
            </a:pPr>
            <a:endParaRPr lang="en-US" dirty="0"/>
          </a:p>
          <a:p>
            <a:pPr defTabSz="457174">
              <a:defRPr/>
            </a:pPr>
            <a:r>
              <a:rPr lang="en-US" dirty="0"/>
              <a:t>We’ve already set up the scenario. During our interview with Om Brown, we accidently added the responses and notes under </a:t>
            </a:r>
            <a:r>
              <a:rPr lang="en-US" dirty="0" err="1"/>
              <a:t>Cruella</a:t>
            </a:r>
            <a:r>
              <a:rPr lang="en-US" dirty="0"/>
              <a:t> De Vil. </a:t>
            </a:r>
          </a:p>
          <a:p>
            <a:pPr defTabSz="457174">
              <a:defRPr/>
            </a:pPr>
            <a:endParaRPr lang="en-US" dirty="0"/>
          </a:p>
          <a:p>
            <a:pPr defTabSz="457174">
              <a:defRPr/>
            </a:pPr>
            <a:r>
              <a:rPr lang="en-US" dirty="0"/>
              <a:t>To move the interview information to the correct resident, put a checkmark next to the incorrect resident who is Cruella </a:t>
            </a:r>
            <a:r>
              <a:rPr lang="en-US" dirty="0" smtClean="0"/>
              <a:t>and</a:t>
            </a:r>
            <a:r>
              <a:rPr lang="en-US" b="1" dirty="0" smtClean="0"/>
              <a:t> </a:t>
            </a:r>
            <a:r>
              <a:rPr lang="en-US" dirty="0"/>
              <a:t>click on the Add/Update </a:t>
            </a:r>
            <a:r>
              <a:rPr lang="en-US" dirty="0" smtClean="0"/>
              <a:t>button.</a:t>
            </a:r>
            <a:r>
              <a:rPr lang="en-US" b="1" dirty="0" smtClean="0"/>
              <a:t> </a:t>
            </a:r>
            <a:endParaRPr lang="en-US" b="1" dirty="0"/>
          </a:p>
          <a:p>
            <a:pPr defTabSz="457174">
              <a:defRPr/>
            </a:pPr>
            <a:endParaRPr lang="en-US" b="1" dirty="0"/>
          </a:p>
          <a:p>
            <a:pPr defTabSz="457174">
              <a:defRPr/>
            </a:pPr>
            <a:r>
              <a:rPr lang="en-US" dirty="0"/>
              <a:t>Next you’ll click on the ‘Transfer RI, RO, or RR Info to Another Resident’ button </a:t>
            </a:r>
            <a:r>
              <a:rPr lang="en-US" dirty="0" smtClean="0"/>
              <a:t>and </a:t>
            </a:r>
            <a:r>
              <a:rPr lang="en-US" dirty="0"/>
              <a:t>then you’ll select the resident you want the information moved to using the drop </a:t>
            </a:r>
            <a:r>
              <a:rPr lang="en-US" dirty="0" smtClean="0"/>
              <a:t>down. </a:t>
            </a:r>
            <a:r>
              <a:rPr lang="en-US" dirty="0"/>
              <a:t>The list will only include residents in the initial pool. We’ll select Om </a:t>
            </a:r>
            <a:r>
              <a:rPr lang="en-US" dirty="0" smtClean="0"/>
              <a:t>Brown. </a:t>
            </a:r>
            <a:r>
              <a:rPr lang="en-US" dirty="0"/>
              <a:t>Then we’ll click the down arrow next to ‘Types’ and select the </a:t>
            </a:r>
            <a:r>
              <a:rPr lang="en-US" dirty="0" smtClean="0"/>
              <a:t>RI. </a:t>
            </a:r>
            <a:r>
              <a:rPr lang="en-US" dirty="0"/>
              <a:t>Then we’ll click the Transfer </a:t>
            </a:r>
            <a:r>
              <a:rPr lang="en-US" dirty="0" smtClean="0"/>
              <a:t>button. </a:t>
            </a:r>
            <a:r>
              <a:rPr lang="en-US" dirty="0"/>
              <a:t>You’ll receive a message showing how many items were transferred. You can just click </a:t>
            </a:r>
            <a:r>
              <a:rPr lang="en-US" dirty="0" smtClean="0"/>
              <a:t>OK and Save.</a:t>
            </a:r>
            <a:endParaRPr lang="en-US" sz="10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74702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smtClean="0"/>
              <a:t>As </a:t>
            </a:r>
            <a:r>
              <a:rPr lang="en-US" dirty="0"/>
              <a:t>you know, notes are shared across similar initial pool areas. For example, nutrition is listed under the interview, observation and record review. If you enter a note under the observation, the note will be displayed under the interview and record review. </a:t>
            </a:r>
          </a:p>
          <a:p>
            <a:pPr defTabSz="457174">
              <a:defRPr/>
            </a:pPr>
            <a:endParaRPr lang="en-US" dirty="0"/>
          </a:p>
          <a:p>
            <a:pPr defTabSz="457174">
              <a:defRPr/>
            </a:pPr>
            <a:r>
              <a:rPr lang="en-US" dirty="0"/>
              <a:t>Let me tell you how shared notes relates to the transferring of initial pool information between two residents. Just so you are aware, the resident who is receiving the information cannot have any responses, MDS discrepancies or notes, whether unique or shared, for the source that is being transferred. For our example, Brown cannot have any interview responses, MDS discrepancies or notes for any interview related area. </a:t>
            </a:r>
            <a:endParaRPr lang="en-US" sz="10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240863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smtClean="0"/>
              <a:t>Now</a:t>
            </a:r>
            <a:r>
              <a:rPr lang="en-US" baseline="0" dirty="0" smtClean="0"/>
              <a:t> I want to move on and provide clarification regarding data sharing. We’ve included an important reminder in the PG at Step 10 which is data sharing, Step 13 related to sharing an initial pool resident, and Step 14 which covers the first end of the day meeting.   </a:t>
            </a:r>
          </a:p>
          <a:p>
            <a:pPr defTabSz="457174">
              <a:defRPr/>
            </a:pPr>
            <a:endParaRPr lang="en-US" b="1" dirty="0"/>
          </a:p>
          <a:p>
            <a:pPr defTabSz="457174">
              <a:defRPr/>
            </a:pPr>
            <a:r>
              <a:rPr lang="en-US" dirty="0"/>
              <a:t>This is important because it may be part of the cause for some situations of lost data. The TC should always receive data from all team members before sending the consolidated data back to the team, if the team members have updated information. If team members share data with the TC, make additional changes in their system, and then receive data from the TC without sharing their newly added information, any newly added information will be lost.</a:t>
            </a:r>
          </a:p>
          <a:p>
            <a:pPr defTabSz="457174">
              <a:defRPr/>
            </a:pPr>
            <a:endParaRPr lang="en-US" dirty="0"/>
          </a:p>
          <a:p>
            <a:pPr defTabSz="457174">
              <a:defRPr/>
            </a:pPr>
            <a:r>
              <a:rPr lang="en-US" dirty="0"/>
              <a:t>This may be happening during team meetings since team members should be sharing their data with the TC prior to the meeting so the TC can review the consolidated information on the team meeting screen. If team members send their data to the TC and continue working during the team meeting, then they have to resend their data to the TC before they can get the consolidated data back from the TC to avoid losing all of their newly added information.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86664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smtClean="0"/>
              <a:t>Let’s move on and discuss the one change to</a:t>
            </a:r>
            <a:r>
              <a:rPr lang="en-US" baseline="0" dirty="0" smtClean="0"/>
              <a:t> the sample meeting which is reflected in Ste</a:t>
            </a:r>
            <a:r>
              <a:rPr lang="en-US" dirty="0" smtClean="0"/>
              <a:t>p 17 in the </a:t>
            </a:r>
            <a:r>
              <a:rPr lang="en-US" dirty="0" smtClean="0"/>
              <a:t>PG.</a:t>
            </a:r>
            <a:r>
              <a:rPr lang="en-US" baseline="0" dirty="0" smtClean="0"/>
              <a:t> </a:t>
            </a:r>
            <a:r>
              <a:rPr lang="en-US" dirty="0" smtClean="0"/>
              <a:t>The</a:t>
            </a:r>
            <a:r>
              <a:rPr lang="en-US" baseline="0" dirty="0" smtClean="0"/>
              <a:t> </a:t>
            </a:r>
            <a:r>
              <a:rPr lang="en-US" baseline="0" dirty="0" smtClean="0"/>
              <a:t>warning message when you finalize the sample has been updated regarding the required areas for dialysis, hospice and vent. </a:t>
            </a:r>
            <a:endParaRPr lang="en-US" dirty="0" smtClean="0"/>
          </a:p>
          <a:p>
            <a:pPr defTabSz="457174">
              <a:defRPr/>
            </a:pPr>
            <a:endParaRPr lang="en-US" dirty="0"/>
          </a:p>
          <a:p>
            <a:pPr defTabSz="457174">
              <a:defRPr/>
            </a:pPr>
            <a:r>
              <a:rPr lang="en-US" dirty="0"/>
              <a:t>If you remember, we marked NA for dialysis, No Issue for hospice, and FI for vent for James Bond. If we expand the areas for </a:t>
            </a:r>
            <a:r>
              <a:rPr lang="en-US" dirty="0" smtClean="0"/>
              <a:t>Bond, </a:t>
            </a:r>
            <a:r>
              <a:rPr lang="en-US" dirty="0"/>
              <a:t>you can see that he is sampled for </a:t>
            </a:r>
            <a:r>
              <a:rPr lang="en-US" dirty="0" smtClean="0"/>
              <a:t>vent. </a:t>
            </a:r>
            <a:r>
              <a:rPr lang="en-US" dirty="0"/>
              <a:t>Let’s switch to the By Care Area option </a:t>
            </a:r>
            <a:r>
              <a:rPr lang="en-US" dirty="0" smtClean="0"/>
              <a:t>so </a:t>
            </a:r>
            <a:r>
              <a:rPr lang="en-US" dirty="0"/>
              <a:t>I can show you that we haven’t sampled any resident for </a:t>
            </a:r>
            <a:r>
              <a:rPr lang="en-US" dirty="0" smtClean="0"/>
              <a:t>hospice. </a:t>
            </a:r>
            <a:r>
              <a:rPr lang="en-US" dirty="0"/>
              <a:t>Let’s go back to the By Resident </a:t>
            </a:r>
            <a:r>
              <a:rPr lang="en-US" dirty="0" smtClean="0"/>
              <a:t>screen </a:t>
            </a:r>
            <a:r>
              <a:rPr lang="en-US" dirty="0"/>
              <a:t>and click on the Finalize Sample </a:t>
            </a:r>
            <a:r>
              <a:rPr lang="en-US" dirty="0" smtClean="0"/>
              <a:t>button. </a:t>
            </a:r>
            <a:endParaRPr lang="en-US" dirty="0"/>
          </a:p>
          <a:p>
            <a:pPr defTabSz="457174">
              <a:defRPr/>
            </a:pPr>
            <a:endParaRPr lang="en-US" dirty="0"/>
          </a:p>
          <a:p>
            <a:pPr defTabSz="457174">
              <a:defRPr/>
            </a:pPr>
            <a:r>
              <a:rPr lang="en-US" dirty="0"/>
              <a:t>Now, dialysis, hospice, or vent will not be displayed on the warning message if a resident was sampled for the area or all initial pool residents had NA marked for the area. Since we marked NA for dialysis which means no one in the initial pool is receiving dialysis services, that area isn’t listed on the warning message. </a:t>
            </a:r>
          </a:p>
          <a:p>
            <a:pPr defTabSz="457174">
              <a:defRPr/>
            </a:pPr>
            <a:endParaRPr lang="en-US" dirty="0"/>
          </a:p>
          <a:p>
            <a:pPr defTabSz="457174">
              <a:defRPr/>
            </a:pPr>
            <a:r>
              <a:rPr lang="en-US" dirty="0"/>
              <a:t>Now if you are warned that a resident wasn’t sampled for one of the three required areas, you should resolve the issue. In this case, the warning is telling us that no one was sampled for hospice. Even though we marked No Issue, the team is still required to complete one investigation for each required area.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363362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cancel the warning </a:t>
            </a:r>
            <a:r>
              <a:rPr lang="en-US" dirty="0" smtClean="0"/>
              <a:t>and </a:t>
            </a:r>
            <a:r>
              <a:rPr lang="en-US" dirty="0"/>
              <a:t>add hospice. To update the areas for a sampled resident, expand the drop down next to their name </a:t>
            </a:r>
            <a:r>
              <a:rPr lang="en-US" dirty="0" smtClean="0"/>
              <a:t>and </a:t>
            </a:r>
            <a:r>
              <a:rPr lang="en-US" dirty="0"/>
              <a:t>click on the Modify Care Areas </a:t>
            </a:r>
            <a:r>
              <a:rPr lang="en-US" dirty="0" smtClean="0"/>
              <a:t>option. </a:t>
            </a:r>
            <a:r>
              <a:rPr lang="en-US" dirty="0"/>
              <a:t>In the drop down, select Hospice </a:t>
            </a:r>
            <a:r>
              <a:rPr lang="en-US" dirty="0" smtClean="0"/>
              <a:t>and </a:t>
            </a:r>
            <a:r>
              <a:rPr lang="en-US" dirty="0"/>
              <a:t>then click </a:t>
            </a:r>
            <a:r>
              <a:rPr lang="en-US" dirty="0" smtClean="0"/>
              <a:t>Save. </a:t>
            </a:r>
            <a:endParaRPr lang="en-US" dirty="0"/>
          </a:p>
          <a:p>
            <a:endParaRPr lang="en-US" dirty="0"/>
          </a:p>
          <a:p>
            <a:r>
              <a:rPr lang="en-US" dirty="0"/>
              <a:t>Now when we click on the Finalize Sample </a:t>
            </a:r>
            <a:r>
              <a:rPr lang="en-US" dirty="0" smtClean="0"/>
              <a:t>button, </a:t>
            </a:r>
            <a:r>
              <a:rPr lang="en-US" dirty="0"/>
              <a:t>you can see the warning is gone because the team has sampled a resident for the two required areas for this scenario, hospice and vent. We’ll add a note that says Training to the </a:t>
            </a:r>
            <a:r>
              <a:rPr lang="en-US" dirty="0" smtClean="0"/>
              <a:t>Rationale, </a:t>
            </a:r>
            <a:r>
              <a:rPr lang="en-US" dirty="0"/>
              <a:t>click </a:t>
            </a:r>
            <a:r>
              <a:rPr lang="en-US" dirty="0" smtClean="0"/>
              <a:t>Save, </a:t>
            </a:r>
            <a:r>
              <a:rPr lang="en-US" dirty="0"/>
              <a:t>and OK to the message </a:t>
            </a:r>
            <a:r>
              <a:rPr lang="en-US" dirty="0" smtClean="0"/>
              <a:t>so </a:t>
            </a:r>
            <a:r>
              <a:rPr lang="en-US" dirty="0"/>
              <a:t>we can assign the triggered facility tasks. </a:t>
            </a:r>
            <a:endParaRPr lang="en-US"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28413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you’ve finalized the sample, remember to </a:t>
            </a:r>
            <a:r>
              <a:rPr lang="en-US" baseline="0" dirty="0" smtClean="0"/>
              <a:t>review and assign triggered facility tasks. </a:t>
            </a:r>
            <a:r>
              <a:rPr lang="en-US" dirty="0" smtClean="0"/>
              <a:t>Let’s go to</a:t>
            </a:r>
            <a:r>
              <a:rPr lang="en-US" baseline="0" dirty="0" smtClean="0"/>
              <a:t> the Facility Task </a:t>
            </a:r>
            <a:r>
              <a:rPr lang="en-US" baseline="0" dirty="0" smtClean="0"/>
              <a:t>screen. </a:t>
            </a:r>
            <a:r>
              <a:rPr lang="en-US" baseline="0" dirty="0" smtClean="0"/>
              <a:t>Let’s go into the Environment task </a:t>
            </a:r>
            <a:r>
              <a:rPr lang="en-US" b="0" baseline="0" dirty="0" smtClean="0"/>
              <a:t>to </a:t>
            </a:r>
            <a:r>
              <a:rPr lang="en-US" b="0" baseline="0" dirty="0" smtClean="0"/>
              <a:t>determine why the task triggered. </a:t>
            </a:r>
          </a:p>
          <a:p>
            <a:endParaRPr lang="en-US" b="0" baseline="0" dirty="0" smtClean="0"/>
          </a:p>
          <a:p>
            <a:pPr defTabSz="457174">
              <a:defRPr/>
            </a:pPr>
            <a:r>
              <a:rPr lang="en-US" dirty="0"/>
              <a:t>We’ve added a quick way for you to review all of the residents and notes for a triggered task. To review a consolidated list of everyone’s residents and initial pool notes that are relevant to the task, click on the Resident Initial Pool Notes radio </a:t>
            </a:r>
            <a:r>
              <a:rPr lang="en-US" dirty="0" smtClean="0"/>
              <a:t>button. </a:t>
            </a:r>
            <a:r>
              <a:rPr lang="en-US" dirty="0"/>
              <a:t>The task was triggered because of concerns with the call lights not being in reach which is an accommodation of needs concern. Let’s exit the screen </a:t>
            </a:r>
            <a:r>
              <a:rPr lang="en-US" dirty="0" smtClean="0"/>
              <a:t>and </a:t>
            </a:r>
            <a:r>
              <a:rPr lang="en-US" baseline="0" dirty="0" smtClean="0"/>
              <a:t>assign environment to </a:t>
            </a:r>
            <a:r>
              <a:rPr lang="en-US" baseline="0" dirty="0" smtClean="0"/>
              <a:t>Kelly</a:t>
            </a:r>
            <a:r>
              <a:rPr lang="en-US" b="0" baseline="0" dirty="0" smtClean="0"/>
              <a:t>. </a:t>
            </a:r>
            <a:endParaRPr lang="en-US" b="0"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250238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 are on the Facility</a:t>
            </a:r>
            <a:r>
              <a:rPr lang="en-US" baseline="0" dirty="0" smtClean="0"/>
              <a:t> Task screen, I’m going to cover the changes made to all tasks. Any surveyor assigned to the Environment task, will now get a pop-up when they first access the Environment </a:t>
            </a:r>
            <a:r>
              <a:rPr lang="en-US" baseline="0" dirty="0" smtClean="0"/>
              <a:t>screen. </a:t>
            </a:r>
            <a:endParaRPr lang="en-US" baseline="0" dirty="0" smtClean="0"/>
          </a:p>
          <a:p>
            <a:endParaRPr lang="en-US" baseline="0" dirty="0" smtClean="0"/>
          </a:p>
          <a:p>
            <a:pPr lvl="0"/>
            <a:r>
              <a:rPr lang="en-US" dirty="0"/>
              <a:t>You should place a checkmark next to the areas you are investigating. All areas that are not checked will be automatically marked as NA. I’m going to put a checkmark next to Accommodation of Needs </a:t>
            </a:r>
            <a:r>
              <a:rPr lang="en-US" dirty="0" smtClean="0"/>
              <a:t>and </a:t>
            </a:r>
            <a:r>
              <a:rPr lang="en-US" dirty="0"/>
              <a:t>then click </a:t>
            </a:r>
            <a:r>
              <a:rPr lang="en-US" dirty="0" smtClean="0"/>
              <a:t>OK. </a:t>
            </a:r>
            <a:r>
              <a:rPr lang="en-US" dirty="0"/>
              <a:t>As you can see, CE1 which is what we are investigating is blank. All other CEs are automatically marked as </a:t>
            </a:r>
            <a:r>
              <a:rPr lang="en-US" dirty="0" smtClean="0"/>
              <a:t>NA.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43597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If you don’t remember which areas you are investigating, you can bypass the pop-up to review the consolidated initial pool notes on the screen. Once you’ve done that, you can click the Task Matrix in the top right corner </a:t>
            </a:r>
            <a:r>
              <a:rPr lang="en-US" dirty="0" smtClean="0"/>
              <a:t>to </a:t>
            </a:r>
            <a:r>
              <a:rPr lang="en-US" dirty="0"/>
              <a:t>mark the areas you are </a:t>
            </a:r>
            <a:r>
              <a:rPr lang="en-US" dirty="0" smtClean="0"/>
              <a:t>investigating.  </a:t>
            </a:r>
            <a:endParaRPr lang="en-US" dirty="0"/>
          </a:p>
          <a:p>
            <a:pPr lvl="0"/>
            <a:endParaRPr lang="en-US" dirty="0"/>
          </a:p>
          <a:p>
            <a:pPr lvl="0"/>
            <a:r>
              <a:rPr lang="en-US" dirty="0"/>
              <a:t>Just so you are aware, only the Facility Task Notes </a:t>
            </a:r>
            <a:r>
              <a:rPr lang="en-US" dirty="0" smtClean="0"/>
              <a:t>pull </a:t>
            </a:r>
            <a:r>
              <a:rPr lang="en-US" dirty="0"/>
              <a:t>forward to the Potential Citation screen. Once you are assigned the task, you can copy and paste the initial pool notes into your Facility Task notes. Let’s do that. We’ll click on the Resident Initial Pool </a:t>
            </a:r>
            <a:r>
              <a:rPr lang="en-US" dirty="0" smtClean="0"/>
              <a:t>Notes, </a:t>
            </a:r>
            <a:r>
              <a:rPr lang="en-US" dirty="0"/>
              <a:t>copy all the text </a:t>
            </a:r>
            <a:r>
              <a:rPr lang="en-US" dirty="0" smtClean="0"/>
              <a:t>and </a:t>
            </a:r>
            <a:r>
              <a:rPr lang="en-US" dirty="0"/>
              <a:t>paste it in our investigation </a:t>
            </a:r>
            <a:r>
              <a:rPr lang="en-US" dirty="0" smtClean="0"/>
              <a:t>notes. </a:t>
            </a:r>
            <a:endParaRPr lang="en-US" dirty="0"/>
          </a:p>
          <a:p>
            <a:pPr lvl="0"/>
            <a:endParaRPr lang="en-US" dirty="0"/>
          </a:p>
          <a:p>
            <a:pPr defTabSz="457174">
              <a:defRPr/>
            </a:pPr>
            <a:r>
              <a:rPr lang="en-US" dirty="0"/>
              <a:t>Lastly, during your investigation, if you identify concerns for an area marked as NA, you may override the NA with the appropriate CE decision. Let’s say we identify deficient practice with the functioning of the call light. We’ll change the NA to a No for </a:t>
            </a:r>
            <a:r>
              <a:rPr lang="en-US" dirty="0" smtClean="0"/>
              <a:t>CE2. </a:t>
            </a:r>
            <a:endParaRPr lang="en-US" sz="10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99663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The </a:t>
            </a:r>
            <a:r>
              <a:rPr lang="en-US" altLang="en-US" dirty="0" smtClean="0">
                <a:latin typeface="Arial" panose="020B0604020202020204" pitchFamily="34" charset="0"/>
              </a:rPr>
              <a:t>first enhancement</a:t>
            </a:r>
            <a:r>
              <a:rPr lang="en-US" altLang="en-US" baseline="0" dirty="0" smtClean="0">
                <a:latin typeface="Arial" panose="020B0604020202020204" pitchFamily="34" charset="0"/>
              </a:rPr>
              <a:t> that</a:t>
            </a:r>
            <a:r>
              <a:rPr lang="en-US" altLang="en-US" dirty="0" smtClean="0">
                <a:latin typeface="Arial" panose="020B0604020202020204" pitchFamily="34" charset="0"/>
              </a:rPr>
              <a:t> I’ll discuss is a change that was made </a:t>
            </a:r>
            <a:r>
              <a:rPr lang="en-US" altLang="en-US" baseline="0" dirty="0" smtClean="0">
                <a:latin typeface="Arial" panose="020B0604020202020204" pitchFamily="34" charset="0"/>
              </a:rPr>
              <a:t>outside of the LTCSP application. You can now remove a surveyor from the team in ASE-Q as long as the survey hasn’t started which is outlined in </a:t>
            </a:r>
            <a:r>
              <a:rPr lang="en-US" altLang="en-US" dirty="0" smtClean="0">
                <a:latin typeface="Arial" panose="020B0604020202020204" pitchFamily="34" charset="0"/>
              </a:rPr>
              <a:t>Step 4 in the PG. Before</a:t>
            </a:r>
            <a:r>
              <a:rPr lang="en-US" altLang="en-US" baseline="0" dirty="0" smtClean="0">
                <a:latin typeface="Arial" panose="020B0604020202020204" pitchFamily="34" charset="0"/>
              </a:rPr>
              <a:t> </a:t>
            </a:r>
            <a:r>
              <a:rPr lang="en-US" altLang="en-US" dirty="0" smtClean="0">
                <a:latin typeface="Arial" panose="020B0604020202020204" pitchFamily="34" charset="0"/>
              </a:rPr>
              <a:t>a surveyor can be removed, the TC has</a:t>
            </a:r>
            <a:r>
              <a:rPr lang="en-US" altLang="en-US" baseline="0" dirty="0" smtClean="0">
                <a:latin typeface="Arial" panose="020B0604020202020204" pitchFamily="34" charset="0"/>
              </a:rPr>
              <a:t> to remove any mandatory facility task assignments first. </a:t>
            </a:r>
            <a:endParaRPr lang="en-US" altLang="en-US" dirty="0" smtClean="0">
              <a:latin typeface="Arial" panose="020B0604020202020204" pitchFamily="34" charset="0"/>
            </a:endParaRPr>
          </a:p>
          <a:p>
            <a:endParaRPr lang="en-US" dirty="0" smtClean="0"/>
          </a:p>
          <a:p>
            <a:r>
              <a:rPr lang="en-US" dirty="0" smtClean="0"/>
              <a:t>Now I’m going to move on and</a:t>
            </a:r>
            <a:r>
              <a:rPr lang="en-US" baseline="0" dirty="0" smtClean="0"/>
              <a:t> </a:t>
            </a:r>
            <a:r>
              <a:rPr lang="en-US" dirty="0" smtClean="0"/>
              <a:t>clarify one</a:t>
            </a:r>
            <a:r>
              <a:rPr lang="en-US" baseline="0" dirty="0" smtClean="0"/>
              <a:t> point regarding adding surveyors in ASE-Q. </a:t>
            </a:r>
            <a:r>
              <a:rPr lang="en-US" dirty="0" smtClean="0"/>
              <a:t>If you have noticed duplicative resident IDs, it may be due to the way the team is adding surveyors</a:t>
            </a:r>
            <a:r>
              <a:rPr lang="en-US" baseline="0" dirty="0" smtClean="0"/>
              <a:t> in ASE-Q. </a:t>
            </a:r>
            <a:r>
              <a:rPr lang="en-US" dirty="0" smtClean="0"/>
              <a:t>We recommend</a:t>
            </a:r>
            <a:r>
              <a:rPr lang="en-US" baseline="0" dirty="0" smtClean="0"/>
              <a:t> you create the team in ACO. If you must add team members in ASE-Q, every team member has to add the surveyors in the same order when there’s multiple surveyors being added to the team. If surveyors add team members to the roster in a different order in ASE-Q, you run the risk of duplicating resident IDs. The PG now provides instructions if you have to add multiple surveyors in ASE-Q.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188662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leave this screen, I want to remind</a:t>
            </a:r>
            <a:r>
              <a:rPr lang="en-US" baseline="0" dirty="0" smtClean="0"/>
              <a:t> you that you can highlight your facility task </a:t>
            </a:r>
            <a:r>
              <a:rPr lang="en-US" baseline="0" dirty="0" smtClean="0"/>
              <a:t>notes</a:t>
            </a:r>
            <a:r>
              <a:rPr lang="en-US" b="0" baseline="0" dirty="0" smtClean="0"/>
              <a:t>. </a:t>
            </a:r>
            <a:endParaRPr lang="en-US" b="0" baseline="0" dirty="0" smtClean="0"/>
          </a:p>
          <a:p>
            <a:endParaRPr lang="en-US" b="0" baseline="0" dirty="0" smtClean="0"/>
          </a:p>
          <a:p>
            <a:pPr defTabSz="457174">
              <a:defRPr/>
            </a:pPr>
            <a:r>
              <a:rPr lang="en-US" b="0" baseline="0" dirty="0" smtClean="0"/>
              <a:t>The final feature that has been included on all facility task and resident investigation screens is a history feature that works the same as it does for surveyor notes. </a:t>
            </a:r>
            <a:r>
              <a:rPr lang="en-US" dirty="0"/>
              <a:t>If information is deleted from your investigation notes, view the document history by clicking the “</a:t>
            </a:r>
            <a:r>
              <a:rPr lang="en-US" dirty="0" err="1"/>
              <a:t>hx</a:t>
            </a:r>
            <a:r>
              <a:rPr lang="en-US" dirty="0"/>
              <a:t>” </a:t>
            </a:r>
            <a:r>
              <a:rPr lang="en-US" dirty="0" smtClean="0"/>
              <a:t>icon. </a:t>
            </a:r>
            <a:endParaRPr lang="en-US" dirty="0"/>
          </a:p>
          <a:p>
            <a:pPr defTabSz="457174">
              <a:defRPr/>
            </a:pPr>
            <a:endParaRPr lang="en-US" dirty="0"/>
          </a:p>
          <a:p>
            <a:pPr defTabSz="457174">
              <a:defRPr/>
            </a:pPr>
            <a:r>
              <a:rPr lang="en-US" dirty="0"/>
              <a:t>You can then select the date and time to determine if the information was saved in the history. If so, you would copy and paste the text from the history into the Investigation Notes screen. We’ll exit the history screen </a:t>
            </a:r>
            <a:r>
              <a:rPr lang="en-US" dirty="0" smtClean="0"/>
              <a:t>and </a:t>
            </a:r>
            <a:r>
              <a:rPr lang="en-US" dirty="0"/>
              <a:t>go back to the Facility Task </a:t>
            </a:r>
            <a:r>
              <a:rPr lang="en-US" dirty="0" smtClean="0"/>
              <a:t>screen.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95333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smtClean="0"/>
              <a:t>Let’s go into the Dining</a:t>
            </a:r>
            <a:r>
              <a:rPr lang="en-US" baseline="0" dirty="0" smtClean="0"/>
              <a:t> task </a:t>
            </a:r>
            <a:r>
              <a:rPr lang="en-US" baseline="0" dirty="0" smtClean="0"/>
              <a:t>screen</a:t>
            </a:r>
            <a:r>
              <a:rPr lang="en-US" b="0" baseline="0" dirty="0" smtClean="0"/>
              <a:t>. </a:t>
            </a:r>
            <a:r>
              <a:rPr lang="en-US" b="0" baseline="0" dirty="0" smtClean="0"/>
              <a:t>There is now a handwriting feature for the Dining and Kitchen tasks. When you are in </a:t>
            </a:r>
            <a:r>
              <a:rPr lang="en-US" dirty="0"/>
              <a:t>tablet mode, you can click on the Dining Notes icon </a:t>
            </a:r>
            <a:r>
              <a:rPr lang="en-US" dirty="0" smtClean="0"/>
              <a:t>and </a:t>
            </a:r>
            <a:r>
              <a:rPr lang="en-US" dirty="0"/>
              <a:t>use your stylus to document any dining observations like if you want to draw the layout of a table or </a:t>
            </a:r>
            <a:r>
              <a:rPr lang="en-US" dirty="0" smtClean="0"/>
              <a:t>meal. </a:t>
            </a:r>
            <a:r>
              <a:rPr lang="en-US" dirty="0"/>
              <a:t>Again, this new handwriting feature is also in the Kitchen task. Let’s go back to the Dining </a:t>
            </a:r>
            <a:r>
              <a:rPr lang="en-US" dirty="0" smtClean="0"/>
              <a:t>screen.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4171596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cite a resident for a facility task and the resident isn’t listed in the drop-down where you can add the </a:t>
            </a:r>
            <a:r>
              <a:rPr lang="en-US" dirty="0" smtClean="0"/>
              <a:t>resident, </a:t>
            </a:r>
            <a:r>
              <a:rPr lang="en-US" dirty="0"/>
              <a:t>you can now add the resident’s name right on the facility task screen. You no longer have to go back to the Resident Manager screen to add a resident. </a:t>
            </a:r>
          </a:p>
          <a:p>
            <a:endParaRPr lang="en-US" dirty="0"/>
          </a:p>
          <a:p>
            <a:r>
              <a:rPr lang="en-US" dirty="0"/>
              <a:t>To add a resident, you’ll click on the Add New Resident icon </a:t>
            </a:r>
            <a:r>
              <a:rPr lang="en-US" dirty="0" smtClean="0"/>
              <a:t>and </a:t>
            </a:r>
            <a:r>
              <a:rPr lang="en-US" dirty="0"/>
              <a:t>enter the resident’s name and room number. You don’t have to add the admission date, subgroup, or assigned surveyor if the resident is not a part of the initial </a:t>
            </a:r>
            <a:r>
              <a:rPr lang="en-US" dirty="0" smtClean="0"/>
              <a:t>pool. </a:t>
            </a:r>
            <a:r>
              <a:rPr lang="en-US" dirty="0"/>
              <a:t>This feature is included for all facility task screens that have a resident </a:t>
            </a:r>
            <a:r>
              <a:rPr lang="en-US" dirty="0" smtClean="0"/>
              <a:t>box.</a:t>
            </a:r>
            <a:r>
              <a:rPr lang="en-US" baseline="0" dirty="0" smtClean="0"/>
              <a:t> </a:t>
            </a:r>
            <a:r>
              <a:rPr lang="en-US" dirty="0" smtClean="0"/>
              <a:t>Let’s </a:t>
            </a:r>
            <a:r>
              <a:rPr lang="en-US" dirty="0"/>
              <a:t>Cancel out of this screen </a:t>
            </a:r>
            <a:r>
              <a:rPr lang="en-US" dirty="0" smtClean="0"/>
              <a:t>and </a:t>
            </a:r>
            <a:r>
              <a:rPr lang="en-US" dirty="0"/>
              <a:t>go back to the Facility task </a:t>
            </a:r>
            <a:r>
              <a:rPr lang="en-US" dirty="0" smtClean="0"/>
              <a:t>screen.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665310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baseline="0" dirty="0" smtClean="0"/>
              <a:t>Let’s access the Med Admin </a:t>
            </a:r>
            <a:r>
              <a:rPr lang="en-US" baseline="0" dirty="0" smtClean="0"/>
              <a:t>screen</a:t>
            </a:r>
            <a:r>
              <a:rPr lang="en-US" b="0" baseline="0" dirty="0" smtClean="0"/>
              <a:t>. </a:t>
            </a:r>
            <a:r>
              <a:rPr lang="en-US" dirty="0"/>
              <a:t>If the team has a med error rate of five percent or greater, once data is shared, one surveyor can now paste the combined med error rate into the notes field. This feature is similar to inserting the weight information we’ve already discussed. </a:t>
            </a:r>
          </a:p>
          <a:p>
            <a:pPr defTabSz="457174">
              <a:defRPr/>
            </a:pPr>
            <a:endParaRPr lang="en-US" dirty="0"/>
          </a:p>
          <a:p>
            <a:pPr defTabSz="457174">
              <a:defRPr/>
            </a:pPr>
            <a:r>
              <a:rPr lang="en-US" dirty="0"/>
              <a:t>We’ve already included the team’s individual med errors and had a 16% med error rate. Let’s click in the notes field </a:t>
            </a:r>
            <a:r>
              <a:rPr lang="en-US" dirty="0" smtClean="0"/>
              <a:t>and </a:t>
            </a:r>
            <a:r>
              <a:rPr lang="en-US" dirty="0"/>
              <a:t>then we’ll paste the combined med error rate using the icon next to the font </a:t>
            </a:r>
            <a:r>
              <a:rPr lang="en-US" dirty="0" smtClean="0"/>
              <a:t>size. </a:t>
            </a:r>
            <a:r>
              <a:rPr lang="en-US" dirty="0"/>
              <a:t>The inserted note will display the number of opportunities, number of errors, and the error </a:t>
            </a:r>
            <a:r>
              <a:rPr lang="en-US" dirty="0" smtClean="0"/>
              <a:t>rate.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53251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smtClean="0"/>
              <a:t>Now</a:t>
            </a:r>
            <a:r>
              <a:rPr lang="en-US" dirty="0"/>
              <a:t>, let’s move on and cover two final changes to the facility tasks. For Resident Council, when you mark NA to CE7, the compliance questions won’t be displayed any longer. </a:t>
            </a:r>
          </a:p>
          <a:p>
            <a:pPr defTabSz="457174">
              <a:defRPr/>
            </a:pPr>
            <a:endParaRPr lang="en-US" dirty="0"/>
          </a:p>
          <a:p>
            <a:pPr defTabSz="457174">
              <a:defRPr/>
            </a:pPr>
            <a:r>
              <a:rPr lang="en-US" dirty="0"/>
              <a:t>For the Resident Assessment task, we are now excluding discharge and re-entry assessments so now you should have an accurate listing of residents who have an assessment that hasn’t been submitted longer than 120 days.  </a:t>
            </a:r>
          </a:p>
          <a:p>
            <a:pPr defTabSz="457174">
              <a:defRPr/>
            </a:pPr>
            <a:endParaRPr lang="en-US" dirty="0"/>
          </a:p>
          <a:p>
            <a:pPr defTabSz="457174">
              <a:defRPr/>
            </a:pPr>
            <a:r>
              <a:rPr lang="en-US" dirty="0"/>
              <a:t>That’s all the changes to the facility tasks. Let’s go to the Resident Investigation </a:t>
            </a:r>
            <a:r>
              <a:rPr lang="en-US" dirty="0" smtClean="0"/>
              <a:t>screen.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849085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click</a:t>
            </a:r>
            <a:r>
              <a:rPr lang="en-US" baseline="0" dirty="0" smtClean="0"/>
              <a:t> on </a:t>
            </a:r>
            <a:r>
              <a:rPr lang="en-US" dirty="0" smtClean="0"/>
              <a:t>James Bond</a:t>
            </a:r>
            <a:r>
              <a:rPr lang="en-US" baseline="0" dirty="0" smtClean="0"/>
              <a:t> </a:t>
            </a:r>
            <a:r>
              <a:rPr lang="en-US" b="0" baseline="0" dirty="0" smtClean="0"/>
              <a:t>and </a:t>
            </a:r>
            <a:r>
              <a:rPr lang="en-US" b="0" baseline="0" dirty="0" smtClean="0"/>
              <a:t>cover the investigation changes at Step 18 in the PG. If we click in the Notes </a:t>
            </a:r>
            <a:r>
              <a:rPr lang="en-US" b="0" baseline="0" dirty="0" smtClean="0"/>
              <a:t>field. remember </a:t>
            </a:r>
            <a:r>
              <a:rPr lang="en-US" b="0" baseline="0" dirty="0" smtClean="0"/>
              <a:t>you can use the highlight feature and the history function if you lose any </a:t>
            </a:r>
            <a:r>
              <a:rPr lang="en-US" b="0" baseline="0" dirty="0" smtClean="0"/>
              <a:t>documentation.</a:t>
            </a:r>
            <a:endParaRPr lang="en-US" b="0" baseline="0" dirty="0" smtClean="0"/>
          </a:p>
          <a:p>
            <a:endParaRPr lang="en-US" b="0" baseline="0" dirty="0" smtClean="0"/>
          </a:p>
          <a:p>
            <a:r>
              <a:rPr lang="en-US" b="0" baseline="0" dirty="0" smtClean="0"/>
              <a:t>Let’s go ahead and cite </a:t>
            </a:r>
            <a:r>
              <a:rPr lang="en-US" b="0" baseline="0" dirty="0" smtClean="0"/>
              <a:t>F684 and </a:t>
            </a:r>
            <a:r>
              <a:rPr lang="en-US" b="0" baseline="0" dirty="0" smtClean="0"/>
              <a:t>then go back to the investigation </a:t>
            </a:r>
            <a:r>
              <a:rPr lang="en-US" b="0" baseline="0" dirty="0" smtClean="0"/>
              <a:t>screen.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285403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The investigation screen will now display the tags you cite. Once data is shared, the tags that are in bold are cited by you. F684, which we just cited, is listed in the last </a:t>
            </a:r>
            <a:r>
              <a:rPr lang="en-US" dirty="0" smtClean="0"/>
              <a:t>column.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952072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the Surveyor </a:t>
            </a:r>
            <a:r>
              <a:rPr lang="en-US" dirty="0" smtClean="0"/>
              <a:t>Notes</a:t>
            </a:r>
            <a:r>
              <a:rPr lang="en-US" b="0" baseline="0" dirty="0" smtClean="0"/>
              <a:t>.</a:t>
            </a:r>
            <a:r>
              <a:rPr lang="en-US" b="1" baseline="0" dirty="0" smtClean="0"/>
              <a:t> </a:t>
            </a:r>
            <a:r>
              <a:rPr lang="en-US" dirty="0" smtClean="0"/>
              <a:t>You</a:t>
            </a:r>
            <a:r>
              <a:rPr lang="en-US" baseline="0" dirty="0" smtClean="0"/>
              <a:t> can now minimize surveyor notes </a:t>
            </a:r>
            <a:r>
              <a:rPr lang="en-US" b="0" baseline="0" dirty="0" smtClean="0"/>
              <a:t>and </a:t>
            </a:r>
            <a:r>
              <a:rPr lang="en-US" b="0" baseline="0" dirty="0" smtClean="0"/>
              <a:t>bring them back up </a:t>
            </a:r>
            <a:r>
              <a:rPr lang="en-US" baseline="0" dirty="0" smtClean="0"/>
              <a:t>while </a:t>
            </a:r>
            <a:r>
              <a:rPr lang="en-US" baseline="0" dirty="0" smtClean="0"/>
              <a:t>you are working on your investigation. Remember, you should include investigation notes under the applicable investigation and not under Surveyor Notes. Let’s close the Surveyor </a:t>
            </a:r>
            <a:r>
              <a:rPr lang="en-US" baseline="0" dirty="0" smtClean="0"/>
              <a:t>Notes</a:t>
            </a:r>
            <a:r>
              <a:rPr lang="en-US" b="0" baseline="0" dirty="0" smtClean="0"/>
              <a:t>.</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935627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I’ll cover the change to the team meeting screen which is </a:t>
            </a:r>
            <a:r>
              <a:rPr lang="en-US" dirty="0" smtClean="0"/>
              <a:t>Step 21 in the </a:t>
            </a:r>
            <a:r>
              <a:rPr lang="en-US" dirty="0" smtClean="0"/>
              <a:t>PG</a:t>
            </a:r>
            <a:r>
              <a:rPr lang="en-US" b="0" baseline="0" dirty="0" smtClean="0"/>
              <a:t>. </a:t>
            </a:r>
            <a:r>
              <a:rPr lang="en-US" b="0" baseline="0" dirty="0" smtClean="0"/>
              <a:t>On the Day 2 </a:t>
            </a:r>
            <a:r>
              <a:rPr lang="en-US" b="0" baseline="0" dirty="0" smtClean="0"/>
              <a:t>screen, </a:t>
            </a:r>
            <a:r>
              <a:rPr lang="en-US" b="0" baseline="0" dirty="0" smtClean="0"/>
              <a:t>the system will now show you the incomplete resident and facility task investigations. This is a quick way for the TC to determine workload that is remaining and to confirm all work has been completed prior to the potential citation meeting.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2690515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cover the last change to the LTCSP system which is listed under Step 23 in the PG. We’ll click on the Potential</a:t>
            </a:r>
            <a:r>
              <a:rPr lang="en-US" baseline="0" dirty="0" smtClean="0"/>
              <a:t> Citation </a:t>
            </a:r>
            <a:r>
              <a:rPr lang="en-US" baseline="0" dirty="0" smtClean="0"/>
              <a:t>screen. </a:t>
            </a:r>
            <a:r>
              <a:rPr lang="en-US" b="0" baseline="0" dirty="0" smtClean="0"/>
              <a:t>Let’s </a:t>
            </a:r>
            <a:r>
              <a:rPr lang="en-US" b="0" baseline="0" dirty="0" smtClean="0"/>
              <a:t>click on </a:t>
            </a:r>
            <a:r>
              <a:rPr lang="en-US" b="0" baseline="0" dirty="0" smtClean="0"/>
              <a:t>F684. </a:t>
            </a:r>
            <a:r>
              <a:rPr lang="en-US" b="0" baseline="0" dirty="0" smtClean="0"/>
              <a:t>We won’t cite F684 </a:t>
            </a:r>
            <a:r>
              <a:rPr lang="en-US" b="0" baseline="0" dirty="0" smtClean="0"/>
              <a:t>since </a:t>
            </a:r>
            <a:r>
              <a:rPr lang="en-US" b="0" baseline="0" dirty="0" smtClean="0"/>
              <a:t>the facility brought us additional </a:t>
            </a:r>
            <a:r>
              <a:rPr lang="en-US" b="0" baseline="0" dirty="0" smtClean="0"/>
              <a:t>information. </a:t>
            </a:r>
            <a:endParaRPr lang="en-US" b="0" baseline="0" dirty="0" smtClean="0"/>
          </a:p>
          <a:p>
            <a:endParaRPr lang="en-US" b="0" baseline="0" dirty="0" smtClean="0"/>
          </a:p>
          <a:p>
            <a:pPr defTabSz="457174">
              <a:defRPr/>
            </a:pPr>
            <a:r>
              <a:rPr lang="en-US" b="0" baseline="0" dirty="0" smtClean="0"/>
              <a:t>Let’s click on F919 </a:t>
            </a:r>
            <a:r>
              <a:rPr lang="en-US" b="0" baseline="0" dirty="0" smtClean="0"/>
              <a:t>which </a:t>
            </a:r>
            <a:r>
              <a:rPr lang="en-US" b="0" baseline="0" dirty="0" smtClean="0"/>
              <a:t>we will </a:t>
            </a:r>
            <a:r>
              <a:rPr lang="en-US" b="0" baseline="0" dirty="0" smtClean="0"/>
              <a:t>cite, </a:t>
            </a:r>
            <a:r>
              <a:rPr lang="en-US" b="0" baseline="0" dirty="0" smtClean="0"/>
              <a:t>and place a checkmark next to the </a:t>
            </a:r>
            <a:r>
              <a:rPr lang="en-US" b="0" baseline="0" dirty="0" smtClean="0"/>
              <a:t>resident. </a:t>
            </a:r>
            <a:r>
              <a:rPr lang="en-US" b="0" baseline="0" dirty="0" smtClean="0"/>
              <a:t>We’ll cite the tag</a:t>
            </a:r>
            <a:r>
              <a:rPr lang="en-US" b="1" baseline="0" dirty="0" smtClean="0"/>
              <a:t> </a:t>
            </a:r>
            <a:r>
              <a:rPr lang="en-US" b="0" baseline="0" dirty="0" smtClean="0"/>
              <a:t>at an </a:t>
            </a:r>
            <a:r>
              <a:rPr lang="en-US" b="0" baseline="0" dirty="0" smtClean="0"/>
              <a:t>E. </a:t>
            </a:r>
            <a:r>
              <a:rPr lang="en-US" b="0" baseline="0" dirty="0" smtClean="0"/>
              <a:t>We’ll also mark </a:t>
            </a:r>
            <a:r>
              <a:rPr lang="en-US" b="0" baseline="0" dirty="0" smtClean="0"/>
              <a:t>recertification. </a:t>
            </a:r>
            <a:r>
              <a:rPr lang="en-US" b="0" baseline="0" dirty="0" smtClean="0"/>
              <a:t>Then we’ll add the specific deficient practice to the opening </a:t>
            </a:r>
            <a:r>
              <a:rPr lang="en-US" b="0" baseline="0" dirty="0" smtClean="0"/>
              <a:t>statement. </a:t>
            </a:r>
            <a:endParaRPr lang="en-US" b="0"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73296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dirty="0" smtClean="0">
                <a:latin typeface="Arial" panose="020B0604020202020204" pitchFamily="34" charset="0"/>
              </a:rPr>
              <a:t>Now </a:t>
            </a:r>
            <a:r>
              <a:rPr lang="en-US" altLang="en-US" dirty="0" smtClean="0">
                <a:latin typeface="Arial" panose="020B0604020202020204" pitchFamily="34" charset="0"/>
              </a:rPr>
              <a:t>we are going to show</a:t>
            </a:r>
            <a:r>
              <a:rPr lang="en-US" altLang="en-US" baseline="0" dirty="0" smtClean="0">
                <a:latin typeface="Arial" panose="020B0604020202020204" pitchFamily="34" charset="0"/>
              </a:rPr>
              <a:t> the enhancements made in the LTCSP application. </a:t>
            </a:r>
            <a:r>
              <a:rPr lang="en-US" altLang="en-US" dirty="0" smtClean="0">
                <a:latin typeface="Arial" panose="020B0604020202020204" pitchFamily="34" charset="0"/>
              </a:rPr>
              <a:t>The </a:t>
            </a:r>
            <a:r>
              <a:rPr lang="en-US" altLang="en-US" dirty="0" smtClean="0">
                <a:latin typeface="Arial" panose="020B0604020202020204" pitchFamily="34" charset="0"/>
              </a:rPr>
              <a:t>onscreen Entrance Conference worksheet is now editable which is noted under Step 12 in the LTCSP</a:t>
            </a:r>
            <a:r>
              <a:rPr lang="en-US" altLang="en-US" baseline="0" dirty="0" smtClean="0">
                <a:latin typeface="Arial" panose="020B0604020202020204" pitchFamily="34" charset="0"/>
              </a:rPr>
              <a:t> </a:t>
            </a:r>
            <a:r>
              <a:rPr lang="en-US" altLang="en-US" dirty="0" smtClean="0">
                <a:latin typeface="Arial" panose="020B0604020202020204" pitchFamily="34" charset="0"/>
              </a:rPr>
              <a:t>PG.</a:t>
            </a:r>
            <a:r>
              <a:rPr lang="en-US" altLang="en-US" baseline="0" dirty="0" smtClean="0">
                <a:latin typeface="Arial" panose="020B0604020202020204" pitchFamily="34" charset="0"/>
              </a:rPr>
              <a:t> The TC can now p</a:t>
            </a:r>
            <a:r>
              <a:rPr lang="en-US" dirty="0"/>
              <a:t>lace a checkmark on the screen next to items once they are received, if </a:t>
            </a:r>
            <a:r>
              <a:rPr lang="en-US" dirty="0" smtClean="0"/>
              <a:t>desired.</a:t>
            </a:r>
            <a:r>
              <a:rPr lang="en-US" baseline="0" dirty="0" smtClean="0"/>
              <a:t> </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051838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r>
              <a:rPr lang="en-US" dirty="0"/>
              <a:t>There’s a new report to assist with the Exit </a:t>
            </a:r>
            <a:r>
              <a:rPr lang="en-US" dirty="0" smtClean="0"/>
              <a:t>Conference. </a:t>
            </a:r>
            <a:r>
              <a:rPr lang="en-US" dirty="0"/>
              <a:t>You can now refer to the “Potential Citations – Opening Statement for Cited Tags” </a:t>
            </a:r>
            <a:r>
              <a:rPr lang="en-US" dirty="0" smtClean="0"/>
              <a:t>report.</a:t>
            </a:r>
            <a:r>
              <a:rPr lang="en-US" baseline="0" dirty="0" smtClean="0"/>
              <a:t> </a:t>
            </a:r>
            <a:r>
              <a:rPr lang="en-US" dirty="0" smtClean="0"/>
              <a:t>The </a:t>
            </a:r>
            <a:r>
              <a:rPr lang="en-US" dirty="0"/>
              <a:t>report displays cited tags, residents, and just the notes that were documented in the Opening Statement.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791882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covers all of the changes to the LTCSP application. Now I’ll discuss a few changes to the RO comparative survey process which states don’t have to worry about. </a:t>
            </a:r>
          </a:p>
          <a:p>
            <a:endParaRPr lang="en-US" baseline="0" dirty="0" smtClean="0"/>
          </a:p>
          <a:p>
            <a:r>
              <a:rPr lang="en-US" baseline="0" dirty="0" smtClean="0"/>
              <a:t>For the RO surveyors, a</a:t>
            </a:r>
            <a:r>
              <a:rPr lang="en-US" dirty="0" smtClean="0"/>
              <a:t>ll</a:t>
            </a:r>
            <a:r>
              <a:rPr lang="en-US" baseline="0" dirty="0" smtClean="0"/>
              <a:t> of the changes we discussed to the LTCSP system were also made to the RO comparative survey process. In addition, a couple of comparative-specific issues were addressed. </a:t>
            </a:r>
          </a:p>
          <a:p>
            <a:endParaRPr lang="en-US" baseline="0" dirty="0" smtClean="0"/>
          </a:p>
          <a:p>
            <a:r>
              <a:rPr lang="en-US" baseline="0" dirty="0" smtClean="0"/>
              <a:t>There were a few instances when the ROs were unable to access the sample screen. That issue has been fixed. </a:t>
            </a:r>
          </a:p>
          <a:p>
            <a:endParaRPr lang="en-US" baseline="0" dirty="0" smtClean="0"/>
          </a:p>
          <a:p>
            <a:r>
              <a:rPr lang="en-US" baseline="0" dirty="0" smtClean="0"/>
              <a:t>There were also a few instances when the state’s closed record residents had a completion check in the comparative shell which has also been fixed. </a:t>
            </a:r>
          </a:p>
          <a:p>
            <a:endParaRPr lang="en-US" baseline="0" dirty="0" smtClean="0"/>
          </a:p>
          <a:p>
            <a:r>
              <a:rPr lang="en-US" baseline="0" dirty="0" smtClean="0"/>
              <a:t>Finally, if the ROs are investigating the same complaint area as the state, the complaint labels will now be displayed on the potential citation screen if the ROs cite a tag. </a:t>
            </a:r>
          </a:p>
          <a:p>
            <a:endParaRPr lang="en-US" baseline="0" dirty="0" smtClean="0"/>
          </a:p>
          <a:p>
            <a:r>
              <a:rPr lang="en-US" baseline="0" dirty="0" smtClean="0"/>
              <a:t>That covers all of the 11.7 updates.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608550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dirty="0" smtClean="0">
                <a:latin typeface="Arial" panose="020B0604020202020204" pitchFamily="34" charset="0"/>
              </a:rPr>
              <a:t>As always, if you are onsite and are having technical issues that your state cannot resolve, you should contact the QTSO Help Desk. The number is on the slide and is on the splash screen when you first log in to ASE-Q. If you need immediate assistance make sure you tell them you are onsite. If you identify technical issues with the software onsite, it is important that you report the issues to QTSO Help Desk so the issue can be addressed. It is helpful if you can take screen shots with a detailed explanation of the issue. </a:t>
            </a:r>
          </a:p>
          <a:p>
            <a:endParaRPr lang="en-US" altLang="en-US" dirty="0" smtClean="0">
              <a:latin typeface="Arial" panose="020B0604020202020204" pitchFamily="34" charset="0"/>
            </a:endParaRPr>
          </a:p>
          <a:p>
            <a:r>
              <a:rPr lang="en-US" altLang="en-US" dirty="0" smtClean="0">
                <a:latin typeface="Arial" panose="020B0604020202020204" pitchFamily="34" charset="0"/>
              </a:rPr>
              <a:t>If you have survey process questions contact the SA trainer or RO Ambassador. You should continue to send any survey process questions to the CMS nursing home survey development email.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275687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65861"/>
            <a:r>
              <a:rPr lang="en-US" altLang="en-US" dirty="0" smtClean="0">
                <a:latin typeface="Arial" panose="020B0604020202020204" pitchFamily="34" charset="0"/>
              </a:rPr>
              <a:t>Finally, the roll-out date is the weekend of 5/5. The recording of this training is on Integrated Surveyor Training Website or ISTW and will be available after April</a:t>
            </a:r>
            <a:r>
              <a:rPr lang="en-US" altLang="en-US" baseline="0" dirty="0" smtClean="0">
                <a:latin typeface="Arial" panose="020B0604020202020204" pitchFamily="34" charset="0"/>
              </a:rPr>
              <a:t> 19</a:t>
            </a:r>
            <a:r>
              <a:rPr lang="en-US" altLang="en-US" baseline="30000" dirty="0" smtClean="0">
                <a:latin typeface="Arial" panose="020B0604020202020204" pitchFamily="34" charset="0"/>
              </a:rPr>
              <a:t>th</a:t>
            </a:r>
            <a:r>
              <a:rPr lang="en-US" altLang="en-US" dirty="0" smtClean="0">
                <a:latin typeface="Arial" panose="020B0604020202020204" pitchFamily="34" charset="0"/>
              </a:rPr>
              <a:t>.  Updated CBTs which</a:t>
            </a:r>
            <a:r>
              <a:rPr lang="en-US" altLang="en-US" baseline="0" dirty="0" smtClean="0">
                <a:latin typeface="Arial" panose="020B0604020202020204" pitchFamily="34" charset="0"/>
              </a:rPr>
              <a:t> are the</a:t>
            </a:r>
            <a:r>
              <a:rPr lang="en-US" altLang="en-US" dirty="0" smtClean="0">
                <a:latin typeface="Arial" panose="020B0604020202020204" pitchFamily="34" charset="0"/>
              </a:rPr>
              <a:t> Computer-Based</a:t>
            </a:r>
            <a:r>
              <a:rPr lang="en-US" altLang="en-US" baseline="0" dirty="0" smtClean="0">
                <a:latin typeface="Arial" panose="020B0604020202020204" pitchFamily="34" charset="0"/>
              </a:rPr>
              <a:t> Trainings</a:t>
            </a:r>
            <a:r>
              <a:rPr lang="en-US" altLang="en-US" dirty="0" smtClean="0">
                <a:latin typeface="Arial" panose="020B0604020202020204" pitchFamily="34" charset="0"/>
              </a:rPr>
              <a:t>, and a practice shell with instructions have</a:t>
            </a:r>
            <a:r>
              <a:rPr lang="en-US" altLang="en-US" baseline="0" dirty="0" smtClean="0">
                <a:latin typeface="Arial" panose="020B0604020202020204" pitchFamily="34" charset="0"/>
              </a:rPr>
              <a:t> </a:t>
            </a:r>
            <a:r>
              <a:rPr lang="en-US" altLang="en-US" dirty="0" smtClean="0">
                <a:latin typeface="Arial" panose="020B0604020202020204" pitchFamily="34" charset="0"/>
              </a:rPr>
              <a:t>also been posted on the QTSO website. The</a:t>
            </a:r>
            <a:r>
              <a:rPr lang="en-US" altLang="en-US" baseline="0" dirty="0" smtClean="0">
                <a:latin typeface="Arial" panose="020B0604020202020204" pitchFamily="34" charset="0"/>
              </a:rPr>
              <a:t> training is mandatory for all current LTC surveyors. This training should be completed before surveying after May 5</a:t>
            </a:r>
            <a:r>
              <a:rPr lang="en-US" altLang="en-US" baseline="30000" dirty="0" smtClean="0">
                <a:latin typeface="Arial" panose="020B0604020202020204" pitchFamily="34" charset="0"/>
              </a:rPr>
              <a:t>th</a:t>
            </a:r>
            <a:r>
              <a:rPr lang="en-US" altLang="en-US" baseline="0" dirty="0" smtClean="0">
                <a:latin typeface="Arial" panose="020B0604020202020204" pitchFamily="34" charset="0"/>
              </a:rPr>
              <a:t> 2019. </a:t>
            </a:r>
          </a:p>
          <a:p>
            <a:pPr defTabSz="465861"/>
            <a:endParaRPr lang="en-US" altLang="en-US" baseline="0" dirty="0" smtClean="0">
              <a:latin typeface="Arial" panose="020B0604020202020204" pitchFamily="34" charset="0"/>
            </a:endParaRPr>
          </a:p>
          <a:p>
            <a:pPr defTabSz="465861"/>
            <a:r>
              <a:rPr lang="en-US" dirty="0"/>
              <a:t>Before you exit the training remember to complete the course evaluation in the ISTW to ensure you get marked as completing the training. </a:t>
            </a:r>
            <a:endParaRPr lang="en-US"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5352797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61"/>
            <a:r>
              <a:rPr lang="en-US" dirty="0" smtClean="0"/>
              <a:t>Also, remember to download the updated Surveyor Resources zip file on the Nursing Home website.  The zip file</a:t>
            </a:r>
            <a:r>
              <a:rPr lang="en-US" baseline="0" dirty="0" smtClean="0"/>
              <a:t> will be updated and available after May 3</a:t>
            </a:r>
            <a:r>
              <a:rPr lang="en-US" baseline="30000" dirty="0" smtClean="0"/>
              <a:t>rd</a:t>
            </a:r>
            <a:r>
              <a:rPr lang="en-US" baseline="0" dirty="0" smtClean="0"/>
              <a:t> and will include the most current LTCSP Procedure Guide.</a:t>
            </a:r>
            <a:endParaRPr lang="en-US" dirty="0" smtClean="0"/>
          </a:p>
          <a:p>
            <a:pPr defTabSz="465861"/>
            <a:endParaRPr lang="en-US" dirty="0" smtClean="0"/>
          </a:p>
          <a:p>
            <a:pPr defTabSz="465861"/>
            <a:r>
              <a:rPr lang="en-US" dirty="0" smtClean="0"/>
              <a:t>This concludes the training on the 11.7 ASPEN updates. </a:t>
            </a:r>
            <a:r>
              <a:rPr lang="en-US" altLang="en-US" baseline="0" dirty="0" smtClean="0">
                <a:latin typeface="Arial" panose="020B0604020202020204" pitchFamily="34" charset="0"/>
              </a:rPr>
              <a:t>Thank you for your continued hard work. </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79613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altLang="en-US" dirty="0" smtClean="0">
                <a:latin typeface="Arial" panose="020B0604020202020204" pitchFamily="34" charset="0"/>
              </a:rPr>
              <a:t>Let’s talk about the next enhancement.</a:t>
            </a:r>
            <a:r>
              <a:rPr lang="en-US" altLang="en-US" baseline="0" dirty="0" smtClean="0">
                <a:latin typeface="Arial" panose="020B0604020202020204" pitchFamily="34" charset="0"/>
              </a:rPr>
              <a:t> </a:t>
            </a:r>
            <a:r>
              <a:rPr lang="en-US" altLang="en-US" dirty="0" smtClean="0">
                <a:latin typeface="Arial" panose="020B0604020202020204" pitchFamily="34" charset="0"/>
              </a:rPr>
              <a:t>To help keep you organized,</a:t>
            </a:r>
            <a:r>
              <a:rPr lang="en-US" altLang="en-US" baseline="0" dirty="0" smtClean="0">
                <a:latin typeface="Arial" panose="020B0604020202020204" pitchFamily="34" charset="0"/>
              </a:rPr>
              <a:t> y</a:t>
            </a:r>
            <a:r>
              <a:rPr lang="en-US" altLang="en-US" dirty="0" smtClean="0">
                <a:latin typeface="Arial" panose="020B0604020202020204" pitchFamily="34" charset="0"/>
              </a:rPr>
              <a:t>ou can now highlight notes, in any notes field, throughout the system. T</a:t>
            </a:r>
            <a:r>
              <a:rPr lang="en-US" altLang="en-US" baseline="0" dirty="0" smtClean="0">
                <a:latin typeface="Arial" panose="020B0604020202020204" pitchFamily="34" charset="0"/>
              </a:rPr>
              <a:t>o show you how this new feature works, we’ll open the Surveyor </a:t>
            </a:r>
            <a:r>
              <a:rPr lang="en-US" altLang="en-US" baseline="0" dirty="0" smtClean="0">
                <a:latin typeface="Arial" panose="020B0604020202020204" pitchFamily="34" charset="0"/>
              </a:rPr>
              <a:t>Notes</a:t>
            </a:r>
            <a:r>
              <a:rPr lang="en-US" altLang="en-US" b="0" baseline="0" dirty="0" smtClean="0">
                <a:latin typeface="Arial" panose="020B0604020202020204" pitchFamily="34" charset="0"/>
              </a:rPr>
              <a:t>. </a:t>
            </a:r>
            <a:r>
              <a:rPr lang="en-US" altLang="en-US" b="0" baseline="0" dirty="0" smtClean="0">
                <a:latin typeface="Arial" panose="020B0604020202020204" pitchFamily="34" charset="0"/>
              </a:rPr>
              <a:t>As you can see we have a few notes that are reminders to us. We need to get the list of non-interviewable residents with involved family from the nurse. To highlight that reminder, highlight the </a:t>
            </a:r>
            <a:r>
              <a:rPr lang="en-US" altLang="en-US" b="0" baseline="0" dirty="0" smtClean="0">
                <a:latin typeface="Arial" panose="020B0604020202020204" pitchFamily="34" charset="0"/>
              </a:rPr>
              <a:t>text, </a:t>
            </a:r>
            <a:r>
              <a:rPr lang="en-US" altLang="en-US" b="0" baseline="0" dirty="0" smtClean="0">
                <a:latin typeface="Arial" panose="020B0604020202020204" pitchFamily="34" charset="0"/>
              </a:rPr>
              <a:t>and then click on the new highlight icon which looks like a </a:t>
            </a:r>
            <a:r>
              <a:rPr lang="en-US" altLang="en-US" b="0" baseline="0" dirty="0" smtClean="0">
                <a:latin typeface="Arial" panose="020B0604020202020204" pitchFamily="34" charset="0"/>
              </a:rPr>
              <a:t>highlighter. </a:t>
            </a:r>
            <a:endParaRPr lang="en-US" altLang="en-US" b="0"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310819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altLang="en-US" b="0" baseline="0" dirty="0" smtClean="0">
                <a:latin typeface="Arial" panose="020B0604020202020204" pitchFamily="34" charset="0"/>
              </a:rPr>
              <a:t>We have a couple observation reminders for our initial pool residents. To highlight those, the other option is to highlight the </a:t>
            </a:r>
            <a:r>
              <a:rPr lang="en-US" altLang="en-US" b="0" baseline="0" dirty="0" smtClean="0">
                <a:latin typeface="Arial" panose="020B0604020202020204" pitchFamily="34" charset="0"/>
              </a:rPr>
              <a:t>text, right-click, </a:t>
            </a:r>
            <a:r>
              <a:rPr lang="en-US" altLang="en-US" b="0" baseline="0" dirty="0" smtClean="0">
                <a:latin typeface="Arial" panose="020B0604020202020204" pitchFamily="34" charset="0"/>
              </a:rPr>
              <a:t>and then select highlight from the </a:t>
            </a:r>
            <a:r>
              <a:rPr lang="en-US" altLang="en-US" b="0" baseline="0" dirty="0" smtClean="0">
                <a:latin typeface="Arial" panose="020B0604020202020204" pitchFamily="34" charset="0"/>
              </a:rPr>
              <a:t>list. </a:t>
            </a: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73757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Now let’s</a:t>
            </a:r>
            <a:r>
              <a:rPr lang="en-US" baseline="0" dirty="0" smtClean="0"/>
              <a:t> move on to the changes made to the Initial Pool which are covered under Step 13 in the </a:t>
            </a:r>
            <a:r>
              <a:rPr lang="en-US" baseline="0" dirty="0" smtClean="0"/>
              <a:t>PG</a:t>
            </a:r>
            <a:r>
              <a:rPr lang="en-US" b="0" baseline="0" dirty="0" smtClean="0"/>
              <a:t>. </a:t>
            </a:r>
            <a:r>
              <a:rPr lang="en-US" b="0" baseline="0" dirty="0" smtClean="0"/>
              <a:t>The first area I want to discuss isn’t a change to the system, but a point of clarification regarding complaints. </a:t>
            </a:r>
          </a:p>
          <a:p>
            <a:endParaRPr lang="en-US" b="0" baseline="0" dirty="0" smtClean="0"/>
          </a:p>
          <a:p>
            <a:pPr defTabSz="457174">
              <a:defRPr/>
            </a:pPr>
            <a:r>
              <a:rPr lang="en-US" dirty="0"/>
              <a:t>If you find that an initial pool complaint resident is discharged during the initial pool, the TC should update the complaint areas on the offsite prep screen. I’ll walk you through how to handle this situation in the system. Let’s say during our screening, we determine that Charles Arnold who is a FRI resident is discharged. The assigned surveyor will place a checkmark in the Discharge </a:t>
            </a:r>
            <a:r>
              <a:rPr lang="en-US" dirty="0" smtClean="0"/>
              <a:t>column, </a:t>
            </a:r>
            <a:r>
              <a:rPr lang="en-US" dirty="0"/>
              <a:t>change the IP indicator to </a:t>
            </a:r>
            <a:r>
              <a:rPr lang="en-US" dirty="0" smtClean="0"/>
              <a:t>No, </a:t>
            </a:r>
            <a:r>
              <a:rPr lang="en-US" dirty="0"/>
              <a:t>and say Yes to the warning </a:t>
            </a:r>
            <a:r>
              <a:rPr lang="en-US" dirty="0" smtClean="0"/>
              <a:t>message.  </a:t>
            </a:r>
            <a:endParaRPr lang="en-US" dirty="0"/>
          </a:p>
          <a:p>
            <a:pPr defTabSz="457174">
              <a:defRPr/>
            </a:pPr>
            <a:endParaRPr lang="en-US" dirty="0"/>
          </a:p>
          <a:p>
            <a:pPr defTabSz="457174">
              <a:defRPr/>
            </a:pPr>
            <a:r>
              <a:rPr lang="en-US" dirty="0"/>
              <a:t>If the assigned surveyor completed any information in the system, they should share their data with the TC before receiving the updated offsite prep data to avoid losing any data.</a:t>
            </a:r>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50298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pPr defTabSz="457174">
              <a:defRPr/>
            </a:pPr>
            <a:r>
              <a:rPr lang="en-US" dirty="0"/>
              <a:t>After you’ve discharged the resident, the TC will go back to the Offsite Prep screen </a:t>
            </a:r>
            <a:r>
              <a:rPr lang="en-US" dirty="0" smtClean="0"/>
              <a:t>and </a:t>
            </a:r>
            <a:r>
              <a:rPr lang="en-US" dirty="0"/>
              <a:t>expand the drop down next to Charles </a:t>
            </a:r>
            <a:r>
              <a:rPr lang="en-US" dirty="0" smtClean="0"/>
              <a:t>Arnold.</a:t>
            </a:r>
            <a:r>
              <a:rPr lang="en-US" baseline="0" dirty="0" smtClean="0"/>
              <a:t> </a:t>
            </a:r>
            <a:r>
              <a:rPr lang="en-US" dirty="0" smtClean="0"/>
              <a:t>The </a:t>
            </a:r>
            <a:r>
              <a:rPr lang="en-US" dirty="0"/>
              <a:t>TC has to change the initial pool complaint area to an investigation since the resident is no longer in the initial pool. Arnold’s complaint area is related to Abuse. </a:t>
            </a:r>
          </a:p>
          <a:p>
            <a:pPr defTabSz="457174">
              <a:defRPr/>
            </a:pPr>
            <a:endParaRPr lang="en-US" dirty="0"/>
          </a:p>
          <a:p>
            <a:pPr defTabSz="457174">
              <a:defRPr/>
            </a:pPr>
            <a:r>
              <a:rPr lang="en-US" dirty="0"/>
              <a:t>You’ll first need to remove the initial pool area. To do that, we’ll click on the Add Initial Pool Care Areas link </a:t>
            </a:r>
            <a:r>
              <a:rPr lang="en-US" dirty="0" smtClean="0"/>
              <a:t>and </a:t>
            </a:r>
            <a:r>
              <a:rPr lang="en-US" dirty="0"/>
              <a:t>uncheck </a:t>
            </a:r>
            <a:r>
              <a:rPr lang="en-US" dirty="0" smtClean="0"/>
              <a:t>Abuse, </a:t>
            </a:r>
            <a:r>
              <a:rPr lang="en-US" dirty="0"/>
              <a:t>and then click </a:t>
            </a:r>
            <a:r>
              <a:rPr lang="en-US" dirty="0" smtClean="0"/>
              <a:t>Save.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29444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a:lstStyle/>
          <a:p>
            <a:r>
              <a:rPr lang="en-US" dirty="0" smtClean="0"/>
              <a:t>Since</a:t>
            </a:r>
            <a:r>
              <a:rPr lang="en-US" baseline="0" dirty="0" smtClean="0"/>
              <a:t> the complaint allegation is related to abuse, we will add abuse directly to the investigation screen which bypasses the initial pool. We will click on the Directly Add New Investigation </a:t>
            </a:r>
            <a:r>
              <a:rPr lang="en-US" baseline="0" dirty="0" smtClean="0"/>
              <a:t>link</a:t>
            </a:r>
            <a:r>
              <a:rPr lang="en-US" b="0" baseline="0" dirty="0" smtClean="0"/>
              <a:t>, </a:t>
            </a:r>
            <a:r>
              <a:rPr lang="en-US" b="0" baseline="0" dirty="0" smtClean="0"/>
              <a:t>put a checkmark next to </a:t>
            </a:r>
            <a:r>
              <a:rPr lang="en-US" b="0" baseline="0" dirty="0" smtClean="0"/>
              <a:t>Abuse, </a:t>
            </a:r>
            <a:r>
              <a:rPr lang="en-US" b="0" baseline="0" dirty="0" smtClean="0"/>
              <a:t>ensure the assigned surveyor is correct which it is, and then click Save. </a:t>
            </a:r>
          </a:p>
          <a:p>
            <a:endParaRPr lang="en-US" b="0" baseline="0" dirty="0" smtClean="0"/>
          </a:p>
          <a:p>
            <a:r>
              <a:rPr lang="en-US" b="0" baseline="0" dirty="0" smtClean="0"/>
              <a:t>Now the discharged complaint resident’s areas won’t be missed. If you just discharge the resident on the initial pool screen, but fail to go back and update the complaint areas on the offsite prep screen, you run the risk of forgetting to complete the investigation.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LTCSP</a:t>
            </a:r>
            <a:endParaRPr lang="en-US" dirty="0"/>
          </a:p>
        </p:txBody>
      </p:sp>
    </p:spTree>
    <p:extLst>
      <p:ext uri="{BB962C8B-B14F-4D97-AF65-F5344CB8AC3E}">
        <p14:creationId xmlns:p14="http://schemas.microsoft.com/office/powerpoint/2010/main" val="12717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932" y="2438400"/>
            <a:ext cx="5257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grpSp>
        <p:nvGrpSpPr>
          <p:cNvPr id="11" name="Group 10"/>
          <p:cNvGrpSpPr/>
          <p:nvPr userDrawn="1"/>
        </p:nvGrpSpPr>
        <p:grpSpPr>
          <a:xfrm>
            <a:off x="-33866" y="1303866"/>
            <a:ext cx="9211733" cy="13207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16933" y="1490132"/>
            <a:ext cx="9144000" cy="830299"/>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pPr/>
              <a:t>‹#›</a:t>
            </a:fld>
            <a:endParaRPr lang="en-US"/>
          </a:p>
        </p:txBody>
      </p:sp>
      <p:grpSp>
        <p:nvGrpSpPr>
          <p:cNvPr id="11" name="Group 10"/>
          <p:cNvGrpSpPr/>
          <p:nvPr userDrawn="1"/>
        </p:nvGrpSpPr>
        <p:grpSpPr>
          <a:xfrm>
            <a:off x="-16933" y="1"/>
            <a:ext cx="9211733" cy="1473199"/>
            <a:chOff x="-16933" y="1"/>
            <a:chExt cx="9211733" cy="1015999"/>
          </a:xfrm>
        </p:grpSpPr>
        <p:sp>
          <p:nvSpPr>
            <p:cNvPr id="16" name="Rectangle 1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7" name="Rectangle 16"/>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8" name="Title 9"/>
          <p:cNvSpPr>
            <a:spLocks noGrp="1"/>
          </p:cNvSpPr>
          <p:nvPr>
            <p:ph type="title"/>
          </p:nvPr>
        </p:nvSpPr>
        <p:spPr>
          <a:xfrm>
            <a:off x="0" y="135467"/>
            <a:ext cx="9144000" cy="100668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grpSp>
        <p:nvGrpSpPr>
          <p:cNvPr id="14" name="Group 13"/>
          <p:cNvGrpSpPr/>
          <p:nvPr userDrawn="1"/>
        </p:nvGrpSpPr>
        <p:grpSpPr>
          <a:xfrm>
            <a:off x="-16933" y="1422400"/>
            <a:ext cx="9211733" cy="1337734"/>
            <a:chOff x="-16933" y="1"/>
            <a:chExt cx="9211733" cy="1015999"/>
          </a:xfrm>
        </p:grpSpPr>
        <p:sp>
          <p:nvSpPr>
            <p:cNvPr id="15" name="Rectangle 1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6" name="Rectangle 1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7" name="Title 9"/>
          <p:cNvSpPr>
            <a:spLocks noGrp="1"/>
          </p:cNvSpPr>
          <p:nvPr>
            <p:ph type="title"/>
          </p:nvPr>
        </p:nvSpPr>
        <p:spPr>
          <a:xfrm>
            <a:off x="0" y="1422401"/>
            <a:ext cx="9144000" cy="1018258"/>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extLst>
      <p:ext uri="{BB962C8B-B14F-4D97-AF65-F5344CB8AC3E}">
        <p14:creationId xmlns:p14="http://schemas.microsoft.com/office/powerpoint/2010/main" val="6388398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4" name="Group 13"/>
          <p:cNvGrpSpPr/>
          <p:nvPr userDrawn="1"/>
        </p:nvGrpSpPr>
        <p:grpSpPr>
          <a:xfrm>
            <a:off x="-16933" y="1"/>
            <a:ext cx="9211733" cy="1015999"/>
            <a:chOff x="-16933" y="1"/>
            <a:chExt cx="9211733" cy="1015999"/>
          </a:xfrm>
        </p:grpSpPr>
        <p:sp>
          <p:nvSpPr>
            <p:cNvPr id="6" name="Rectangle 5"/>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sp>
        <p:nvSpPr>
          <p:cNvPr id="4"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7283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Title 9"/>
          <p:cNvSpPr>
            <a:spLocks noGrp="1"/>
          </p:cNvSpPr>
          <p:nvPr>
            <p:ph type="title"/>
          </p:nvPr>
        </p:nvSpPr>
        <p:spPr>
          <a:xfrm>
            <a:off x="0" y="135467"/>
            <a:ext cx="9144000" cy="694267"/>
          </a:xfrm>
          <a:noFill/>
          <a:ln>
            <a:noFill/>
          </a:ln>
          <a:effectLst/>
        </p:spPr>
        <p:txBody>
          <a:bodyPr/>
          <a:lstStyle/>
          <a:p>
            <a:r>
              <a:rPr lang="en-US" dirty="0" smtClean="0"/>
              <a:t>Click to edit Master title style</a:t>
            </a:r>
            <a:endParaRPr lang="en-US" dirty="0"/>
          </a:p>
        </p:txBody>
      </p:sp>
      <p:graphicFrame>
        <p:nvGraphicFramePr>
          <p:cNvPr id="8" name="Content Placeholder 7"/>
          <p:cNvGraphicFramePr>
            <a:graphicFrameLocks/>
          </p:cNvGraphicFramePr>
          <p:nvPr userDrawn="1"/>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63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937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graphicFrame>
        <p:nvGraphicFramePr>
          <p:cNvPr id="7" name="Chart 6"/>
          <p:cNvGraphicFramePr/>
          <p:nvPr userDrawn="1"/>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662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806" r:id="rId2"/>
    <p:sldLayoutId id="2147483803" r:id="rId3"/>
    <p:sldLayoutId id="2147483816" r:id="rId4"/>
    <p:sldLayoutId id="2147483821" r:id="rId5"/>
    <p:sldLayoutId id="2147483823" r:id="rId6"/>
    <p:sldLayoutId id="2147483822" r:id="rId7"/>
    <p:sldLayoutId id="2147483824" r:id="rId8"/>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NHSurveyDevelopment@cms.hhs.gov"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33" y="1371600"/>
            <a:ext cx="9144000" cy="1066800"/>
          </a:xfrm>
        </p:spPr>
        <p:txBody>
          <a:bodyPr/>
          <a:lstStyle/>
          <a:p>
            <a:r>
              <a:rPr lang="en-US" dirty="0" smtClean="0"/>
              <a:t>Long Term Care Survey Process</a:t>
            </a:r>
            <a:endParaRPr lang="en-US" dirty="0"/>
          </a:p>
        </p:txBody>
      </p:sp>
      <p:sp>
        <p:nvSpPr>
          <p:cNvPr id="6" name="Text Placeholder 5"/>
          <p:cNvSpPr>
            <a:spLocks noGrp="1"/>
          </p:cNvSpPr>
          <p:nvPr>
            <p:ph type="body" sz="quarter" idx="10"/>
          </p:nvPr>
        </p:nvSpPr>
        <p:spPr>
          <a:xfrm>
            <a:off x="5524901" y="3413760"/>
            <a:ext cx="3226870" cy="2303646"/>
          </a:xfrm>
        </p:spPr>
        <p:txBody>
          <a:bodyPr>
            <a:noAutofit/>
          </a:bodyPr>
          <a:lstStyle/>
          <a:p>
            <a:pPr algn="ctr"/>
            <a:r>
              <a:rPr lang="en-US" sz="4800" dirty="0" smtClean="0"/>
              <a:t>ASPEN 11.7 </a:t>
            </a:r>
          </a:p>
          <a:p>
            <a:pPr algn="ctr"/>
            <a:r>
              <a:rPr lang="en-US" sz="4800" dirty="0" smtClean="0"/>
              <a:t>Updates </a:t>
            </a:r>
            <a:endParaRPr lang="en-US" sz="4800" dirty="0"/>
          </a:p>
        </p:txBody>
      </p:sp>
    </p:spTree>
    <p:extLst>
      <p:ext uri="{BB962C8B-B14F-4D97-AF65-F5344CB8AC3E}">
        <p14:creationId xmlns:p14="http://schemas.microsoft.com/office/powerpoint/2010/main" val="4246027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10</a:t>
            </a:fld>
            <a:endParaRPr lang="en-US"/>
          </a:p>
        </p:txBody>
      </p:sp>
      <p:pic>
        <p:nvPicPr>
          <p:cNvPr id="4" name="Content Placeholder 3"/>
          <p:cNvPicPr>
            <a:picLocks noGrp="1"/>
          </p:cNvPicPr>
          <p:nvPr>
            <p:ph idx="1"/>
          </p:nvPr>
        </p:nvPicPr>
        <p:blipFill rotWithShape="1">
          <a:blip r:embed="rId3"/>
          <a:srcRect b="621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445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11</a:t>
            </a:fld>
            <a:endParaRPr lang="en-US"/>
          </a:p>
        </p:txBody>
      </p:sp>
      <p:pic>
        <p:nvPicPr>
          <p:cNvPr id="5" name="Content Placeholder 4"/>
          <p:cNvPicPr>
            <a:picLocks noGrp="1"/>
          </p:cNvPicPr>
          <p:nvPr>
            <p:ph idx="1"/>
          </p:nvPr>
        </p:nvPicPr>
        <p:blipFill rotWithShape="1">
          <a:blip r:embed="rId3"/>
          <a:srcRect b="5359"/>
          <a:stretch/>
        </p:blipFill>
        <p:spPr bwMode="auto">
          <a:xfrm>
            <a:off x="0" y="0"/>
            <a:ext cx="9144000" cy="635634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829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12</a:t>
            </a:fld>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4" name="Left Arrow 3"/>
          <p:cNvSpPr/>
          <p:nvPr/>
        </p:nvSpPr>
        <p:spPr>
          <a:xfrm>
            <a:off x="2194560" y="50657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3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13</a:t>
            </a:fld>
            <a:endParaRPr lang="en-US"/>
          </a:p>
        </p:txBody>
      </p:sp>
      <p:pic>
        <p:nvPicPr>
          <p:cNvPr id="6" name="Content Placeholder 5"/>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4" name="Left-Up Arrow 3"/>
          <p:cNvSpPr/>
          <p:nvPr/>
        </p:nvSpPr>
        <p:spPr>
          <a:xfrm rot="8512178">
            <a:off x="7781512" y="914352"/>
            <a:ext cx="1170495" cy="98764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14</a:t>
            </a:fld>
            <a:endParaRPr lang="en-US"/>
          </a:p>
        </p:txBody>
      </p:sp>
      <p:pic>
        <p:nvPicPr>
          <p:cNvPr id="5" name="Content Placeholder 4"/>
          <p:cNvPicPr>
            <a:picLocks noGrp="1"/>
          </p:cNvPicPr>
          <p:nvPr>
            <p:ph idx="1"/>
          </p:nvPr>
        </p:nvPicPr>
        <p:blipFill rotWithShape="1">
          <a:blip r:embed="rId3"/>
          <a:srcRect b="621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421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15</a:t>
            </a:fld>
            <a:endParaRPr lang="en-US"/>
          </a:p>
        </p:txBody>
      </p:sp>
      <p:pic>
        <p:nvPicPr>
          <p:cNvPr id="6" name="Content Placeholder 5"/>
          <p:cNvPicPr>
            <a:picLocks noGrp="1"/>
          </p:cNvPicPr>
          <p:nvPr>
            <p:ph idx="1"/>
          </p:nvPr>
        </p:nvPicPr>
        <p:blipFill rotWithShape="1">
          <a:blip r:embed="rId3"/>
          <a:srcRect b="5359"/>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900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16</a:t>
            </a:fld>
            <a:endParaRPr lang="en-US"/>
          </a:p>
        </p:txBody>
      </p:sp>
      <p:sp>
        <p:nvSpPr>
          <p:cNvPr id="4" name="Left Arrow 3"/>
          <p:cNvSpPr/>
          <p:nvPr/>
        </p:nvSpPr>
        <p:spPr>
          <a:xfrm rot="9623570">
            <a:off x="7498080" y="551174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705856" y="4700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705856" y="27216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12" name="Right Arrow 11"/>
          <p:cNvSpPr/>
          <p:nvPr/>
        </p:nvSpPr>
        <p:spPr>
          <a:xfrm>
            <a:off x="7445132" y="11338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05856" y="27216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574792" y="43943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12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17</a:t>
            </a:fld>
            <a:endParaRPr lang="en-US"/>
          </a:p>
        </p:txBody>
      </p:sp>
      <p:pic>
        <p:nvPicPr>
          <p:cNvPr id="7" name="Content Placeholder 6"/>
          <p:cNvPicPr>
            <a:picLocks noGrp="1"/>
          </p:cNvPicPr>
          <p:nvPr>
            <p:ph idx="1"/>
          </p:nvPr>
        </p:nvPicPr>
        <p:blipFill rotWithShape="1">
          <a:blip r:embed="rId3"/>
          <a:srcRect b="621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95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18</a:t>
            </a:fld>
            <a:endParaRPr lang="en-US"/>
          </a:p>
        </p:txBody>
      </p:sp>
      <p:pic>
        <p:nvPicPr>
          <p:cNvPr id="5" name="Content Placeholder 4"/>
          <p:cNvPicPr>
            <a:picLocks noGrp="1"/>
          </p:cNvPicPr>
          <p:nvPr>
            <p:ph idx="1"/>
          </p:nvPr>
        </p:nvPicPr>
        <p:blipFill rotWithShape="1">
          <a:blip r:embed="rId3"/>
          <a:srcRect b="5359"/>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98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19</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492240"/>
          </a:xfrm>
          <a:prstGeom prst="rect">
            <a:avLst/>
          </a:prstGeom>
          <a:ln>
            <a:solidFill>
              <a:schemeClr val="tx1"/>
            </a:solidFill>
          </a:ln>
          <a:extLst>
            <a:ext uri="{53640926-AAD7-44D8-BBD7-CCE9431645EC}">
              <a14:shadowObscured xmlns:a14="http://schemas.microsoft.com/office/drawing/2010/main"/>
            </a:ext>
          </a:extLst>
        </p:spPr>
      </p:pic>
      <p:sp>
        <p:nvSpPr>
          <p:cNvPr id="6" name="Right Arrow 5"/>
          <p:cNvSpPr/>
          <p:nvPr/>
        </p:nvSpPr>
        <p:spPr>
          <a:xfrm>
            <a:off x="1792224" y="18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95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a:t>
            </a:fld>
            <a:endParaRPr lang="en-US" dirty="0"/>
          </a:p>
        </p:txBody>
      </p:sp>
      <p:sp>
        <p:nvSpPr>
          <p:cNvPr id="5" name="Title 4"/>
          <p:cNvSpPr>
            <a:spLocks noGrp="1"/>
          </p:cNvSpPr>
          <p:nvPr>
            <p:ph type="title"/>
          </p:nvPr>
        </p:nvSpPr>
        <p:spPr/>
        <p:txBody>
          <a:bodyPr/>
          <a:lstStyle/>
          <a:p>
            <a:r>
              <a:rPr lang="en-US" altLang="en-US" sz="4000" kern="0" dirty="0">
                <a:cs typeface="Times New Roman" pitchFamily="18" charset="0"/>
              </a:rPr>
              <a:t>Updated LTCSP </a:t>
            </a:r>
            <a:r>
              <a:rPr lang="en-US" altLang="en-US" sz="4000" kern="0" dirty="0" smtClean="0">
                <a:cs typeface="Times New Roman" pitchFamily="18" charset="0"/>
              </a:rPr>
              <a:t>and RO Comparative PG</a:t>
            </a:r>
            <a:endParaRPr lang="en-US" sz="4000" dirty="0"/>
          </a:p>
        </p:txBody>
      </p:sp>
      <p:pic>
        <p:nvPicPr>
          <p:cNvPr id="8" name="Picture 7"/>
          <p:cNvPicPr/>
          <p:nvPr/>
        </p:nvPicPr>
        <p:blipFill rotWithShape="1">
          <a:blip r:embed="rId3"/>
          <a:srcRect l="20193" t="21380" r="20994" b="7924"/>
          <a:stretch/>
        </p:blipFill>
        <p:spPr bwMode="auto">
          <a:xfrm>
            <a:off x="854440" y="1319133"/>
            <a:ext cx="7285220" cy="47968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656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20</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359"/>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
        <p:nvSpPr>
          <p:cNvPr id="6" name="Up Arrow 5"/>
          <p:cNvSpPr/>
          <p:nvPr/>
        </p:nvSpPr>
        <p:spPr>
          <a:xfrm>
            <a:off x="4329684" y="219976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479792" y="1572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18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21</a:t>
            </a:fld>
            <a:endParaRPr lang="en-US"/>
          </a:p>
        </p:txBody>
      </p:sp>
      <p:sp>
        <p:nvSpPr>
          <p:cNvPr id="4" name="Title 3"/>
          <p:cNvSpPr>
            <a:spLocks noGrp="1"/>
          </p:cNvSpPr>
          <p:nvPr>
            <p:ph type="title"/>
          </p:nvPr>
        </p:nvSpPr>
        <p:spPr/>
        <p:txBody>
          <a:bodyPr/>
          <a:lstStyle/>
          <a:p>
            <a:endParaRPr lang="en-US"/>
          </a:p>
        </p:txBody>
      </p:sp>
      <p:sp>
        <p:nvSpPr>
          <p:cNvPr id="6" name="Up Arrow 5"/>
          <p:cNvSpPr/>
          <p:nvPr/>
        </p:nvSpPr>
        <p:spPr>
          <a:xfrm>
            <a:off x="4329684" y="219976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479792" y="1572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9" name="Up Arrow 8"/>
          <p:cNvSpPr/>
          <p:nvPr/>
        </p:nvSpPr>
        <p:spPr>
          <a:xfrm rot="20559269">
            <a:off x="1243584" y="516026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13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22</a:t>
            </a:fld>
            <a:endParaRPr lang="en-US"/>
          </a:p>
        </p:txBody>
      </p:sp>
      <p:sp>
        <p:nvSpPr>
          <p:cNvPr id="4" name="Title 3"/>
          <p:cNvSpPr>
            <a:spLocks noGrp="1"/>
          </p:cNvSpPr>
          <p:nvPr>
            <p:ph type="title"/>
          </p:nvPr>
        </p:nvSpPr>
        <p:spPr/>
        <p:txBody>
          <a:bodyPr/>
          <a:lstStyle/>
          <a:p>
            <a:endParaRPr lang="en-US"/>
          </a:p>
        </p:txBody>
      </p:sp>
      <p:sp>
        <p:nvSpPr>
          <p:cNvPr id="6" name="Up Arrow 5"/>
          <p:cNvSpPr/>
          <p:nvPr/>
        </p:nvSpPr>
        <p:spPr>
          <a:xfrm>
            <a:off x="4329684" y="219976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479792" y="1572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20559269">
            <a:off x="1243584" y="516026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p:cNvPicPr>
          <p:nvPr>
            <p:ph idx="1"/>
          </p:nvPr>
        </p:nvPicPr>
        <p:blipFill rotWithShape="1">
          <a:blip r:embed="rId3"/>
          <a:srcRect b="108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455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23</a:t>
            </a:fld>
            <a:endParaRPr lang="en-US"/>
          </a:p>
        </p:txBody>
      </p:sp>
      <p:sp>
        <p:nvSpPr>
          <p:cNvPr id="3" name="Content Placeholder 2"/>
          <p:cNvSpPr>
            <a:spLocks noGrp="1"/>
          </p:cNvSpPr>
          <p:nvPr>
            <p:ph idx="1"/>
          </p:nvPr>
        </p:nvSpPr>
        <p:spPr>
          <a:xfrm>
            <a:off x="457200" y="1517904"/>
            <a:ext cx="8229600" cy="4608259"/>
          </a:xfrm>
        </p:spPr>
        <p:txBody>
          <a:bodyPr>
            <a:normAutofit/>
          </a:bodyPr>
          <a:lstStyle/>
          <a:p>
            <a:r>
              <a:rPr lang="en-US" dirty="0"/>
              <a:t>To transfer </a:t>
            </a:r>
            <a:r>
              <a:rPr lang="en-US" dirty="0" smtClean="0"/>
              <a:t>information, </a:t>
            </a:r>
            <a:r>
              <a:rPr lang="en-US" dirty="0"/>
              <a:t>the correct resident must </a:t>
            </a:r>
            <a:r>
              <a:rPr lang="en-US" dirty="0" smtClean="0"/>
              <a:t>have:</a:t>
            </a:r>
            <a:endParaRPr lang="en-US" dirty="0"/>
          </a:p>
          <a:p>
            <a:pPr lvl="1"/>
            <a:r>
              <a:rPr lang="en-US" dirty="0"/>
              <a:t>An interview status of </a:t>
            </a:r>
            <a:r>
              <a:rPr lang="en-US" dirty="0" smtClean="0"/>
              <a:t>Yes</a:t>
            </a:r>
            <a:endParaRPr lang="en-US" dirty="0"/>
          </a:p>
          <a:p>
            <a:pPr lvl="1"/>
            <a:r>
              <a:rPr lang="en-US" dirty="0"/>
              <a:t>No responses entered on the screen being transferred </a:t>
            </a:r>
            <a:endParaRPr lang="en-US" dirty="0" smtClean="0"/>
          </a:p>
          <a:p>
            <a:pPr lvl="1"/>
            <a:r>
              <a:rPr lang="en-US" dirty="0" smtClean="0"/>
              <a:t>No </a:t>
            </a:r>
            <a:r>
              <a:rPr lang="en-US" dirty="0"/>
              <a:t>MDS Discrepancies selected</a:t>
            </a:r>
          </a:p>
          <a:p>
            <a:pPr lvl="1"/>
            <a:r>
              <a:rPr lang="en-US" dirty="0"/>
              <a:t>No care area notes in </a:t>
            </a:r>
            <a:r>
              <a:rPr lang="en-US" dirty="0" smtClean="0"/>
              <a:t>unique or shared care </a:t>
            </a:r>
            <a:r>
              <a:rPr lang="en-US" dirty="0"/>
              <a:t>area notes </a:t>
            </a:r>
            <a:r>
              <a:rPr lang="en-US" dirty="0" smtClean="0"/>
              <a:t>fields</a:t>
            </a:r>
            <a:endParaRPr lang="en-US" dirty="0"/>
          </a:p>
        </p:txBody>
      </p:sp>
      <p:sp>
        <p:nvSpPr>
          <p:cNvPr id="4" name="Title 3"/>
          <p:cNvSpPr>
            <a:spLocks noGrp="1"/>
          </p:cNvSpPr>
          <p:nvPr>
            <p:ph type="title"/>
          </p:nvPr>
        </p:nvSpPr>
        <p:spPr/>
        <p:txBody>
          <a:bodyPr/>
          <a:lstStyle/>
          <a:p>
            <a:r>
              <a:rPr lang="en-US" dirty="0" smtClean="0"/>
              <a:t>Transferring Responses</a:t>
            </a:r>
            <a:endParaRPr lang="en-US" dirty="0"/>
          </a:p>
        </p:txBody>
      </p:sp>
    </p:spTree>
    <p:extLst>
      <p:ext uri="{BB962C8B-B14F-4D97-AF65-F5344CB8AC3E}">
        <p14:creationId xmlns:p14="http://schemas.microsoft.com/office/powerpoint/2010/main" val="1707562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24</a:t>
            </a:fld>
            <a:endParaRPr lang="en-US"/>
          </a:p>
        </p:txBody>
      </p:sp>
      <p:sp>
        <p:nvSpPr>
          <p:cNvPr id="3" name="Content Placeholder 2"/>
          <p:cNvSpPr>
            <a:spLocks noGrp="1"/>
          </p:cNvSpPr>
          <p:nvPr>
            <p:ph idx="1"/>
          </p:nvPr>
        </p:nvSpPr>
        <p:spPr>
          <a:xfrm>
            <a:off x="457200" y="1536192"/>
            <a:ext cx="8229600" cy="4589971"/>
          </a:xfrm>
        </p:spPr>
        <p:txBody>
          <a:bodyPr>
            <a:normAutofit/>
          </a:bodyPr>
          <a:lstStyle/>
          <a:p>
            <a:r>
              <a:rPr lang="en-US" dirty="0" smtClean="0"/>
              <a:t>IMPORTANT: You will lose data if you do the following: </a:t>
            </a:r>
          </a:p>
          <a:p>
            <a:pPr lvl="1"/>
            <a:r>
              <a:rPr lang="en-US" dirty="0" smtClean="0"/>
              <a:t>Team member shares data with the TC, makes additional changes, TC shares data with team member without receiving updated data from the </a:t>
            </a:r>
            <a:r>
              <a:rPr lang="en-US" smtClean="0"/>
              <a:t>team member first</a:t>
            </a:r>
            <a:endParaRPr lang="en-US" dirty="0" smtClean="0"/>
          </a:p>
          <a:p>
            <a:r>
              <a:rPr lang="en-US" dirty="0" smtClean="0"/>
              <a:t>High risk during team meetings (e.g., team members continue working during the team meeting after sending data to the TC)</a:t>
            </a:r>
          </a:p>
        </p:txBody>
      </p:sp>
      <p:sp>
        <p:nvSpPr>
          <p:cNvPr id="4" name="Title 3"/>
          <p:cNvSpPr>
            <a:spLocks noGrp="1"/>
          </p:cNvSpPr>
          <p:nvPr>
            <p:ph type="title"/>
          </p:nvPr>
        </p:nvSpPr>
        <p:spPr/>
        <p:txBody>
          <a:bodyPr/>
          <a:lstStyle/>
          <a:p>
            <a:r>
              <a:rPr lang="en-US" dirty="0" smtClean="0"/>
              <a:t>Data Sharing</a:t>
            </a:r>
            <a:endParaRPr lang="en-US" dirty="0"/>
          </a:p>
        </p:txBody>
      </p:sp>
    </p:spTree>
    <p:extLst>
      <p:ext uri="{BB962C8B-B14F-4D97-AF65-F5344CB8AC3E}">
        <p14:creationId xmlns:p14="http://schemas.microsoft.com/office/powerpoint/2010/main" val="333671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25</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6" name="Left Arrow 5"/>
          <p:cNvSpPr/>
          <p:nvPr/>
        </p:nvSpPr>
        <p:spPr>
          <a:xfrm>
            <a:off x="5394960" y="22677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1115568" y="3822192"/>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83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26</a:t>
            </a:fld>
            <a:endParaRPr lang="en-US"/>
          </a:p>
        </p:txBody>
      </p:sp>
      <p:pic>
        <p:nvPicPr>
          <p:cNvPr id="5" name="Content Placeholder 4"/>
          <p:cNvPicPr>
            <a:picLocks noGrp="1" noChangeAspect="1"/>
          </p:cNvPicPr>
          <p:nvPr>
            <p:ph idx="1"/>
          </p:nvPr>
        </p:nvPicPr>
        <p:blipFill>
          <a:blip r:embed="rId3"/>
          <a:stretch>
            <a:fillRect/>
          </a:stretch>
        </p:blipFill>
        <p:spPr>
          <a:xfrm>
            <a:off x="0" y="0"/>
            <a:ext cx="9144000" cy="6356350"/>
          </a:xfrm>
          <a:prstGeom prst="rect">
            <a:avLst/>
          </a:prstGeom>
        </p:spPr>
      </p:pic>
      <p:sp>
        <p:nvSpPr>
          <p:cNvPr id="4" name="Title 3"/>
          <p:cNvSpPr>
            <a:spLocks noGrp="1"/>
          </p:cNvSpPr>
          <p:nvPr>
            <p:ph type="title"/>
          </p:nvPr>
        </p:nvSpPr>
        <p:spPr/>
        <p:txBody>
          <a:bodyPr/>
          <a:lstStyle/>
          <a:p>
            <a:endParaRPr lang="en-US"/>
          </a:p>
        </p:txBody>
      </p:sp>
      <p:sp>
        <p:nvSpPr>
          <p:cNvPr id="6" name="Up Arrow 5"/>
          <p:cNvSpPr/>
          <p:nvPr/>
        </p:nvSpPr>
        <p:spPr>
          <a:xfrm rot="1656417">
            <a:off x="438911" y="347472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82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27</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731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28</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678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078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29</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17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a:t>
            </a:fld>
            <a:endParaRPr lang="en-US"/>
          </a:p>
        </p:txBody>
      </p:sp>
      <p:sp>
        <p:nvSpPr>
          <p:cNvPr id="3" name="Content Placeholder 2"/>
          <p:cNvSpPr>
            <a:spLocks noGrp="1"/>
          </p:cNvSpPr>
          <p:nvPr>
            <p:ph idx="1"/>
          </p:nvPr>
        </p:nvSpPr>
        <p:spPr>
          <a:xfrm>
            <a:off x="386862" y="1635370"/>
            <a:ext cx="8299938" cy="4490794"/>
          </a:xfrm>
        </p:spPr>
        <p:txBody>
          <a:bodyPr/>
          <a:lstStyle/>
          <a:p>
            <a:r>
              <a:rPr lang="en-US" dirty="0" smtClean="0"/>
              <a:t>Remove surveyor from team roster in ASE-Q</a:t>
            </a:r>
          </a:p>
          <a:p>
            <a:pPr lvl="1"/>
            <a:r>
              <a:rPr lang="en-US" dirty="0" smtClean="0"/>
              <a:t>Before survey begins</a:t>
            </a:r>
          </a:p>
          <a:p>
            <a:pPr lvl="1"/>
            <a:r>
              <a:rPr lang="en-US" dirty="0" smtClean="0"/>
              <a:t>Remove mandatory task assignments</a:t>
            </a:r>
          </a:p>
          <a:p>
            <a:r>
              <a:rPr lang="en-US" dirty="0" smtClean="0"/>
              <a:t>Add team in ACO</a:t>
            </a:r>
          </a:p>
          <a:p>
            <a:pPr lvl="1"/>
            <a:r>
              <a:rPr lang="en-US" dirty="0" smtClean="0"/>
              <a:t>If added in ASE-Q, every team member must add in the same order</a:t>
            </a:r>
            <a:endParaRPr lang="en-US" dirty="0"/>
          </a:p>
        </p:txBody>
      </p:sp>
      <p:sp>
        <p:nvSpPr>
          <p:cNvPr id="4" name="Title 3"/>
          <p:cNvSpPr>
            <a:spLocks noGrp="1"/>
          </p:cNvSpPr>
          <p:nvPr>
            <p:ph type="title"/>
          </p:nvPr>
        </p:nvSpPr>
        <p:spPr/>
        <p:txBody>
          <a:bodyPr/>
          <a:lstStyle/>
          <a:p>
            <a:r>
              <a:rPr lang="en-US" dirty="0" smtClean="0"/>
              <a:t>Remove Surveyor from Team</a:t>
            </a:r>
            <a:endParaRPr lang="en-US" dirty="0"/>
          </a:p>
        </p:txBody>
      </p:sp>
    </p:spTree>
    <p:extLst>
      <p:ext uri="{BB962C8B-B14F-4D97-AF65-F5344CB8AC3E}">
        <p14:creationId xmlns:p14="http://schemas.microsoft.com/office/powerpoint/2010/main" val="392725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30</a:t>
            </a:fld>
            <a:endParaRPr lang="en-US"/>
          </a:p>
        </p:txBody>
      </p:sp>
      <p:sp>
        <p:nvSpPr>
          <p:cNvPr id="4" name="Title 3"/>
          <p:cNvSpPr>
            <a:spLocks noGrp="1"/>
          </p:cNvSpPr>
          <p:nvPr>
            <p:ph type="title"/>
          </p:nvPr>
        </p:nvSpPr>
        <p:spPr/>
        <p:txBody>
          <a:bodyPr/>
          <a:lstStyle/>
          <a:p>
            <a:endParaRPr lang="en-US"/>
          </a:p>
        </p:txBody>
      </p:sp>
      <p:pic>
        <p:nvPicPr>
          <p:cNvPr id="7" name="Content Placeholder 6"/>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8" name="Up Arrow 7"/>
          <p:cNvSpPr/>
          <p:nvPr/>
        </p:nvSpPr>
        <p:spPr>
          <a:xfrm rot="704594">
            <a:off x="2139697" y="499314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79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31</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358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32</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644"/>
          <a:stretch/>
        </p:blipFill>
        <p:spPr bwMode="auto">
          <a:xfrm>
            <a:off x="1" y="0"/>
            <a:ext cx="9144000" cy="6356350"/>
          </a:xfrm>
          <a:prstGeom prst="rect">
            <a:avLst/>
          </a:prstGeom>
          <a:ln>
            <a:solidFill>
              <a:schemeClr val="tx1"/>
            </a:solidFill>
          </a:ln>
          <a:extLst>
            <a:ext uri="{53640926-AAD7-44D8-BBD7-CCE9431645EC}">
              <a14:shadowObscured xmlns:a14="http://schemas.microsoft.com/office/drawing/2010/main"/>
            </a:ext>
          </a:extLst>
        </p:spPr>
      </p:pic>
      <p:sp>
        <p:nvSpPr>
          <p:cNvPr id="6" name="Right Arrow 5"/>
          <p:cNvSpPr/>
          <p:nvPr/>
        </p:nvSpPr>
        <p:spPr>
          <a:xfrm rot="18454107">
            <a:off x="7428832" y="948764"/>
            <a:ext cx="112291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81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33</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074"/>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069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34</a:t>
            </a:fld>
            <a:endParaRPr lang="en-US"/>
          </a:p>
        </p:txBody>
      </p:sp>
      <p:sp>
        <p:nvSpPr>
          <p:cNvPr id="3" name="Content Placeholder 2"/>
          <p:cNvSpPr>
            <a:spLocks noGrp="1"/>
          </p:cNvSpPr>
          <p:nvPr>
            <p:ph idx="1"/>
          </p:nvPr>
        </p:nvSpPr>
        <p:spPr>
          <a:xfrm>
            <a:off x="457200" y="1609344"/>
            <a:ext cx="8229600" cy="4516819"/>
          </a:xfrm>
        </p:spPr>
        <p:txBody>
          <a:bodyPr/>
          <a:lstStyle/>
          <a:p>
            <a:r>
              <a:rPr lang="en-US" dirty="0" smtClean="0"/>
              <a:t>Resident Council</a:t>
            </a:r>
          </a:p>
          <a:p>
            <a:pPr lvl="1"/>
            <a:r>
              <a:rPr lang="en-US" dirty="0" smtClean="0"/>
              <a:t>CE7 = NA, no longer display compliance questions </a:t>
            </a:r>
          </a:p>
          <a:p>
            <a:r>
              <a:rPr lang="en-US" dirty="0" smtClean="0"/>
              <a:t>Resident Assessment </a:t>
            </a:r>
          </a:p>
          <a:p>
            <a:pPr lvl="1"/>
            <a:r>
              <a:rPr lang="en-US" dirty="0" smtClean="0"/>
              <a:t>Excludes discharge/re-entry assessments for residents with assessment not submitted longer than 120 days</a:t>
            </a:r>
            <a:endParaRPr lang="en-US" dirty="0"/>
          </a:p>
        </p:txBody>
      </p:sp>
      <p:sp>
        <p:nvSpPr>
          <p:cNvPr id="4" name="Title 3"/>
          <p:cNvSpPr>
            <a:spLocks noGrp="1"/>
          </p:cNvSpPr>
          <p:nvPr>
            <p:ph type="title"/>
          </p:nvPr>
        </p:nvSpPr>
        <p:spPr/>
        <p:txBody>
          <a:bodyPr/>
          <a:lstStyle/>
          <a:p>
            <a:r>
              <a:rPr lang="en-US" sz="3800" dirty="0" smtClean="0"/>
              <a:t>Resident Council and Resident Assessment</a:t>
            </a:r>
            <a:endParaRPr lang="en-US" sz="3800" dirty="0"/>
          </a:p>
        </p:txBody>
      </p:sp>
    </p:spTree>
    <p:extLst>
      <p:ext uri="{BB962C8B-B14F-4D97-AF65-F5344CB8AC3E}">
        <p14:creationId xmlns:p14="http://schemas.microsoft.com/office/powerpoint/2010/main" val="1497398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35</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359"/>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97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36</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297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37</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6214"/>
          <a:stretch/>
        </p:blipFill>
        <p:spPr bwMode="auto">
          <a:xfrm>
            <a:off x="0" y="0"/>
            <a:ext cx="9144000" cy="6356350"/>
          </a:xfrm>
          <a:prstGeom prst="rect">
            <a:avLst/>
          </a:prstGeom>
          <a:ln>
            <a:solidFill>
              <a:sysClr val="windowText" lastClr="000000"/>
            </a:solidFill>
          </a:ln>
          <a:extLst>
            <a:ext uri="{53640926-AAD7-44D8-BBD7-CCE9431645EC}">
              <a14:shadowObscured xmlns:a14="http://schemas.microsoft.com/office/drawing/2010/main"/>
            </a:ext>
          </a:extLst>
        </p:spPr>
      </p:pic>
      <p:sp>
        <p:nvSpPr>
          <p:cNvPr id="6" name="Up Arrow 5"/>
          <p:cNvSpPr/>
          <p:nvPr/>
        </p:nvSpPr>
        <p:spPr>
          <a:xfrm rot="1022357">
            <a:off x="6473952" y="47599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09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38</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36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39</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570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a:t>
            </a:fld>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3" name="Left Arrow 2"/>
          <p:cNvSpPr/>
          <p:nvPr/>
        </p:nvSpPr>
        <p:spPr>
          <a:xfrm>
            <a:off x="447040" y="134112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83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40</a:t>
            </a:fld>
            <a:endParaRPr lang="en-US"/>
          </a:p>
        </p:txBody>
      </p:sp>
      <p:sp>
        <p:nvSpPr>
          <p:cNvPr id="4" name="Title 3"/>
          <p:cNvSpPr>
            <a:spLocks noGrp="1"/>
          </p:cNvSpPr>
          <p:nvPr>
            <p:ph type="title"/>
          </p:nvPr>
        </p:nvSpPr>
        <p:spPr/>
        <p:txBody>
          <a:bodyPr/>
          <a:lstStyle/>
          <a:p>
            <a:endParaRPr lang="en-US"/>
          </a:p>
        </p:txBody>
      </p:sp>
      <p:pic>
        <p:nvPicPr>
          <p:cNvPr id="5" name="Content Placeholder 4"/>
          <p:cNvPicPr>
            <a:picLocks noGrp="1"/>
          </p:cNvPicPr>
          <p:nvPr>
            <p:ph idx="1"/>
          </p:nvPr>
        </p:nvPicPr>
        <p:blipFill rotWithShape="1">
          <a:blip r:embed="rId3"/>
          <a:srcRect l="19712" t="15393" r="20673" b="5359"/>
          <a:stretch/>
        </p:blipFill>
        <p:spPr bwMode="auto">
          <a:xfrm>
            <a:off x="0" y="0"/>
            <a:ext cx="9144000"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11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41</a:t>
            </a:fld>
            <a:endParaRPr lang="en-US"/>
          </a:p>
        </p:txBody>
      </p:sp>
      <p:sp>
        <p:nvSpPr>
          <p:cNvPr id="3" name="Content Placeholder 2"/>
          <p:cNvSpPr>
            <a:spLocks noGrp="1"/>
          </p:cNvSpPr>
          <p:nvPr>
            <p:ph idx="1"/>
          </p:nvPr>
        </p:nvSpPr>
        <p:spPr>
          <a:xfrm>
            <a:off x="457200" y="1700784"/>
            <a:ext cx="8229600" cy="4425379"/>
          </a:xfrm>
        </p:spPr>
        <p:txBody>
          <a:bodyPr/>
          <a:lstStyle/>
          <a:p>
            <a:r>
              <a:rPr lang="en-US" dirty="0" smtClean="0"/>
              <a:t>Unable to access sample screen resolved</a:t>
            </a:r>
          </a:p>
          <a:p>
            <a:pPr lvl="1"/>
            <a:r>
              <a:rPr lang="en-US" dirty="0" smtClean="0"/>
              <a:t>If the SA had no census number</a:t>
            </a:r>
          </a:p>
          <a:p>
            <a:r>
              <a:rPr lang="en-US" dirty="0" smtClean="0"/>
              <a:t>Closed records will not be marked as complete</a:t>
            </a:r>
          </a:p>
          <a:p>
            <a:r>
              <a:rPr lang="en-US" dirty="0" smtClean="0"/>
              <a:t>Potential citation screen will display applicable comparative labels (COMP-SA or COMP-Missed FI)</a:t>
            </a:r>
            <a:endParaRPr lang="en-US" dirty="0"/>
          </a:p>
        </p:txBody>
      </p:sp>
      <p:sp>
        <p:nvSpPr>
          <p:cNvPr id="4" name="Title 3"/>
          <p:cNvSpPr>
            <a:spLocks noGrp="1"/>
          </p:cNvSpPr>
          <p:nvPr>
            <p:ph type="title"/>
          </p:nvPr>
        </p:nvSpPr>
        <p:spPr/>
        <p:txBody>
          <a:bodyPr/>
          <a:lstStyle/>
          <a:p>
            <a:r>
              <a:rPr lang="en-US" dirty="0" smtClean="0"/>
              <a:t>LTCSP RO Comparative Changes</a:t>
            </a:r>
            <a:endParaRPr lang="en-US" dirty="0"/>
          </a:p>
        </p:txBody>
      </p:sp>
    </p:spTree>
    <p:extLst>
      <p:ext uri="{BB962C8B-B14F-4D97-AF65-F5344CB8AC3E}">
        <p14:creationId xmlns:p14="http://schemas.microsoft.com/office/powerpoint/2010/main" val="2515230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42</a:t>
            </a:fld>
            <a:endParaRPr lang="en-US"/>
          </a:p>
        </p:txBody>
      </p:sp>
      <p:sp>
        <p:nvSpPr>
          <p:cNvPr id="9" name="Title 1"/>
          <p:cNvSpPr>
            <a:spLocks noGrp="1"/>
          </p:cNvSpPr>
          <p:nvPr>
            <p:ph type="title"/>
          </p:nvPr>
        </p:nvSpPr>
        <p:spPr/>
        <p:txBody>
          <a:bodyPr/>
          <a:lstStyle/>
          <a:p>
            <a:r>
              <a:rPr lang="en-US" altLang="en-US" dirty="0" smtClean="0"/>
              <a:t>Questions</a:t>
            </a:r>
          </a:p>
        </p:txBody>
      </p:sp>
      <p:sp>
        <p:nvSpPr>
          <p:cNvPr id="10" name="Content Placeholder 2"/>
          <p:cNvSpPr>
            <a:spLocks noGrp="1"/>
          </p:cNvSpPr>
          <p:nvPr>
            <p:ph idx="1"/>
          </p:nvPr>
        </p:nvSpPr>
        <p:spPr/>
        <p:txBody>
          <a:bodyPr/>
          <a:lstStyle/>
          <a:p>
            <a:r>
              <a:rPr lang="en-US" altLang="en-US" dirty="0" smtClean="0"/>
              <a:t>Technical Questions Onsite</a:t>
            </a:r>
          </a:p>
          <a:p>
            <a:pPr lvl="1"/>
            <a:r>
              <a:rPr lang="en-US" altLang="en-US" dirty="0" smtClean="0"/>
              <a:t> QTSO Help Desk – 1-888-477-7876</a:t>
            </a:r>
          </a:p>
          <a:p>
            <a:r>
              <a:rPr lang="en-US" altLang="en-US" dirty="0" smtClean="0"/>
              <a:t>Survey Process Questions</a:t>
            </a:r>
          </a:p>
          <a:p>
            <a:pPr lvl="1"/>
            <a:r>
              <a:rPr lang="en-US" altLang="en-US" dirty="0" smtClean="0"/>
              <a:t>SA Trainer</a:t>
            </a:r>
          </a:p>
          <a:p>
            <a:pPr lvl="1"/>
            <a:r>
              <a:rPr lang="en-US" altLang="en-US" dirty="0" smtClean="0"/>
              <a:t>RO Ambassador </a:t>
            </a:r>
          </a:p>
          <a:p>
            <a:pPr lvl="1"/>
            <a:r>
              <a:rPr lang="en-US" altLang="en-US" dirty="0" smtClean="0"/>
              <a:t>CMS NH Survey Development </a:t>
            </a:r>
            <a:r>
              <a:rPr lang="en-US" altLang="en-US" dirty="0" smtClean="0">
                <a:hlinkClick r:id="rId3"/>
              </a:rPr>
              <a:t>NHSurveyDevelopment@cms.hhs.gov</a:t>
            </a:r>
            <a:r>
              <a:rPr lang="en-US" altLang="en-US" dirty="0" smtClean="0"/>
              <a:t> </a:t>
            </a:r>
          </a:p>
        </p:txBody>
      </p:sp>
    </p:spTree>
    <p:extLst>
      <p:ext uri="{BB962C8B-B14F-4D97-AF65-F5344CB8AC3E}">
        <p14:creationId xmlns:p14="http://schemas.microsoft.com/office/powerpoint/2010/main" val="909473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43</a:t>
            </a:fld>
            <a:endParaRPr lang="en-US"/>
          </a:p>
        </p:txBody>
      </p:sp>
      <p:sp>
        <p:nvSpPr>
          <p:cNvPr id="7" name="Title 1"/>
          <p:cNvSpPr>
            <a:spLocks noGrp="1"/>
          </p:cNvSpPr>
          <p:nvPr>
            <p:ph type="title"/>
          </p:nvPr>
        </p:nvSpPr>
        <p:spPr/>
        <p:txBody>
          <a:bodyPr/>
          <a:lstStyle/>
          <a:p>
            <a:r>
              <a:rPr lang="en-US" altLang="en-US" dirty="0" smtClean="0"/>
              <a:t>Implementation</a:t>
            </a:r>
          </a:p>
        </p:txBody>
      </p:sp>
      <p:sp>
        <p:nvSpPr>
          <p:cNvPr id="8" name="Content Placeholder 2"/>
          <p:cNvSpPr>
            <a:spLocks noGrp="1"/>
          </p:cNvSpPr>
          <p:nvPr>
            <p:ph idx="1"/>
          </p:nvPr>
        </p:nvSpPr>
        <p:spPr/>
        <p:txBody>
          <a:bodyPr/>
          <a:lstStyle/>
          <a:p>
            <a:pPr>
              <a:defRPr/>
            </a:pPr>
            <a:r>
              <a:rPr lang="en-US" altLang="en-US" dirty="0" smtClean="0"/>
              <a:t>5</a:t>
            </a:r>
            <a:r>
              <a:rPr lang="en-US" altLang="en-US" sz="3200" dirty="0" smtClean="0"/>
              <a:t>/5/19 Roll-out</a:t>
            </a:r>
          </a:p>
          <a:p>
            <a:pPr>
              <a:defRPr/>
            </a:pPr>
            <a:r>
              <a:rPr lang="en-US" altLang="en-US" sz="3200" dirty="0" smtClean="0"/>
              <a:t>Recorded training after 4/19/19 on ISTW website </a:t>
            </a:r>
          </a:p>
          <a:p>
            <a:pPr>
              <a:defRPr/>
            </a:pPr>
            <a:r>
              <a:rPr lang="en-US" altLang="en-US" dirty="0"/>
              <a:t>Updated </a:t>
            </a:r>
            <a:r>
              <a:rPr lang="en-US" altLang="en-US" dirty="0" smtClean="0"/>
              <a:t>Computer-Based Trainings (CBT), </a:t>
            </a:r>
            <a:r>
              <a:rPr lang="en-US" altLang="en-US" dirty="0"/>
              <a:t>LTCSP and Comparative practice </a:t>
            </a:r>
            <a:r>
              <a:rPr lang="en-US" altLang="en-US" dirty="0" smtClean="0"/>
              <a:t>shells with </a:t>
            </a:r>
            <a:r>
              <a:rPr lang="en-US" altLang="en-US" dirty="0"/>
              <a:t>instructions on QTSO website</a:t>
            </a:r>
          </a:p>
          <a:p>
            <a:pPr marL="0" indent="0">
              <a:buFontTx/>
              <a:buNone/>
              <a:defRPr/>
            </a:pPr>
            <a:endParaRPr lang="en-US" altLang="en-US" sz="2600" dirty="0"/>
          </a:p>
        </p:txBody>
      </p:sp>
    </p:spTree>
    <p:extLst>
      <p:ext uri="{BB962C8B-B14F-4D97-AF65-F5344CB8AC3E}">
        <p14:creationId xmlns:p14="http://schemas.microsoft.com/office/powerpoint/2010/main" val="284929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44</a:t>
            </a:fld>
            <a:endParaRPr lang="en-US"/>
          </a:p>
        </p:txBody>
      </p:sp>
      <p:sp>
        <p:nvSpPr>
          <p:cNvPr id="3" name="Content Placeholder 2"/>
          <p:cNvSpPr>
            <a:spLocks noGrp="1"/>
          </p:cNvSpPr>
          <p:nvPr>
            <p:ph idx="1"/>
          </p:nvPr>
        </p:nvSpPr>
        <p:spPr/>
        <p:txBody>
          <a:bodyPr/>
          <a:lstStyle/>
          <a:p>
            <a:r>
              <a:rPr lang="en-US" dirty="0" smtClean="0"/>
              <a:t>Update Surveyor </a:t>
            </a:r>
            <a:r>
              <a:rPr lang="en-US" smtClean="0"/>
              <a:t>Resource folder </a:t>
            </a:r>
            <a:r>
              <a:rPr lang="en-US" dirty="0" smtClean="0"/>
              <a:t>from the Nursing Home website:</a:t>
            </a:r>
          </a:p>
          <a:p>
            <a:pPr marL="800100" lvl="2" indent="0">
              <a:buNone/>
            </a:pPr>
            <a:r>
              <a:rPr lang="en-US" sz="2500" dirty="0">
                <a:hlinkClick r:id="rId3"/>
              </a:rPr>
              <a:t>https://</a:t>
            </a:r>
            <a:r>
              <a:rPr lang="en-US" sz="2500" dirty="0" smtClean="0">
                <a:hlinkClick r:id="rId3"/>
              </a:rPr>
              <a:t>www.cms.gov/Medicare/Provider-Enrollment-and-Certification/GuidanceforLawsAndRegulations/Nursing-Homes.html</a:t>
            </a:r>
            <a:r>
              <a:rPr lang="en-US" sz="2500" dirty="0" smtClean="0"/>
              <a:t> </a:t>
            </a:r>
            <a:endParaRPr lang="en-US" sz="2500" dirty="0"/>
          </a:p>
        </p:txBody>
      </p:sp>
      <p:sp>
        <p:nvSpPr>
          <p:cNvPr id="4" name="Title 3"/>
          <p:cNvSpPr>
            <a:spLocks noGrp="1"/>
          </p:cNvSpPr>
          <p:nvPr>
            <p:ph type="title"/>
          </p:nvPr>
        </p:nvSpPr>
        <p:spPr/>
        <p:txBody>
          <a:bodyPr/>
          <a:lstStyle/>
          <a:p>
            <a:r>
              <a:rPr lang="en-US" dirty="0" smtClean="0"/>
              <a:t>Surveyor Resource file</a:t>
            </a:r>
            <a:endParaRPr lang="en-US" dirty="0"/>
          </a:p>
        </p:txBody>
      </p:sp>
    </p:spTree>
    <p:extLst>
      <p:ext uri="{BB962C8B-B14F-4D97-AF65-F5344CB8AC3E}">
        <p14:creationId xmlns:p14="http://schemas.microsoft.com/office/powerpoint/2010/main" val="25569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5</a:t>
            </a:fld>
            <a:endParaRPr lang="en-US"/>
          </a:p>
        </p:txBody>
      </p:sp>
      <p:pic>
        <p:nvPicPr>
          <p:cNvPr id="5" name="Content Placeholder 4"/>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4" name="Up Arrow 3"/>
          <p:cNvSpPr/>
          <p:nvPr/>
        </p:nvSpPr>
        <p:spPr>
          <a:xfrm>
            <a:off x="3596640" y="711200"/>
            <a:ext cx="447040" cy="1036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7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6</a:t>
            </a:fld>
            <a:endParaRPr lang="en-US"/>
          </a:p>
        </p:txBody>
      </p:sp>
      <p:pic>
        <p:nvPicPr>
          <p:cNvPr id="6" name="Content Placeholder 5"/>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148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7</a:t>
            </a:fld>
            <a:endParaRPr lang="en-US"/>
          </a:p>
        </p:txBody>
      </p:sp>
      <p:pic>
        <p:nvPicPr>
          <p:cNvPr id="7" name="Content Placeholder 6"/>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8" name="Up Arrow 7"/>
          <p:cNvSpPr/>
          <p:nvPr/>
        </p:nvSpPr>
        <p:spPr>
          <a:xfrm>
            <a:off x="2336800" y="2479040"/>
            <a:ext cx="38608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711200" y="2479040"/>
            <a:ext cx="36576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89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8</a:t>
            </a:fld>
            <a:endParaRPr lang="en-US"/>
          </a:p>
        </p:txBody>
      </p:sp>
      <p:pic>
        <p:nvPicPr>
          <p:cNvPr id="6" name="Content Placeholder 5"/>
          <p:cNvPicPr>
            <a:picLocks noGrp="1"/>
          </p:cNvPicPr>
          <p:nvPr>
            <p:ph idx="1"/>
          </p:nvPr>
        </p:nvPicPr>
        <p:blipFill rotWithShape="1">
          <a:blip r:embed="rId3"/>
          <a:srcRect b="5644"/>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4" name="Right Arrow 3"/>
          <p:cNvSpPr/>
          <p:nvPr/>
        </p:nvSpPr>
        <p:spPr>
          <a:xfrm>
            <a:off x="2092960" y="31781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51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t>9</a:t>
            </a:fld>
            <a:endParaRPr lang="en-US"/>
          </a:p>
        </p:txBody>
      </p:sp>
      <p:pic>
        <p:nvPicPr>
          <p:cNvPr id="5" name="Content Placeholder 4"/>
          <p:cNvPicPr>
            <a:picLocks noGrp="1"/>
          </p:cNvPicPr>
          <p:nvPr>
            <p:ph idx="1"/>
          </p:nvPr>
        </p:nvPicPr>
        <p:blipFill rotWithShape="1">
          <a:blip r:embed="rId3"/>
          <a:srcRect b="5930"/>
          <a:stretch/>
        </p:blipFill>
        <p:spPr bwMode="auto">
          <a:xfrm>
            <a:off x="0" y="0"/>
            <a:ext cx="9143999" cy="6356350"/>
          </a:xfrm>
          <a:prstGeom prst="rect">
            <a:avLst/>
          </a:prstGeom>
          <a:ln>
            <a:solidFill>
              <a:schemeClr val="tx1"/>
            </a:solidFill>
          </a:ln>
          <a:extLst>
            <a:ext uri="{53640926-AAD7-44D8-BBD7-CCE9431645EC}">
              <a14:shadowObscured xmlns:a14="http://schemas.microsoft.com/office/drawing/2010/main"/>
            </a:ext>
          </a:extLst>
        </p:spPr>
      </p:pic>
      <p:sp>
        <p:nvSpPr>
          <p:cNvPr id="4" name="Right Arrow 3"/>
          <p:cNvSpPr/>
          <p:nvPr/>
        </p:nvSpPr>
        <p:spPr>
          <a:xfrm>
            <a:off x="2113280" y="3352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62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197FB479DE984EBFAC77C363CA61E6" ma:contentTypeVersion="2" ma:contentTypeDescription="Create a new document." ma:contentTypeScope="" ma:versionID="cc871dfc4ee6214a864c8f3526fd5d63">
  <xsd:schema xmlns:xsd="http://www.w3.org/2001/XMLSchema" xmlns:xs="http://www.w3.org/2001/XMLSchema" xmlns:p="http://schemas.microsoft.com/office/2006/metadata/properties" targetNamespace="http://schemas.microsoft.com/office/2006/metadata/properties" ma:root="true" ma:fieldsID="f376a7fc549c09abdef66775e19c71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B45739-41BC-4F6C-AC83-18E3F3D7037C}">
  <ds:schemaRefs>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3FEA887E-7F1E-4305-8B31-6454406F8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04D66C-46D0-41A8-82DA-79874B3AD5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8554</TotalTime>
  <Words>5718</Words>
  <Application>Microsoft Office PowerPoint</Application>
  <PresentationFormat>On-screen Show (4:3)</PresentationFormat>
  <Paragraphs>323</Paragraphs>
  <Slides>44</Slides>
  <Notes>44</Notes>
  <HiddenSlides>34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Constantia</vt:lpstr>
      <vt:lpstr>Times New Roman</vt:lpstr>
      <vt:lpstr>CMS_template</vt:lpstr>
      <vt:lpstr>Long Term Care Survey Process</vt:lpstr>
      <vt:lpstr>Updated LTCSP and RO Comparative PG</vt:lpstr>
      <vt:lpstr>Remove Surveyor from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Transferring Responses</vt:lpstr>
      <vt:lpstr>Data Sharing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 Council and Resident Assessment</vt:lpstr>
      <vt:lpstr>PowerPoint Presentation</vt:lpstr>
      <vt:lpstr>PowerPoint Presentation</vt:lpstr>
      <vt:lpstr>PowerPoint Presentation</vt:lpstr>
      <vt:lpstr>PowerPoint Presentation</vt:lpstr>
      <vt:lpstr>PowerPoint Presentation</vt:lpstr>
      <vt:lpstr>PowerPoint Presentation</vt:lpstr>
      <vt:lpstr>LTCSP RO Comparative Changes</vt:lpstr>
      <vt:lpstr>Questions</vt:lpstr>
      <vt:lpstr>Implementation</vt:lpstr>
      <vt:lpstr>Surveyor Resource file</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Kelly, Sayuri</cp:lastModifiedBy>
  <cp:revision>739</cp:revision>
  <cp:lastPrinted>2019-04-23T19:13:44Z</cp:lastPrinted>
  <dcterms:created xsi:type="dcterms:W3CDTF">2012-02-10T20:51:24Z</dcterms:created>
  <dcterms:modified xsi:type="dcterms:W3CDTF">2019-04-24T19:59:58Z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0x01010093197FB479DE984EBFAC77C363CA61E6</vt:lpwstr>
  </property>
</Properties>
</file>