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4"/>
    <p:sldMasterId id="2147483825" r:id="rId5"/>
  </p:sldMasterIdLst>
  <p:notesMasterIdLst>
    <p:notesMasterId r:id="rId21"/>
  </p:notesMasterIdLst>
  <p:handoutMasterIdLst>
    <p:handoutMasterId r:id="rId22"/>
  </p:handoutMasterIdLst>
  <p:sldIdLst>
    <p:sldId id="280" r:id="rId6"/>
    <p:sldId id="303" r:id="rId7"/>
    <p:sldId id="325" r:id="rId8"/>
    <p:sldId id="326" r:id="rId9"/>
    <p:sldId id="327" r:id="rId10"/>
    <p:sldId id="346" r:id="rId11"/>
    <p:sldId id="329" r:id="rId12"/>
    <p:sldId id="348" r:id="rId13"/>
    <p:sldId id="331" r:id="rId14"/>
    <p:sldId id="350" r:id="rId15"/>
    <p:sldId id="342" r:id="rId16"/>
    <p:sldId id="333" r:id="rId17"/>
    <p:sldId id="351" r:id="rId18"/>
    <p:sldId id="352" r:id="rId19"/>
    <p:sldId id="33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288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4"/>
    <a:srgbClr val="EDD603"/>
    <a:srgbClr val="084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57989" autoAdjust="0"/>
  </p:normalViewPr>
  <p:slideViewPr>
    <p:cSldViewPr snapToGrid="0">
      <p:cViewPr varScale="1">
        <p:scale>
          <a:sx n="45" d="100"/>
          <a:sy n="45" d="100"/>
        </p:scale>
        <p:origin x="2160" y="42"/>
      </p:cViewPr>
      <p:guideLst>
        <p:guide orient="horz" pos="2064"/>
        <p:guide pos="2883"/>
      </p:guideLst>
    </p:cSldViewPr>
  </p:slideViewPr>
  <p:outlineViewPr>
    <p:cViewPr>
      <p:scale>
        <a:sx n="33" d="100"/>
        <a:sy n="33" d="100"/>
      </p:scale>
      <p:origin x="0" y="0"/>
    </p:cViewPr>
  </p:outlineViewPr>
  <p:notesTextViewPr>
    <p:cViewPr>
      <p:scale>
        <a:sx n="3" d="2"/>
        <a:sy n="3" d="2"/>
      </p:scale>
      <p:origin x="0" y="-6234"/>
    </p:cViewPr>
  </p:notesTextViewPr>
  <p:sorterViewPr>
    <p:cViewPr>
      <p:scale>
        <a:sx n="200" d="100"/>
        <a:sy n="200" d="100"/>
      </p:scale>
      <p:origin x="0" y="2376"/>
    </p:cViewPr>
  </p:sorterViewPr>
  <p:notesViewPr>
    <p:cSldViewPr snapToGrid="0">
      <p:cViewPr varScale="1">
        <p:scale>
          <a:sx n="86" d="100"/>
          <a:sy n="86" d="100"/>
        </p:scale>
        <p:origin x="297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4599737532809E-2"/>
          <c:y val="6.5585875984252001E-2"/>
          <c:w val="0.72019110892388505"/>
          <c:h val="0.82534645669291395"/>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C45-478D-B50E-0C2158486A95}"/>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C45-478D-B50E-0C2158486A95}"/>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C45-478D-B50E-0C2158486A95}"/>
            </c:ext>
          </c:extLst>
        </c:ser>
        <c:dLbls>
          <c:showLegendKey val="0"/>
          <c:showVal val="0"/>
          <c:showCatName val="0"/>
          <c:showSerName val="0"/>
          <c:showPercent val="0"/>
          <c:showBubbleSize val="0"/>
        </c:dLbls>
        <c:gapWidth val="150"/>
        <c:axId val="1465916272"/>
        <c:axId val="1465917904"/>
      </c:barChart>
      <c:catAx>
        <c:axId val="1465916272"/>
        <c:scaling>
          <c:orientation val="minMax"/>
        </c:scaling>
        <c:delete val="0"/>
        <c:axPos val="b"/>
        <c:numFmt formatCode="General" sourceLinked="0"/>
        <c:majorTickMark val="out"/>
        <c:minorTickMark val="none"/>
        <c:tickLblPos val="nextTo"/>
        <c:crossAx val="1465917904"/>
        <c:crosses val="autoZero"/>
        <c:auto val="1"/>
        <c:lblAlgn val="ctr"/>
        <c:lblOffset val="100"/>
        <c:noMultiLvlLbl val="0"/>
      </c:catAx>
      <c:valAx>
        <c:axId val="1465917904"/>
        <c:scaling>
          <c:orientation val="minMax"/>
        </c:scaling>
        <c:delete val="0"/>
        <c:axPos val="l"/>
        <c:majorGridlines/>
        <c:numFmt formatCode="General" sourceLinked="1"/>
        <c:majorTickMark val="out"/>
        <c:minorTickMark val="none"/>
        <c:tickLblPos val="nextTo"/>
        <c:crossAx val="14659162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0"/>
      <dgm:spPr/>
    </dgm:pt>
    <dgm:pt modelId="{982A9893-AF29-44BF-9EE1-825C96CCCB84}">
      <dgm:prSet phldrT="[Text]" phldr="1"/>
      <dgm:spPr/>
      <dgm:t>
        <a:bodyPr/>
        <a:lstStyle/>
        <a:p>
          <a:endParaRPr lang="en-US" dirty="0"/>
        </a:p>
      </dgm: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phldr="1"/>
      <dgm:spPr/>
      <dgm:t>
        <a:bodyPr/>
        <a:lstStyle/>
        <a:p>
          <a:endParaRPr lang="en-US" dirty="0"/>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phldr="1"/>
      <dgm:spPr/>
      <dgm:t>
        <a:bodyPr/>
        <a:lstStyle/>
        <a:p>
          <a:endParaRPr lang="en-US" dirty="0"/>
        </a:p>
      </dgm: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t>
        <a:bodyPr/>
        <a:lstStyle/>
        <a:p>
          <a:endParaRPr lang="en-US"/>
        </a:p>
      </dgm:t>
    </dgm:pt>
    <dgm:pt modelId="{52792FB9-D706-44E9-8794-BA0A0D87EE97}" type="pres">
      <dgm:prSet presAssocID="{982A9893-AF29-44BF-9EE1-825C96CCCB84}" presName="nodeTx" presStyleLbl="node1" presStyleIdx="0" presStyleCnt="3">
        <dgm:presLayoutVars>
          <dgm:bulletEnabled val="1"/>
        </dgm:presLayoutVars>
      </dgm:prSet>
      <dgm:spPr/>
      <dgm:t>
        <a:bodyPr/>
        <a:lstStyle/>
        <a:p>
          <a:endParaRPr lang="en-US"/>
        </a:p>
      </dgm:t>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dgm:spPr/>
    </dgm:pt>
    <dgm:pt modelId="{710D4F04-8E65-41C1-AE1A-EC820565D65D}" type="pres">
      <dgm:prSet presAssocID="{743629A4-0FAF-4D8C-AD37-606688062970}" presName="sibTrans" presStyleLbl="sibTrans2D1" presStyleIdx="0" presStyleCnt="0"/>
      <dgm:spPr/>
      <dgm:t>
        <a:bodyPr/>
        <a:lstStyle/>
        <a:p>
          <a:endParaRPr lang="en-US"/>
        </a:p>
      </dgm:t>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dgm:spPr/>
      <dgm:t>
        <a:bodyPr/>
        <a:lstStyle/>
        <a:p>
          <a:endParaRPr lang="en-US"/>
        </a:p>
      </dgm:t>
    </dgm:pt>
    <dgm:pt modelId="{AEC3DBBF-E3B5-48F9-B68F-834054216858}" type="pres">
      <dgm:prSet presAssocID="{4100DFDA-6187-4CAB-98EC-F1FCD515AD00}" presName="nodeTx" presStyleLbl="node1" presStyleIdx="1" presStyleCnt="3">
        <dgm:presLayoutVars>
          <dgm:bulletEnabled val="1"/>
        </dgm:presLayoutVars>
      </dgm:prSet>
      <dgm:spPr/>
      <dgm:t>
        <a:bodyPr/>
        <a:lstStyle/>
        <a:p>
          <a:endParaRPr lang="en-US"/>
        </a:p>
      </dgm:t>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dgm:spPr/>
    </dgm:pt>
    <dgm:pt modelId="{AB92182A-DE47-4F5D-AAE9-9241E3443498}" type="pres">
      <dgm:prSet presAssocID="{B1681C19-379C-4EE6-BB21-3F0D567FA05A}" presName="sibTrans" presStyleLbl="sibTrans2D1" presStyleIdx="0" presStyleCnt="0"/>
      <dgm:spPr/>
      <dgm:t>
        <a:bodyPr/>
        <a:lstStyle/>
        <a:p>
          <a:endParaRPr lang="en-US"/>
        </a:p>
      </dgm:t>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dgm:spPr/>
      <dgm:t>
        <a:bodyPr/>
        <a:lstStyle/>
        <a:p>
          <a:endParaRPr lang="en-US"/>
        </a:p>
      </dgm:t>
    </dgm:pt>
    <dgm:pt modelId="{A7079005-9C7D-4CC2-AF0F-671C3A00B010}" type="pres">
      <dgm:prSet presAssocID="{29BCA6C7-AB94-4DDC-9002-88ECCECDD470}" presName="nodeTx" presStyleLbl="node1" presStyleIdx="2" presStyleCnt="3">
        <dgm:presLayoutVars>
          <dgm:bulletEnabled val="1"/>
        </dgm:presLayoutVars>
      </dgm:prSet>
      <dgm:spPr/>
      <dgm:t>
        <a:bodyPr/>
        <a:lstStyle/>
        <a:p>
          <a:endParaRPr lang="en-US"/>
        </a:p>
      </dgm:t>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dgm:spPr/>
    </dgm:pt>
  </dgm:ptLst>
  <dgm:cxnLst>
    <dgm:cxn modelId="{D45A37F4-4829-6F43-BD6A-EE7B5925615C}" type="presOf" srcId="{982A9893-AF29-44BF-9EE1-825C96CCCB84}" destId="{14380E18-9A73-4693-AA09-9A5B938DE7BE}" srcOrd="0" destOrd="0" presId="urn:microsoft.com/office/officeart/2005/8/layout/hList7#1"/>
    <dgm:cxn modelId="{C832DF5A-3E3D-334E-87E9-F224EFF2BA8D}" type="presOf" srcId="{743629A4-0FAF-4D8C-AD37-606688062970}" destId="{710D4F04-8E65-41C1-AE1A-EC820565D65D}" srcOrd="0" destOrd="0" presId="urn:microsoft.com/office/officeart/2005/8/layout/hList7#1"/>
    <dgm:cxn modelId="{C2FB1B0A-9CF0-4C48-835C-E396B13158A6}" srcId="{16977C60-C9CE-4B5D-A794-D7BAFF626E00}" destId="{29BCA6C7-AB94-4DDC-9002-88ECCECDD470}" srcOrd="2" destOrd="0" parTransId="{708B6C34-6D74-4F56-A826-5CCC00AB734A}" sibTransId="{95208092-1108-42CA-8183-CAE2CBA67A17}"/>
    <dgm:cxn modelId="{856E57D4-B6CE-4FCF-89EE-DC7E2426A457}" srcId="{16977C60-C9CE-4B5D-A794-D7BAFF626E00}" destId="{4100DFDA-6187-4CAB-98EC-F1FCD515AD00}" srcOrd="1" destOrd="0" parTransId="{00982176-5CFD-4A9D-B838-1841B248C78E}" sibTransId="{B1681C19-379C-4EE6-BB21-3F0D567FA05A}"/>
    <dgm:cxn modelId="{2520C6F1-D0DE-F948-9350-DE07E101CEF5}" type="presOf" srcId="{4100DFDA-6187-4CAB-98EC-F1FCD515AD00}" destId="{8DA777F8-8704-4AAB-9FA5-0F95BB444C08}" srcOrd="0" destOrd="0" presId="urn:microsoft.com/office/officeart/2005/8/layout/hList7#1"/>
    <dgm:cxn modelId="{DBCC4DA6-09AB-1F41-B819-5B1C424079D7}" type="presOf" srcId="{982A9893-AF29-44BF-9EE1-825C96CCCB84}" destId="{52792FB9-D706-44E9-8794-BA0A0D87EE97}" srcOrd="1" destOrd="0" presId="urn:microsoft.com/office/officeart/2005/8/layout/hList7#1"/>
    <dgm:cxn modelId="{E3E72832-4CCE-7B4A-BEB2-3D42D10B719D}" type="presOf" srcId="{29BCA6C7-AB94-4DDC-9002-88ECCECDD470}" destId="{A7079005-9C7D-4CC2-AF0F-671C3A00B010}" srcOrd="1" destOrd="0" presId="urn:microsoft.com/office/officeart/2005/8/layout/hList7#1"/>
    <dgm:cxn modelId="{20E49815-A436-8544-8063-DD2CCCDAA3E8}" type="presOf" srcId="{29BCA6C7-AB94-4DDC-9002-88ECCECDD470}" destId="{DC57AA67-BB0C-436A-8311-CCADCB517509}" srcOrd="0" destOrd="0" presId="urn:microsoft.com/office/officeart/2005/8/layout/hList7#1"/>
    <dgm:cxn modelId="{730B117D-673C-D141-80E1-4C2835A20DBC}" type="presOf" srcId="{16977C60-C9CE-4B5D-A794-D7BAFF626E00}" destId="{5259A90A-D943-4F44-B744-430CF8FFFA8D}" srcOrd="0" destOrd="0" presId="urn:microsoft.com/office/officeart/2005/8/layout/hList7#1"/>
    <dgm:cxn modelId="{46A6F015-B8E5-CC45-ADA7-8F092F51A5A4}" type="presOf" srcId="{4100DFDA-6187-4CAB-98EC-F1FCD515AD00}" destId="{AEC3DBBF-E3B5-48F9-B68F-834054216858}" srcOrd="1" destOrd="0" presId="urn:microsoft.com/office/officeart/2005/8/layout/hList7#1"/>
    <dgm:cxn modelId="{11E43159-94C9-F141-865B-EA50FECCD399}" type="presOf" srcId="{B1681C19-379C-4EE6-BB21-3F0D567FA05A}" destId="{AB92182A-DE47-4F5D-AAE9-9241E3443498}" srcOrd="0"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623F7618-CC8D-5649-B8BE-D901AB7F38F3}" type="presParOf" srcId="{5259A90A-D943-4F44-B744-430CF8FFFA8D}" destId="{54CDFF4C-81B0-41BB-9998-7B4B129B3E28}" srcOrd="0" destOrd="0" presId="urn:microsoft.com/office/officeart/2005/8/layout/hList7#1"/>
    <dgm:cxn modelId="{7394D344-A1DC-D346-A4C1-0011DD5C3428}" type="presParOf" srcId="{5259A90A-D943-4F44-B744-430CF8FFFA8D}" destId="{CE3A265A-0DB6-49CD-8425-46DFF56BDCDD}" srcOrd="1" destOrd="0" presId="urn:microsoft.com/office/officeart/2005/8/layout/hList7#1"/>
    <dgm:cxn modelId="{06344920-38F6-784C-AB37-80368BE05EEA}" type="presParOf" srcId="{CE3A265A-0DB6-49CD-8425-46DFF56BDCDD}" destId="{D8C8F432-9D2A-423F-A480-E04ABC1348EA}" srcOrd="0" destOrd="0" presId="urn:microsoft.com/office/officeart/2005/8/layout/hList7#1"/>
    <dgm:cxn modelId="{2C8A5AF7-674E-964A-A80D-0010B8FF1C89}" type="presParOf" srcId="{D8C8F432-9D2A-423F-A480-E04ABC1348EA}" destId="{14380E18-9A73-4693-AA09-9A5B938DE7BE}" srcOrd="0" destOrd="0" presId="urn:microsoft.com/office/officeart/2005/8/layout/hList7#1"/>
    <dgm:cxn modelId="{7C8D25DD-7670-7B45-82DD-5DE2939BDCEA}" type="presParOf" srcId="{D8C8F432-9D2A-423F-A480-E04ABC1348EA}" destId="{52792FB9-D706-44E9-8794-BA0A0D87EE97}" srcOrd="1" destOrd="0" presId="urn:microsoft.com/office/officeart/2005/8/layout/hList7#1"/>
    <dgm:cxn modelId="{78ECDFCF-9DA4-AF45-8F05-821FE467787E}" type="presParOf" srcId="{D8C8F432-9D2A-423F-A480-E04ABC1348EA}" destId="{7ED8C7D9-E7AA-49D5-B7CA-202B5E8212D9}" srcOrd="2" destOrd="0" presId="urn:microsoft.com/office/officeart/2005/8/layout/hList7#1"/>
    <dgm:cxn modelId="{FBB1FD5E-8D0C-3C49-A0F4-C81A83B8BDAE}" type="presParOf" srcId="{D8C8F432-9D2A-423F-A480-E04ABC1348EA}" destId="{878BC7C1-2F4C-46EE-9F04-B02E8B8A9171}" srcOrd="3" destOrd="0" presId="urn:microsoft.com/office/officeart/2005/8/layout/hList7#1"/>
    <dgm:cxn modelId="{16EA1165-E658-9447-83D6-E2DB07C445E0}" type="presParOf" srcId="{CE3A265A-0DB6-49CD-8425-46DFF56BDCDD}" destId="{710D4F04-8E65-41C1-AE1A-EC820565D65D}" srcOrd="1" destOrd="0" presId="urn:microsoft.com/office/officeart/2005/8/layout/hList7#1"/>
    <dgm:cxn modelId="{BEC7DE42-C6E7-BC4B-BF8F-F844D08F0B96}" type="presParOf" srcId="{CE3A265A-0DB6-49CD-8425-46DFF56BDCDD}" destId="{5B0D38DC-7CF7-4C7E-91E7-940A04B4AF00}" srcOrd="2" destOrd="0" presId="urn:microsoft.com/office/officeart/2005/8/layout/hList7#1"/>
    <dgm:cxn modelId="{5CBA38B0-EE76-5641-8232-4A979945962D}" type="presParOf" srcId="{5B0D38DC-7CF7-4C7E-91E7-940A04B4AF00}" destId="{8DA777F8-8704-4AAB-9FA5-0F95BB444C08}" srcOrd="0" destOrd="0" presId="urn:microsoft.com/office/officeart/2005/8/layout/hList7#1"/>
    <dgm:cxn modelId="{88B49B70-395A-4B47-BC4E-AD289E462C28}" type="presParOf" srcId="{5B0D38DC-7CF7-4C7E-91E7-940A04B4AF00}" destId="{AEC3DBBF-E3B5-48F9-B68F-834054216858}" srcOrd="1" destOrd="0" presId="urn:microsoft.com/office/officeart/2005/8/layout/hList7#1"/>
    <dgm:cxn modelId="{A7EB326D-F500-9946-99F0-A4589F8D91E1}" type="presParOf" srcId="{5B0D38DC-7CF7-4C7E-91E7-940A04B4AF00}" destId="{0CDE0D8A-336E-4555-9A78-8010E6148BF3}" srcOrd="2" destOrd="0" presId="urn:microsoft.com/office/officeart/2005/8/layout/hList7#1"/>
    <dgm:cxn modelId="{899BDA00-A159-FD4C-A117-3C17DFE8EABD}" type="presParOf" srcId="{5B0D38DC-7CF7-4C7E-91E7-940A04B4AF00}" destId="{CBF537D4-A545-4B6C-939F-63E432C9F5A6}" srcOrd="3" destOrd="0" presId="urn:microsoft.com/office/officeart/2005/8/layout/hList7#1"/>
    <dgm:cxn modelId="{614A63F2-7CA1-FC44-80B2-118C2B2F68A9}" type="presParOf" srcId="{CE3A265A-0DB6-49CD-8425-46DFF56BDCDD}" destId="{AB92182A-DE47-4F5D-AAE9-9241E3443498}" srcOrd="3" destOrd="0" presId="urn:microsoft.com/office/officeart/2005/8/layout/hList7#1"/>
    <dgm:cxn modelId="{1E6D8442-A94A-A448-922D-752DDBDA531B}" type="presParOf" srcId="{CE3A265A-0DB6-49CD-8425-46DFF56BDCDD}" destId="{4570698D-C253-448B-B958-9248DE8E585F}" srcOrd="4" destOrd="0" presId="urn:microsoft.com/office/officeart/2005/8/layout/hList7#1"/>
    <dgm:cxn modelId="{09090066-2CF5-9041-B61D-2A886B2151A8}" type="presParOf" srcId="{4570698D-C253-448B-B958-9248DE8E585F}" destId="{DC57AA67-BB0C-436A-8311-CCADCB517509}" srcOrd="0" destOrd="0" presId="urn:microsoft.com/office/officeart/2005/8/layout/hList7#1"/>
    <dgm:cxn modelId="{1EAB27FF-ADB7-6F47-9CED-94F1CE0DD0B7}" type="presParOf" srcId="{4570698D-C253-448B-B958-9248DE8E585F}" destId="{A7079005-9C7D-4CC2-AF0F-671C3A00B010}" srcOrd="1" destOrd="0" presId="urn:microsoft.com/office/officeart/2005/8/layout/hList7#1"/>
    <dgm:cxn modelId="{AC8CC67B-BBD1-3047-A460-1DB491D66B29}" type="presParOf" srcId="{4570698D-C253-448B-B958-9248DE8E585F}" destId="{B649FBB1-0B4B-4609-871C-FED7BF315C9F}" srcOrd="2" destOrd="0" presId="urn:microsoft.com/office/officeart/2005/8/layout/hList7#1"/>
    <dgm:cxn modelId="{42E45520-B6D4-6C43-8178-A7C54140E71B}"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0E18-9A73-4693-AA09-9A5B938DE7BE}">
      <dsp:nvSpPr>
        <dsp:cNvPr id="0" name=""/>
        <dsp:cNvSpPr/>
      </dsp:nvSpPr>
      <dsp:spPr>
        <a:xfrm>
          <a:off x="1727" y="0"/>
          <a:ext cx="2688282"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lvl="0" algn="ctr" defTabSz="2578100">
            <a:lnSpc>
              <a:spcPct val="90000"/>
            </a:lnSpc>
            <a:spcBef>
              <a:spcPct val="0"/>
            </a:spcBef>
            <a:spcAft>
              <a:spcPct val="35000"/>
            </a:spcAft>
          </a:pPr>
          <a:endParaRPr lang="en-US" sz="5800" kern="1200" dirty="0"/>
        </a:p>
      </dsp:txBody>
      <dsp:txXfrm>
        <a:off x="1727" y="1718945"/>
        <a:ext cx="2688282" cy="1718945"/>
      </dsp:txXfrm>
    </dsp:sp>
    <dsp:sp modelId="{878BC7C1-2F4C-46EE-9F04-B02E8B8A9171}">
      <dsp:nvSpPr>
        <dsp:cNvPr id="0" name=""/>
        <dsp:cNvSpPr/>
      </dsp:nvSpPr>
      <dsp:spPr>
        <a:xfrm>
          <a:off x="630358" y="257841"/>
          <a:ext cx="1431021" cy="1431021"/>
        </a:xfrm>
        <a:prstGeom prst="ellipse">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777F8-8704-4AAB-9FA5-0F95BB444C08}">
      <dsp:nvSpPr>
        <dsp:cNvPr id="0" name=""/>
        <dsp:cNvSpPr/>
      </dsp:nvSpPr>
      <dsp:spPr>
        <a:xfrm>
          <a:off x="2770658" y="0"/>
          <a:ext cx="2688282"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lvl="0" algn="ctr" defTabSz="2578100">
            <a:lnSpc>
              <a:spcPct val="90000"/>
            </a:lnSpc>
            <a:spcBef>
              <a:spcPct val="0"/>
            </a:spcBef>
            <a:spcAft>
              <a:spcPct val="35000"/>
            </a:spcAft>
          </a:pPr>
          <a:endParaRPr lang="en-US" sz="5800" kern="1200"/>
        </a:p>
      </dsp:txBody>
      <dsp:txXfrm>
        <a:off x="2770658" y="1718945"/>
        <a:ext cx="2688282" cy="1718945"/>
      </dsp:txXfrm>
    </dsp:sp>
    <dsp:sp modelId="{CBF537D4-A545-4B6C-939F-63E432C9F5A6}">
      <dsp:nvSpPr>
        <dsp:cNvPr id="0" name=""/>
        <dsp:cNvSpPr/>
      </dsp:nvSpPr>
      <dsp:spPr>
        <a:xfrm>
          <a:off x="3399289" y="257841"/>
          <a:ext cx="1431021" cy="1431021"/>
        </a:xfrm>
        <a:prstGeom prst="ellipse">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7AA67-BB0C-436A-8311-CCADCB517509}">
      <dsp:nvSpPr>
        <dsp:cNvPr id="0" name=""/>
        <dsp:cNvSpPr/>
      </dsp:nvSpPr>
      <dsp:spPr>
        <a:xfrm>
          <a:off x="5539589" y="0"/>
          <a:ext cx="2688282"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lvl="0" algn="ctr" defTabSz="2578100">
            <a:lnSpc>
              <a:spcPct val="90000"/>
            </a:lnSpc>
            <a:spcBef>
              <a:spcPct val="0"/>
            </a:spcBef>
            <a:spcAft>
              <a:spcPct val="35000"/>
            </a:spcAft>
          </a:pPr>
          <a:endParaRPr lang="en-US" sz="5800" kern="1200"/>
        </a:p>
      </dsp:txBody>
      <dsp:txXfrm>
        <a:off x="5539589" y="1718945"/>
        <a:ext cx="2688282" cy="1718945"/>
      </dsp:txXfrm>
    </dsp:sp>
    <dsp:sp modelId="{50205122-CAA7-4B2D-9630-970F04BD2C9B}">
      <dsp:nvSpPr>
        <dsp:cNvPr id="0" name=""/>
        <dsp:cNvSpPr/>
      </dsp:nvSpPr>
      <dsp:spPr>
        <a:xfrm>
          <a:off x="6168219" y="257841"/>
          <a:ext cx="1431021" cy="1431021"/>
        </a:xfrm>
        <a:prstGeom prst="ellipse">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DFF4C-81B0-41BB-9998-7B4B129B3E28}">
      <dsp:nvSpPr>
        <dsp:cNvPr id="0" name=""/>
        <dsp:cNvSpPr/>
      </dsp:nvSpPr>
      <dsp:spPr>
        <a:xfrm>
          <a:off x="329183" y="3437890"/>
          <a:ext cx="7571232" cy="644604"/>
        </a:xfrm>
        <a:prstGeom prst="leftRightArrow">
          <a:avLst/>
        </a:prstGeom>
        <a:solidFill>
          <a:schemeClr val="accent1">
            <a:tint val="6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CC16B254-F755-154D-86D8-705F3C585905}" type="datetimeFigureOut">
              <a:rPr lang="en-US" smtClean="0"/>
              <a:pPr/>
              <a:t>4/4/2019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6" tIns="46583" rIns="93166" bIns="46583"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6" tIns="46583" rIns="93166" bIns="46583" rtlCol="0" anchor="b"/>
          <a:lstStyle>
            <a:lvl1pPr algn="r">
              <a:defRPr sz="1200"/>
            </a:lvl1pPr>
          </a:lstStyle>
          <a:p>
            <a:fld id="{7B898A01-842B-0042-9AB7-55364486B929}" type="slidenum">
              <a:rPr lang="en-US" smtClean="0"/>
              <a:pPr/>
              <a:t>‹#›</a:t>
            </a:fld>
            <a:endParaRPr lang="en-US" dirty="0"/>
          </a:p>
        </p:txBody>
      </p:sp>
      <p:sp>
        <p:nvSpPr>
          <p:cNvPr id="9" name="Footer Placeholder 8"/>
          <p:cNvSpPr>
            <a:spLocks noGrp="1"/>
          </p:cNvSpPr>
          <p:nvPr>
            <p:ph type="ftr" sz="quarter" idx="4"/>
          </p:nvPr>
        </p:nvSpPr>
        <p:spPr>
          <a:xfrm>
            <a:off x="1" y="8829676"/>
            <a:ext cx="3038475" cy="466725"/>
          </a:xfrm>
          <a:prstGeom prst="rect">
            <a:avLst/>
          </a:prstGeom>
        </p:spPr>
        <p:txBody>
          <a:bodyPr vert="horz" lIns="91428" tIns="45714" rIns="91428" bIns="45714" rtlCol="0" anchor="b"/>
          <a:lstStyle>
            <a:lvl1pPr algn="l">
              <a:defRPr sz="1200"/>
            </a:lvl1pPr>
          </a:lstStyle>
          <a:p>
            <a:r>
              <a:rPr lang="en-US" dirty="0" smtClean="0"/>
              <a:t>LTCSP</a:t>
            </a:r>
            <a:endParaRPr lang="en-US" dirty="0"/>
          </a:p>
        </p:txBody>
      </p:sp>
      <p:sp>
        <p:nvSpPr>
          <p:cNvPr id="10" name="Notes Placeholder 9"/>
          <p:cNvSpPr>
            <a:spLocks noGrp="1"/>
          </p:cNvSpPr>
          <p:nvPr>
            <p:ph type="body" sz="quarter" idx="3"/>
          </p:nvPr>
        </p:nvSpPr>
        <p:spPr>
          <a:xfrm>
            <a:off x="701675" y="4473576"/>
            <a:ext cx="5607050" cy="3660775"/>
          </a:xfrm>
          <a:prstGeom prst="rect">
            <a:avLst/>
          </a:prstGeom>
        </p:spPr>
        <p:txBody>
          <a:bodyPr vert="horz" lIns="91428" tIns="45714" rIns="91428" bIns="457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defTabSz="457143">
              <a:defRPr/>
            </a:pPr>
            <a:r>
              <a:rPr lang="en-US" altLang="en-US" b="1" dirty="0" smtClean="0">
                <a:latin typeface="Arial" panose="020B0604020202020204" pitchFamily="34" charset="0"/>
              </a:rPr>
              <a:t>(SHOW THIS SLIDE)</a:t>
            </a:r>
          </a:p>
          <a:p>
            <a:pPr defTabSz="457143">
              <a:defRPr/>
            </a:pPr>
            <a:endParaRPr lang="en-US" altLang="en-US" b="1" dirty="0" smtClean="0">
              <a:latin typeface="Arial" panose="020B0604020202020204" pitchFamily="34" charset="0"/>
            </a:endParaRPr>
          </a:p>
          <a:p>
            <a:pPr marL="0" marR="0" lvl="0" indent="0" algn="l" defTabSz="457143"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Welcome to the training on SOAR Updates.  This is Pat Walker and Meg Kaehny from the University of Colorado and we will be conducting the training.  Our team assisted CMS in developing the LTCSP so we have a thorough understanding of the survey process.  We have also been actively involved with the software contractor, Alpine Technology Group, in developing the software that supports the LTCSP.  As part of our contract with CMS, we generate and distribute the SOAR.</a:t>
            </a:r>
          </a:p>
          <a:p>
            <a:pPr defTabSz="457143">
              <a:defRPr/>
            </a:pPr>
            <a:endParaRPr lang="en-US" altLang="en-US"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LTCSP</a:t>
            </a:r>
            <a:endParaRPr lang="en-US" dirty="0"/>
          </a:p>
        </p:txBody>
      </p:sp>
    </p:spTree>
    <p:extLst>
      <p:ext uri="{BB962C8B-B14F-4D97-AF65-F5344CB8AC3E}">
        <p14:creationId xmlns:p14="http://schemas.microsoft.com/office/powerpoint/2010/main" val="396581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a:t>
            </a:r>
            <a:r>
              <a:rPr lang="en-US" b="1" baseline="0" dirty="0" smtClean="0"/>
              <a:t> TAB 1, Measures 20 through end)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look again at the Select Performance Measures tab.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a:t>
            </a:r>
            <a:r>
              <a:rPr lang="en-US" sz="1200" kern="1200" baseline="0" dirty="0" smtClean="0">
                <a:solidFill>
                  <a:schemeClr val="tx1"/>
                </a:solidFill>
                <a:effectLst/>
                <a:latin typeface="+mn-lt"/>
                <a:ea typeface="+mn-ea"/>
                <a:cs typeface="+mn-cs"/>
              </a:rPr>
              <a:t> just discussed, </a:t>
            </a:r>
            <a:r>
              <a:rPr lang="en-US" sz="1200" kern="1200" dirty="0" smtClean="0">
                <a:solidFill>
                  <a:schemeClr val="tx1"/>
                </a:solidFill>
                <a:effectLst/>
                <a:latin typeface="+mn-lt"/>
                <a:ea typeface="+mn-ea"/>
                <a:cs typeface="+mn-cs"/>
              </a:rPr>
              <a:t>you can see the four separate lines for the Measure 20 onsite time groupings here. As you can see, the first group is comprised of facilities</a:t>
            </a:r>
            <a:r>
              <a:rPr lang="en-US" sz="1200" kern="1200" baseline="0" dirty="0" smtClean="0">
                <a:solidFill>
                  <a:schemeClr val="tx1"/>
                </a:solidFill>
                <a:effectLst/>
                <a:latin typeface="+mn-lt"/>
                <a:ea typeface="+mn-ea"/>
                <a:cs typeface="+mn-cs"/>
              </a:rPr>
              <a:t> with a census of 1 to 48 residents, the second group includes facilities with a census of 49 to 95, the third group includes facilities with a census of 96 to 174, and the last group includes the largest facilities, those with 175 or more residents.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let’s</a:t>
            </a:r>
            <a:r>
              <a:rPr lang="en-US" sz="1200" kern="1200" baseline="0" dirty="0" smtClean="0">
                <a:solidFill>
                  <a:schemeClr val="tx1"/>
                </a:solidFill>
                <a:effectLst/>
                <a:latin typeface="+mn-lt"/>
                <a:ea typeface="+mn-ea"/>
                <a:cs typeface="+mn-cs"/>
              </a:rPr>
              <a:t> look at Measure 21.</a:t>
            </a:r>
            <a:r>
              <a:rPr lang="en-US" sz="1200" kern="1200" dirty="0" smtClean="0">
                <a:solidFill>
                  <a:schemeClr val="tx1"/>
                </a:solidFill>
                <a:effectLst/>
                <a:latin typeface="+mn-lt"/>
                <a:ea typeface="+mn-ea"/>
                <a:cs typeface="+mn-cs"/>
              </a:rPr>
              <a:t>  This measure displays the average number of post survey hours reported on the CMS-670 across all surveys completed during the relevant time period; it is no longer broken out into facility size groups.</a:t>
            </a:r>
          </a:p>
          <a:p>
            <a:r>
              <a:rPr lang="en-US" sz="1200" kern="1200" dirty="0" smtClean="0">
                <a:solidFill>
                  <a:schemeClr val="tx1"/>
                </a:solidFill>
                <a:effectLst/>
                <a:latin typeface="+mn-lt"/>
                <a:ea typeface="+mn-ea"/>
                <a:cs typeface="+mn-cs"/>
              </a:rPr>
              <a:t>Measure 22 shows the average number of complaint and/or FRI residents brought on survey.  The Additional Detail link takes you to the FRIs and Complaints – Survey Level tab in the SOAR.</a:t>
            </a:r>
          </a:p>
          <a:p>
            <a:r>
              <a:rPr lang="en-US" sz="1200" kern="1200" dirty="0" smtClean="0">
                <a:solidFill>
                  <a:schemeClr val="tx1"/>
                </a:solidFill>
                <a:effectLst/>
                <a:latin typeface="+mn-lt"/>
                <a:ea typeface="+mn-ea"/>
                <a:cs typeface="+mn-cs"/>
              </a:rPr>
              <a:t>Measures 23 and 24 are related to Surveyor Workforce.  </a:t>
            </a:r>
          </a:p>
          <a:p>
            <a:r>
              <a:rPr lang="en-US" sz="1200" kern="1200" dirty="0" smtClean="0">
                <a:solidFill>
                  <a:schemeClr val="tx1"/>
                </a:solidFill>
                <a:effectLst/>
                <a:latin typeface="+mn-lt"/>
                <a:ea typeface="+mn-ea"/>
                <a:cs typeface="+mn-cs"/>
              </a:rPr>
              <a:t>Measure 23 is the percentage of long term care surveyors who are up-to-date on software training.  This measure reflects the percent of long term care surveyors who have used the specified software version on survey and registered for and completed the related mandatory LTCSP software training issued by CMS.  The measure assesses whether surveyors conducting surveys with a new software version have completed the CMS training on the software.</a:t>
            </a:r>
          </a:p>
          <a:p>
            <a:r>
              <a:rPr lang="en-US" sz="1200" kern="1200" dirty="0" smtClean="0">
                <a:solidFill>
                  <a:schemeClr val="tx1"/>
                </a:solidFill>
                <a:effectLst/>
                <a:latin typeface="+mn-lt"/>
                <a:ea typeface="+mn-ea"/>
                <a:cs typeface="+mn-cs"/>
              </a:rPr>
              <a:t>Measure 24 is the percent of long term care surveyors who were terminated for any reason during the past 12 months, including retirement, resignation, or being terminated by the state survey agency. </a:t>
            </a:r>
          </a:p>
          <a:p>
            <a:r>
              <a:rPr lang="en-US" sz="1200" kern="1200" dirty="0" smtClean="0">
                <a:solidFill>
                  <a:schemeClr val="tx1"/>
                </a:solidFill>
                <a:effectLst/>
                <a:latin typeface="+mn-lt"/>
                <a:ea typeface="+mn-ea"/>
                <a:cs typeface="+mn-cs"/>
              </a:rPr>
              <a:t>The Additional Detail link for Measures 23 and 24 takes you to the ISTW. </a:t>
            </a:r>
          </a:p>
          <a:p>
            <a:r>
              <a:rPr lang="en-US" sz="1200" kern="1200" dirty="0" smtClean="0">
                <a:solidFill>
                  <a:schemeClr val="tx1"/>
                </a:solidFill>
                <a:effectLst/>
                <a:latin typeface="+mn-lt"/>
                <a:ea typeface="+mn-ea"/>
                <a:cs typeface="+mn-cs"/>
              </a:rPr>
              <a:t>Finally, Measure 25 shows the number of LTCSP surveys completed during the time period and Measure 26 shows the number of LTCSP surveys that had a CMS-2567 at the time the SOAR was generated.  This information is shown so that states know how many surveys are included in the measures for their state. It is important to keep in mind that a small number of surveys makes it more difficult to determine when a pattern or trend truly exists in the SOAR information.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now reviewed all of the new Select Performance Measures on the first tab.</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254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(SHOW TAB 2)</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let’s take a look at the second new tab, which replaces the  Overview – Survey Level tab.  This tab shows survey level data for many of the Select Performance Measures displayed on the first tab.    The survey level data is helpful when you want to examine notable differences that you identified on the Select Performance Measures tab between your data and the national or regional values. The link to this tab is provided in the Additional Detail column for many of the measures on the first tab.</a:t>
            </a:r>
          </a:p>
          <a:p>
            <a:r>
              <a:rPr lang="en-US" sz="1200" kern="1200" dirty="0" smtClean="0">
                <a:solidFill>
                  <a:schemeClr val="tx1"/>
                </a:solidFill>
                <a:effectLst/>
                <a:latin typeface="+mn-lt"/>
                <a:ea typeface="+mn-ea"/>
                <a:cs typeface="+mn-cs"/>
              </a:rPr>
              <a:t>The tab lists the facilities down the left side and shows Facility Name, Provider Number, ZIP Code, County, Event ID, Exit Date, and Software Version for each survey. The rest of the columns provide survey level data for Select Performance Measures 1 – 5, 8 – 13, and 19 - 21. In addition to these directly linked columns, this tab also includes information on Target and Actual Sample Size, and Target and Actual IP Size in columns P through T.  States can review these columns in particular when considering state performance on Select Performance Measures 9 – 11, which are related to sample and IP size. </a:t>
            </a:r>
          </a:p>
          <a:p>
            <a:r>
              <a:rPr lang="en-US" sz="1200" kern="1200" dirty="0" smtClean="0">
                <a:solidFill>
                  <a:schemeClr val="tx1"/>
                </a:solidFill>
                <a:effectLst/>
                <a:latin typeface="+mn-lt"/>
                <a:ea typeface="+mn-ea"/>
                <a:cs typeface="+mn-cs"/>
              </a:rPr>
              <a:t>The tab shows completed surveys listed in order by Exit Date, starting with the most recent. Due to CMS-2567 and 670 lag time, some of the columns may be blank for surveys with recent Exit Dates. However, all surveys completed by the state in the past 12 months will be shown on every SOAR and blank fields will be filled in when data becomes available.  </a:t>
            </a:r>
          </a:p>
          <a:p>
            <a:r>
              <a:rPr lang="en-US" sz="1200" kern="1200" dirty="0" smtClean="0">
                <a:solidFill>
                  <a:schemeClr val="tx1"/>
                </a:solidFill>
                <a:effectLst/>
                <a:latin typeface="+mn-lt"/>
                <a:ea typeface="+mn-ea"/>
                <a:cs typeface="+mn-cs"/>
              </a:rPr>
              <a:t>Let’s walk through a few examples of hypothetical data for the Select Performance Measures and how a report user can use the Additional Detail link.</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smtClean="0"/>
              <a:t>LTCSP</a:t>
            </a:r>
            <a:endParaRPr lang="en-US" dirty="0"/>
          </a:p>
        </p:txBody>
      </p:sp>
    </p:spTree>
    <p:extLst>
      <p:ext uri="{BB962C8B-B14F-4D97-AF65-F5344CB8AC3E}">
        <p14:creationId xmlns:p14="http://schemas.microsoft.com/office/powerpoint/2010/main" val="161024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(SHOW TAB 1,</a:t>
            </a:r>
            <a:r>
              <a:rPr lang="en-US" sz="1200" b="1" kern="1200" baseline="0" dirty="0" smtClean="0">
                <a:solidFill>
                  <a:schemeClr val="tx1"/>
                </a:solidFill>
                <a:effectLst/>
                <a:latin typeface="+mn-lt"/>
                <a:ea typeface="+mn-ea"/>
                <a:cs typeface="+mn-cs"/>
              </a:rPr>
              <a:t> MEASURES 9, 14, and 6 and TAB 2)</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look again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the first tab, which shows</a:t>
            </a:r>
            <a:r>
              <a:rPr lang="en-US" sz="1200" kern="1200" baseline="0" dirty="0" smtClean="0">
                <a:solidFill>
                  <a:schemeClr val="tx1"/>
                </a:solidFill>
                <a:effectLst/>
                <a:latin typeface="+mn-lt"/>
                <a:ea typeface="+mn-ea"/>
                <a:cs typeface="+mn-cs"/>
              </a:rPr>
              <a:t> our</a:t>
            </a:r>
            <a:r>
              <a:rPr lang="en-US" sz="1200" kern="1200" dirty="0" smtClean="0">
                <a:solidFill>
                  <a:schemeClr val="tx1"/>
                </a:solidFill>
                <a:effectLst/>
                <a:latin typeface="+mn-lt"/>
                <a:ea typeface="+mn-ea"/>
                <a:cs typeface="+mn-cs"/>
              </a:rPr>
              <a:t> hypothetical state’s SOAR for the past 12 months.</a:t>
            </a:r>
          </a:p>
          <a:p>
            <a:r>
              <a:rPr lang="en-US" sz="1200" kern="1200" dirty="0" smtClean="0">
                <a:solidFill>
                  <a:schemeClr val="tx1"/>
                </a:solidFill>
                <a:effectLst/>
                <a:latin typeface="+mn-lt"/>
                <a:ea typeface="+mn-ea"/>
                <a:cs typeface="+mn-cs"/>
              </a:rPr>
              <a:t>Let’s look at </a:t>
            </a:r>
            <a:r>
              <a:rPr lang="en-US" sz="1200" b="1" kern="1200" dirty="0" smtClean="0">
                <a:solidFill>
                  <a:schemeClr val="tx1"/>
                </a:solidFill>
                <a:effectLst/>
                <a:latin typeface="+mn-lt"/>
                <a:ea typeface="+mn-ea"/>
                <a:cs typeface="+mn-cs"/>
              </a:rPr>
              <a:t>Measure 9</a:t>
            </a:r>
            <a:r>
              <a:rPr lang="en-US" sz="1200" kern="1200" dirty="0" smtClean="0">
                <a:solidFill>
                  <a:schemeClr val="tx1"/>
                </a:solidFill>
                <a:effectLst/>
                <a:latin typeface="+mn-lt"/>
                <a:ea typeface="+mn-ea"/>
                <a:cs typeface="+mn-cs"/>
              </a:rPr>
              <a:t> as an example. We can see that our state is notably higher for Measure 9, which is the percent of surveys with four or more residents than the target sample size.  In our state, 20.0% of surveys exceeded the target sample size by four or more residents compared to 11.7% nationally. The region is also high at 19.7%.  Our state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quarterly data shows even higher percentages at 25% for the most recent quarter and a very notable 42.9% in the quarter prior to that. Questions we might want to consider are whether we are exceeding the sample size because of complaints being added to the sample over and above the five allowed?  Are surveyors marking FI for concerns that could possibly be ruled out during the initial pool process?  Are surveyors following the Procedure Guide to help prioritize which residents to select for the sample? We can look at the survey level data for this measure by clicking on the link in the Additional Detail column – </a:t>
            </a:r>
            <a:r>
              <a:rPr lang="en-US" sz="1200" b="1" kern="1200" dirty="0" smtClean="0">
                <a:solidFill>
                  <a:schemeClr val="tx1"/>
                </a:solidFill>
                <a:effectLst/>
                <a:latin typeface="+mn-lt"/>
                <a:ea typeface="+mn-ea"/>
                <a:cs typeface="+mn-cs"/>
              </a:rPr>
              <a:t>[click on the link and go to Tab 2] </a:t>
            </a:r>
            <a:r>
              <a:rPr lang="en-US" sz="1200" kern="1200" dirty="0" smtClean="0">
                <a:solidFill>
                  <a:schemeClr val="tx1"/>
                </a:solidFill>
                <a:effectLst/>
                <a:latin typeface="+mn-lt"/>
                <a:ea typeface="+mn-ea"/>
                <a:cs typeface="+mn-cs"/>
              </a:rPr>
              <a:t>it takes us to the Select Performance Measures – Surveys tab.  You can see that the link took us right to </a:t>
            </a:r>
            <a:r>
              <a:rPr lang="en-US" sz="1200" b="0" kern="1200" dirty="0" smtClean="0">
                <a:solidFill>
                  <a:schemeClr val="tx1"/>
                </a:solidFill>
                <a:effectLst/>
                <a:latin typeface="+mn-lt"/>
                <a:ea typeface="+mn-ea"/>
                <a:cs typeface="+mn-cs"/>
              </a:rPr>
              <a:t>Column N</a:t>
            </a:r>
            <a:r>
              <a:rPr lang="en-US" sz="1200" kern="1200" dirty="0" smtClean="0">
                <a:solidFill>
                  <a:schemeClr val="tx1"/>
                </a:solidFill>
                <a:effectLst/>
                <a:latin typeface="+mn-lt"/>
                <a:ea typeface="+mn-ea"/>
                <a:cs typeface="+mn-cs"/>
              </a:rPr>
              <a:t>, which provides the survey level data for this particular measure.  To make it easier to review the information, we can use the filter by clicking on the box in the corner, unclicking Select All, and clicking on “Y”, for Yes, and then OK.  Now we can see the surveys that exceeded the sample size by four or more.  As you can see, we just have a few surveys on this hypothetical example report. On a real report, many more surveys would be listed. With a larger list of facilities, you could filter on the Yes responses for this measure, as we just did, and then look to sort on Column D to see if particular counties might have a higher concentration of the Yes responses.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look at another way you could look at the data. You might want to look at all of the surveys, but just group them by Yes or No. To do this, we go back in to the filter and we click Select All and OK to bring back the full listing of surveys. Now we can go to the top of the pop up and Sort Z to A. This changes the order so that surveys with a Yes for this measure are at the top and those with a No are below.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can see, there is a lot of information on this tab that can help states determine whether any patterns exist in terms of particular survey teams, surveyors, or other factors - such as part of the state</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that could be associated with performance on measures with notable differences. As you identify notable differences, consider whether there are known reasons for the results you are seeing or if efforts should</a:t>
            </a:r>
            <a:r>
              <a:rPr lang="en-US" sz="1200" kern="1200" baseline="0" dirty="0" smtClean="0">
                <a:solidFill>
                  <a:schemeClr val="tx1"/>
                </a:solidFill>
                <a:effectLst/>
                <a:latin typeface="+mn-lt"/>
                <a:ea typeface="+mn-ea"/>
                <a:cs typeface="+mn-cs"/>
              </a:rPr>
              <a:t> be made to identify and address the root causes of notable differences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we move on, we need to remember to remove the sort or filter we had in place so that all of the surveys are back in the original listing order by survey Exit Date. You can see here on the Column N header that there is a little arrow in the corner box indicating that a sort is in place.  If a filter is also in place, there is a funnel in the box.  Because we just have the sort in place now, we need to go to the Exit Date column, which is Column F, and click on the little box in the corner and choose Sort Newest to Oldest.  Now the surveys are back in order by exit date.  You can see that the box in Column N no longer has an arrow in it, but the Exit Date column does. </a:t>
            </a:r>
          </a:p>
          <a:p>
            <a:r>
              <a:rPr lang="en-US" sz="1200" b="1" kern="1200" dirty="0" smtClean="0">
                <a:solidFill>
                  <a:schemeClr val="tx1"/>
                </a:solidFill>
                <a:effectLst/>
                <a:latin typeface="+mn-lt"/>
                <a:ea typeface="+mn-ea"/>
                <a:cs typeface="+mn-cs"/>
              </a:rPr>
              <a:t>GO BACK TO TAB 1</a:t>
            </a:r>
          </a:p>
          <a:p>
            <a:r>
              <a:rPr lang="en-US" sz="1200" kern="1200" dirty="0" smtClean="0">
                <a:solidFill>
                  <a:schemeClr val="tx1"/>
                </a:solidFill>
                <a:effectLst/>
                <a:latin typeface="+mn-lt"/>
                <a:ea typeface="+mn-ea"/>
                <a:cs typeface="+mn-cs"/>
              </a:rPr>
              <a:t>Let’s go back to tab 1, Select Performance Measures,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look at </a:t>
            </a:r>
            <a:r>
              <a:rPr lang="en-US" sz="1200" b="1" kern="1200" dirty="0" smtClean="0">
                <a:solidFill>
                  <a:schemeClr val="tx1"/>
                </a:solidFill>
                <a:effectLst/>
                <a:latin typeface="+mn-lt"/>
                <a:ea typeface="+mn-ea"/>
                <a:cs typeface="+mn-cs"/>
              </a:rPr>
              <a:t>Measure 14</a:t>
            </a:r>
            <a:r>
              <a:rPr lang="en-US" sz="1200" b="0" kern="1200" baseline="0" dirty="0" smtClean="0">
                <a:solidFill>
                  <a:schemeClr val="tx1"/>
                </a:solidFill>
                <a:effectLst/>
                <a:latin typeface="+mn-lt"/>
                <a:ea typeface="+mn-ea"/>
                <a:cs typeface="+mn-cs"/>
              </a:rPr>
              <a:t> as another example.</a:t>
            </a:r>
            <a:r>
              <a:rPr lang="en-US" sz="1200" kern="1200" dirty="0" smtClean="0">
                <a:solidFill>
                  <a:schemeClr val="tx1"/>
                </a:solidFill>
                <a:effectLst/>
                <a:latin typeface="+mn-lt"/>
                <a:ea typeface="+mn-ea"/>
                <a:cs typeface="+mn-cs"/>
              </a:rPr>
              <a:t> This is the measure that shows the number of care areas with a high FI and low potential cite rate.  We can see that the average nationally is 2.1 care areas and the regional average is 1.5.  Those are averages – our state data is a count, not an average.  We see that we had three care areas that had a high FI rate and a low citation rate when looking at all surveys.  We can see which care areas those were by clicking on the link in the Additional </a:t>
            </a:r>
            <a:r>
              <a:rPr lang="en-US" sz="1200" kern="1200" smtClean="0">
                <a:solidFill>
                  <a:schemeClr val="tx1"/>
                </a:solidFill>
                <a:effectLst/>
                <a:latin typeface="+mn-lt"/>
                <a:ea typeface="+mn-ea"/>
                <a:cs typeface="+mn-cs"/>
              </a:rPr>
              <a:t>Detail </a:t>
            </a:r>
            <a:r>
              <a:rPr lang="en-US" sz="1200" kern="1200" smtClean="0">
                <a:solidFill>
                  <a:schemeClr val="tx1"/>
                </a:solidFill>
                <a:effectLst/>
                <a:latin typeface="+mn-lt"/>
                <a:ea typeface="+mn-ea"/>
                <a:cs typeface="+mn-cs"/>
              </a:rPr>
              <a:t>column </a:t>
            </a:r>
            <a:r>
              <a:rPr lang="en-US" sz="1200" kern="1200" dirty="0" smtClean="0">
                <a:solidFill>
                  <a:schemeClr val="tx1"/>
                </a:solidFill>
                <a:effectLst/>
                <a:latin typeface="+mn-lt"/>
                <a:ea typeface="+mn-ea"/>
                <a:cs typeface="+mn-cs"/>
              </a:rPr>
              <a:t>and going to the Investigations – Survey Level tab.  We can quickly see on this tab that the three areas for our state were Position/Mobility, Pressure Ulcer/Injury, and Urinary Catheter or UTI.   We can see that Position and Mobility was investigated on 88% of our surveys compared to 60% nationally.  Our citation rate was 8% compared to a higher 18% nationally. The SOAR Guide provides several questions to consider in the “What to Look For” section for this measure when trying to determine the root cause of notable differences you might see in your data.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go back again to the Select Performance Measures tab and look at </a:t>
            </a:r>
            <a:r>
              <a:rPr lang="en-US" sz="1200" b="1" kern="1200" dirty="0" smtClean="0">
                <a:solidFill>
                  <a:schemeClr val="tx1"/>
                </a:solidFill>
                <a:effectLst/>
                <a:latin typeface="+mn-lt"/>
                <a:ea typeface="+mn-ea"/>
                <a:cs typeface="+mn-cs"/>
              </a:rPr>
              <a:t>Measure 6</a:t>
            </a:r>
            <a:r>
              <a:rPr lang="en-US" sz="1200" kern="1200" dirty="0" smtClean="0">
                <a:solidFill>
                  <a:schemeClr val="tx1"/>
                </a:solidFill>
                <a:effectLst/>
                <a:latin typeface="+mn-lt"/>
                <a:ea typeface="+mn-ea"/>
                <a:cs typeface="+mn-cs"/>
              </a:rPr>
              <a:t>, which shows the percent of surveys where two or more potential citations were excluded from the 2567. In our hypothetical</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tate, we look pretty similar to the national and regional percentages, s</a:t>
            </a:r>
            <a:r>
              <a:rPr lang="en-US" sz="1200" kern="1200" baseline="0" dirty="0" smtClean="0">
                <a:solidFill>
                  <a:schemeClr val="tx1"/>
                </a:solidFill>
                <a:effectLst/>
                <a:latin typeface="+mn-lt"/>
                <a:ea typeface="+mn-ea"/>
                <a:cs typeface="+mn-cs"/>
              </a:rPr>
              <a:t>o this measure does not raise any red flags for us – it is up to us to decide if we want to lower our percentage for this measure</a:t>
            </a:r>
            <a:r>
              <a:rPr lang="en-US" sz="1200" kern="1200" dirty="0" smtClean="0">
                <a:solidFill>
                  <a:schemeClr val="tx1"/>
                </a:solidFill>
                <a:effectLst/>
                <a:latin typeface="+mn-lt"/>
                <a:ea typeface="+mn-ea"/>
                <a:cs typeface="+mn-cs"/>
              </a:rPr>
              <a:t>. If we are interested, we can access related</a:t>
            </a:r>
            <a:r>
              <a:rPr lang="en-US" sz="1200" kern="1200" baseline="0" dirty="0" smtClean="0">
                <a:solidFill>
                  <a:schemeClr val="tx1"/>
                </a:solidFill>
                <a:effectLst/>
                <a:latin typeface="+mn-lt"/>
                <a:ea typeface="+mn-ea"/>
                <a:cs typeface="+mn-cs"/>
              </a:rPr>
              <a:t> survey level information </a:t>
            </a:r>
            <a:r>
              <a:rPr lang="en-US" sz="1200" kern="1200" dirty="0" smtClean="0">
                <a:solidFill>
                  <a:schemeClr val="tx1"/>
                </a:solidFill>
                <a:effectLst/>
                <a:latin typeface="+mn-lt"/>
                <a:ea typeface="+mn-ea"/>
                <a:cs typeface="+mn-cs"/>
              </a:rPr>
              <a:t>by using our Additional Detail link.  Let’s just take a look</a:t>
            </a:r>
            <a:r>
              <a:rPr lang="en-US" sz="1200" kern="1200" baseline="0" dirty="0" smtClean="0">
                <a:solidFill>
                  <a:schemeClr val="tx1"/>
                </a:solidFill>
                <a:effectLst/>
                <a:latin typeface="+mn-lt"/>
                <a:ea typeface="+mn-ea"/>
                <a:cs typeface="+mn-cs"/>
              </a:rPr>
              <a:t> since we</a:t>
            </a:r>
            <a:r>
              <a:rPr lang="en-US" sz="1200" kern="1200" dirty="0" smtClean="0">
                <a:solidFill>
                  <a:schemeClr val="tx1"/>
                </a:solidFill>
                <a:effectLst/>
                <a:latin typeface="+mn-lt"/>
                <a:ea typeface="+mn-ea"/>
                <a:cs typeface="+mn-cs"/>
              </a:rPr>
              <a:t> did add a column to the tab and we want to show you that.  </a:t>
            </a:r>
            <a:r>
              <a:rPr lang="en-US" sz="1200" kern="1200" baseline="0" dirty="0" smtClean="0">
                <a:solidFill>
                  <a:schemeClr val="tx1"/>
                </a:solidFill>
                <a:effectLst/>
                <a:latin typeface="+mn-lt"/>
                <a:ea typeface="+mn-ea"/>
                <a:cs typeface="+mn-cs"/>
              </a:rPr>
              <a:t>So</a:t>
            </a:r>
            <a:r>
              <a:rPr lang="en-US" sz="1200" kern="1200" dirty="0" smtClean="0">
                <a:solidFill>
                  <a:schemeClr val="tx1"/>
                </a:solidFill>
                <a:effectLst/>
                <a:latin typeface="+mn-lt"/>
                <a:ea typeface="+mn-ea"/>
                <a:cs typeface="+mn-cs"/>
              </a:rPr>
              <a:t> we click on the link in the Additional Detail column, which takes us to the Potential Citations Screen – Survey Level tab.  You can see here that Column L has been added to this previously existing tab. If we had a full list of surveys</a:t>
            </a:r>
            <a:r>
              <a:rPr lang="en-US" sz="1200" kern="1200" baseline="0" dirty="0" smtClean="0">
                <a:solidFill>
                  <a:schemeClr val="tx1"/>
                </a:solidFill>
                <a:effectLst/>
                <a:latin typeface="+mn-lt"/>
                <a:ea typeface="+mn-ea"/>
                <a:cs typeface="+mn-cs"/>
              </a:rPr>
              <a:t> here, you could see that about 20% of the surveys in our hypothetical state would have a Yes response in this column.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Finally, let’s look at the survey level information for onsite time.  Let’s click on the Additional Detail link for Measure 20a – this brings us to tab 2. We can see the onsite time facility size groupings in Columns X, Y, Z, and AA.  As you can see, there are dashes for the facilities that are not in the relevant size grouping.  So, each facility will have three dashes and one number in those four columns.  We can use the filter to look only at the facilities that were in a particular size grouping by going into the filter and unchecking the box next to the dash.  Let’s say we had a longer list of surveys and we also wanted to sort the data by number of hours. It’s already showing from lowest to highest – if we wanted to flip it to have the highest number of hours on top, we can go back into the filter pop-up and choose Sort Z to A.  When we are done looking at the information this way, we again need to remember to remove the filter and the sort to once again have the full list of surveys displayed in order by Exit Date. To remove the filter, we go back into the pop-up box and click on the box next to the dash or click on the Select All box and then click OK to restore all of the surveys from all census size groups. We then go to the Exit Date column, go into the pop-up box, and choose Sort Newest to Oldest.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those are just a few examples of how to use the Additional Detail link to access data that will help you look into notable differences that you might see on the Select Performance Measures tab.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That’s it for the first two new SOAR tabs.  We will now run through the other two new tabs – this will take a lot less time, so let’s take a look.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smtClean="0"/>
              <a:t>LTCSP</a:t>
            </a:r>
            <a:endParaRPr lang="en-US" dirty="0"/>
          </a:p>
        </p:txBody>
      </p:sp>
    </p:spTree>
    <p:extLst>
      <p:ext uri="{BB962C8B-B14F-4D97-AF65-F5344CB8AC3E}">
        <p14:creationId xmlns:p14="http://schemas.microsoft.com/office/powerpoint/2010/main" val="128767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a:t>
            </a:r>
            <a:r>
              <a:rPr lang="en-US" b="1" baseline="0" dirty="0" smtClean="0"/>
              <a:t> SURVEYOR LEVEL TAB)</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we are looking at the Potential Citation and Scope and Severity Level – Surveyor Level tab.  This information comes from the LTCSP Potential Citation Screen, not the 2567. The tab displays </a:t>
            </a:r>
            <a:r>
              <a:rPr lang="en-US" sz="1200" u="sng" kern="1200" dirty="0" smtClean="0">
                <a:solidFill>
                  <a:schemeClr val="tx1"/>
                </a:solidFill>
                <a:effectLst/>
                <a:latin typeface="+mn-lt"/>
                <a:ea typeface="+mn-ea"/>
                <a:cs typeface="+mn-cs"/>
              </a:rPr>
              <a:t>surveyor</a:t>
            </a:r>
            <a:r>
              <a:rPr lang="en-US" sz="1200" kern="1200" dirty="0" smtClean="0">
                <a:solidFill>
                  <a:schemeClr val="tx1"/>
                </a:solidFill>
                <a:effectLst/>
                <a:latin typeface="+mn-lt"/>
                <a:ea typeface="+mn-ea"/>
                <a:cs typeface="+mn-cs"/>
              </a:rPr>
              <a:t> level citation information. This is the first time the SOAR has included information at the surveyor level.</a:t>
            </a:r>
          </a:p>
          <a:p>
            <a:r>
              <a:rPr lang="en-US" sz="1200" kern="1200" dirty="0" smtClean="0">
                <a:solidFill>
                  <a:schemeClr val="tx1"/>
                </a:solidFill>
                <a:effectLst/>
                <a:latin typeface="+mn-lt"/>
                <a:ea typeface="+mn-ea"/>
                <a:cs typeface="+mn-cs"/>
              </a:rPr>
              <a:t>This is the third tab and it is labeled SurveyorInfo.  As you can see, the tab lists the surveyors down the left side and for each surveyor listed, the tab shows the Surveyor ID and name, and the number of surveys completed by that surveyor for the past year. </a:t>
            </a:r>
          </a:p>
          <a:p>
            <a:r>
              <a:rPr lang="en-US" sz="1200" kern="1200" dirty="0" smtClean="0">
                <a:solidFill>
                  <a:schemeClr val="tx1"/>
                </a:solidFill>
                <a:effectLst/>
                <a:latin typeface="+mn-lt"/>
                <a:ea typeface="+mn-ea"/>
                <a:cs typeface="+mn-cs"/>
              </a:rPr>
              <a:t>The tab then shows the total number of potential citations cited by the surveyor, followed by the average number of potential citations per survey for that person.  Let’s look at Mary Cold, for example.  She cited a total of 44 potential citations, which is an average of 3.7 per survey that she was on.  We see that she participated in 12 surveys. </a:t>
            </a:r>
          </a:p>
          <a:p>
            <a:r>
              <a:rPr lang="en-US" sz="1200" kern="1200" dirty="0" smtClean="0">
                <a:solidFill>
                  <a:schemeClr val="tx1"/>
                </a:solidFill>
                <a:effectLst/>
                <a:latin typeface="+mn-lt"/>
                <a:ea typeface="+mn-ea"/>
                <a:cs typeface="+mn-cs"/>
              </a:rPr>
              <a:t>Next, you can see the total number of potential citations that were cited at G, H, or I scope and severity followed by the average number of potential citations at that scope and severity across the surveys completed by the surveyor. We can see that Mary Cold did not have any potential citations at G, H, or I. But, we can see that Julie Smith had two potential citations at G, H, or I for an average of .18 per survey.</a:t>
            </a:r>
          </a:p>
          <a:p>
            <a:r>
              <a:rPr lang="en-US" sz="1200" kern="1200" dirty="0" smtClean="0">
                <a:solidFill>
                  <a:schemeClr val="tx1"/>
                </a:solidFill>
                <a:effectLst/>
                <a:latin typeface="+mn-lt"/>
                <a:ea typeface="+mn-ea"/>
                <a:cs typeface="+mn-cs"/>
              </a:rPr>
              <a:t>The next two columns show the same information for potential citations the surveyor cited at J, K, or L – first, the total number and then, the average across completed surveys. </a:t>
            </a:r>
          </a:p>
          <a:p>
            <a:r>
              <a:rPr lang="en-US" sz="1200" kern="1200" dirty="0" smtClean="0">
                <a:solidFill>
                  <a:schemeClr val="tx1"/>
                </a:solidFill>
                <a:effectLst/>
                <a:latin typeface="+mn-lt"/>
                <a:ea typeface="+mn-ea"/>
                <a:cs typeface="+mn-cs"/>
              </a:rPr>
              <a:t>The last two columns show the total number and percent of deficiency free surveys on which the surveyor was a team member. In our example, we see that Jack West and East Young were both on one survey that was deficiency free.  You see that the percentage is different for each of them because of the total number of surveys each of these surveyors were on.  </a:t>
            </a:r>
          </a:p>
          <a:p>
            <a:r>
              <a:rPr lang="en-US" sz="1200" kern="1200" dirty="0" smtClean="0">
                <a:solidFill>
                  <a:schemeClr val="tx1"/>
                </a:solidFill>
                <a:effectLst/>
                <a:latin typeface="+mn-lt"/>
                <a:ea typeface="+mn-ea"/>
                <a:cs typeface="+mn-cs"/>
              </a:rPr>
              <a:t>You can filter or sort the information by any of the columns to help identify surveyor-level issues.  For example, let’s go to Column E and choose Sort from Smallest to Largest to compare the average number of potential citations per survey across the list of surveyors. </a:t>
            </a:r>
            <a:r>
              <a:rPr lang="en-US" sz="1200" b="1" kern="1200" dirty="0" smtClean="0">
                <a:solidFill>
                  <a:schemeClr val="tx1"/>
                </a:solidFill>
                <a:effectLst/>
                <a:latin typeface="+mn-lt"/>
                <a:ea typeface="+mn-ea"/>
                <a:cs typeface="+mn-cs"/>
              </a:rPr>
              <a:t>[DO THE SORT]</a:t>
            </a:r>
            <a:r>
              <a:rPr lang="en-US" sz="1200" kern="1200" dirty="0" smtClean="0">
                <a:solidFill>
                  <a:schemeClr val="tx1"/>
                </a:solidFill>
                <a:effectLst/>
                <a:latin typeface="+mn-lt"/>
                <a:ea typeface="+mn-ea"/>
                <a:cs typeface="+mn-cs"/>
              </a:rPr>
              <a:t>  This sample report only lists a small number of surveyors – the tab will actually include all long term care surveyors in the state who have conducted a survey in the past 12 months. When comparing averages such as this, it is important to note the number of surveys the surveyors completed, which is shown in column C. For example, Mike Warm has an average of 3.5 citations per survey but you can see that he has only completed two surveys so the information may be less indicative of the true overall picture for him as a surveyor. Remember, once again, to make sure you clear any filter or sort that you put in place.  We didn’t use a filter, but we did sort the data.  We can clear the sort and put this tab back in order by surveyor last name or ID – we can go to Column B and choose Sort A to Z to list the surveyors alphabetically by last name.  </a:t>
            </a:r>
            <a:r>
              <a:rPr lang="en-US" sz="1200" b="1" kern="1200" dirty="0" smtClean="0">
                <a:solidFill>
                  <a:schemeClr val="tx1"/>
                </a:solidFill>
                <a:effectLst/>
                <a:latin typeface="+mn-lt"/>
                <a:ea typeface="+mn-ea"/>
                <a:cs typeface="+mn-cs"/>
              </a:rPr>
              <a:t>[Show this.]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6262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a:t>
            </a:r>
            <a:r>
              <a:rPr lang="en-US" b="1" baseline="0" dirty="0" smtClean="0"/>
              <a:t> </a:t>
            </a:r>
            <a:r>
              <a:rPr lang="en-US" sz="1200" b="1" kern="1200" dirty="0" smtClean="0">
                <a:solidFill>
                  <a:schemeClr val="tx1"/>
                </a:solidFill>
                <a:effectLst/>
                <a:latin typeface="+mn-lt"/>
                <a:ea typeface="+mn-ea"/>
                <a:cs typeface="+mn-cs"/>
              </a:rPr>
              <a:t>2567 Citations Downgraded or Removed via IDR/IIDR Tab)</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move on to our last new tab.  This tab shows the tags that underwent IDR and/or IIDR and were removed or downgraded in scope and severity as a result. Tags that underwent IDR or IIDR but were not removed or changed are not included on this tab.</a:t>
            </a:r>
          </a:p>
          <a:p>
            <a:r>
              <a:rPr lang="en-US" sz="1200" kern="1200" dirty="0" smtClean="0">
                <a:solidFill>
                  <a:schemeClr val="tx1"/>
                </a:solidFill>
                <a:effectLst/>
                <a:latin typeface="+mn-lt"/>
                <a:ea typeface="+mn-ea"/>
                <a:cs typeface="+mn-cs"/>
              </a:rPr>
              <a:t>This survey level data is </a:t>
            </a:r>
            <a:r>
              <a:rPr lang="en-US" sz="1200" b="1" kern="1200" dirty="0" smtClean="0">
                <a:solidFill>
                  <a:schemeClr val="tx1"/>
                </a:solidFill>
                <a:effectLst/>
                <a:latin typeface="+mn-lt"/>
                <a:ea typeface="+mn-ea"/>
                <a:cs typeface="+mn-cs"/>
              </a:rPr>
              <a:t>linked to Measure 7 of the Select Performance Measures</a:t>
            </a:r>
            <a:r>
              <a:rPr lang="en-US" sz="1200" kern="1200" dirty="0" smtClean="0">
                <a:solidFill>
                  <a:schemeClr val="tx1"/>
                </a:solidFill>
                <a:effectLst/>
                <a:latin typeface="+mn-lt"/>
                <a:ea typeface="+mn-ea"/>
                <a:cs typeface="+mn-cs"/>
              </a:rPr>
              <a:t> on the first SOAR tab. Survey information is provided for each tag, including Facility Name, Provider Number, ZIP Code, County, Event ID, and Exit Date.  The surveys are listed by Exit Date, most recent first.</a:t>
            </a:r>
          </a:p>
          <a:p>
            <a:r>
              <a:rPr lang="en-US" sz="1200" kern="1200" dirty="0" smtClean="0">
                <a:solidFill>
                  <a:schemeClr val="tx1"/>
                </a:solidFill>
                <a:effectLst/>
                <a:latin typeface="+mn-lt"/>
                <a:ea typeface="+mn-ea"/>
                <a:cs typeface="+mn-cs"/>
              </a:rPr>
              <a:t>Column G shows the review type, either IDR or IIDR.  If the same tag from a particular</a:t>
            </a:r>
            <a:r>
              <a:rPr lang="en-US" sz="1200" kern="1200" baseline="0" dirty="0" smtClean="0">
                <a:solidFill>
                  <a:schemeClr val="tx1"/>
                </a:solidFill>
                <a:effectLst/>
                <a:latin typeface="+mn-lt"/>
                <a:ea typeface="+mn-ea"/>
                <a:cs typeface="+mn-cs"/>
              </a:rPr>
              <a:t> survey </a:t>
            </a:r>
            <a:r>
              <a:rPr lang="en-US" sz="1200" kern="1200" dirty="0" smtClean="0">
                <a:solidFill>
                  <a:schemeClr val="tx1"/>
                </a:solidFill>
                <a:effectLst/>
                <a:latin typeface="+mn-lt"/>
                <a:ea typeface="+mn-ea"/>
                <a:cs typeface="+mn-cs"/>
              </a:rPr>
              <a:t>is reviewed under both IDR and IIDR, as is the case for F567</a:t>
            </a:r>
            <a:r>
              <a:rPr lang="en-US" sz="1200" kern="1200" baseline="0" dirty="0" smtClean="0">
                <a:solidFill>
                  <a:schemeClr val="tx1"/>
                </a:solidFill>
                <a:effectLst/>
                <a:latin typeface="+mn-lt"/>
                <a:ea typeface="+mn-ea"/>
                <a:cs typeface="+mn-cs"/>
              </a:rPr>
              <a:t> for Facility G, </a:t>
            </a:r>
            <a:r>
              <a:rPr lang="en-US" sz="1200" kern="1200" dirty="0" smtClean="0">
                <a:solidFill>
                  <a:schemeClr val="tx1"/>
                </a:solidFill>
                <a:effectLst/>
                <a:latin typeface="+mn-lt"/>
                <a:ea typeface="+mn-ea"/>
                <a:cs typeface="+mn-cs"/>
              </a:rPr>
              <a:t>that tag is listed on two different lines.  One line shows the IDR results and another line shows the IIDR results.  Column H shows the date the tag was reviewed. Column I lists the tag number. Column J</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shows if the tag was downgraded or removed. The next</a:t>
            </a:r>
            <a:r>
              <a:rPr lang="en-US" sz="1200" kern="1200" baseline="0" dirty="0" smtClean="0">
                <a:solidFill>
                  <a:schemeClr val="tx1"/>
                </a:solidFill>
                <a:effectLst/>
                <a:latin typeface="+mn-lt"/>
                <a:ea typeface="+mn-ea"/>
                <a:cs typeface="+mn-cs"/>
              </a:rPr>
              <a:t> column, </a:t>
            </a:r>
            <a:r>
              <a:rPr lang="en-US" sz="1200" kern="1200" dirty="0" smtClean="0">
                <a:solidFill>
                  <a:schemeClr val="tx1"/>
                </a:solidFill>
                <a:effectLst/>
                <a:latin typeface="+mn-lt"/>
                <a:ea typeface="+mn-ea"/>
                <a:cs typeface="+mn-cs"/>
              </a:rPr>
              <a:t>Column K, shows the tag’s new scope and severity level if the tag was changed as a result of IDR or IIDR.  Or, if the tag was removed, it is the scope and severity prior to being removed. Column L shows the original scope and severity if it was changed based on IDR or IIDR. If the scope and severity was not changed or the tag was removed, this column is blank.  </a:t>
            </a:r>
          </a:p>
          <a:p>
            <a:r>
              <a:rPr lang="en-US" sz="1200" kern="1200" dirty="0" smtClean="0">
                <a:solidFill>
                  <a:schemeClr val="tx1"/>
                </a:solidFill>
                <a:effectLst/>
                <a:latin typeface="+mn-lt"/>
                <a:ea typeface="+mn-ea"/>
                <a:cs typeface="+mn-cs"/>
              </a:rPr>
              <a:t>There is some variability in how states enter information into ACO and this tab reflects that information – this may mean that some columns could be blank. </a:t>
            </a:r>
          </a:p>
          <a:p>
            <a:r>
              <a:rPr lang="en-US" sz="1200" kern="1200" dirty="0" smtClean="0">
                <a:solidFill>
                  <a:schemeClr val="tx1"/>
                </a:solidFill>
                <a:effectLst/>
                <a:latin typeface="+mn-lt"/>
                <a:ea typeface="+mn-ea"/>
                <a:cs typeface="+mn-cs"/>
              </a:rPr>
              <a:t>As we’ve discussed, you can use the sort or filter to re-order the information to help in your review. </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example, with a longer list, we could sort on the Tag column and review the IDR/IIDR Result for those tags to view how often the tag was removed or downgraded. The SA also can look at the changes in scope and severity for all downgraded tags to determine the magnitude of changes. Examples of issues you might want to consider when looking</a:t>
            </a:r>
            <a:r>
              <a:rPr lang="en-US" sz="1200" kern="1200" baseline="0" dirty="0" smtClean="0">
                <a:solidFill>
                  <a:schemeClr val="tx1"/>
                </a:solidFill>
                <a:effectLst/>
                <a:latin typeface="+mn-lt"/>
                <a:ea typeface="+mn-ea"/>
                <a:cs typeface="+mn-cs"/>
              </a:rPr>
              <a:t> at IDR/IIDR data </a:t>
            </a:r>
            <a:r>
              <a:rPr lang="en-US" sz="1200" kern="1200" dirty="0" smtClean="0">
                <a:solidFill>
                  <a:schemeClr val="tx1"/>
                </a:solidFill>
                <a:effectLst/>
                <a:latin typeface="+mn-lt"/>
                <a:ea typeface="+mn-ea"/>
                <a:cs typeface="+mn-cs"/>
              </a:rPr>
              <a:t>might be whether particular tags are being removed or downgraded more frequently than others.  If</a:t>
            </a:r>
            <a:r>
              <a:rPr lang="en-US" sz="1200" kern="1200" baseline="0" dirty="0" smtClean="0">
                <a:solidFill>
                  <a:schemeClr val="tx1"/>
                </a:solidFill>
                <a:effectLst/>
                <a:latin typeface="+mn-lt"/>
                <a:ea typeface="+mn-ea"/>
                <a:cs typeface="+mn-cs"/>
              </a:rPr>
              <a:t> so, w</a:t>
            </a:r>
            <a:r>
              <a:rPr lang="en-US" sz="1200" kern="1200" dirty="0" smtClean="0">
                <a:solidFill>
                  <a:schemeClr val="tx1"/>
                </a:solidFill>
                <a:effectLst/>
                <a:latin typeface="+mn-lt"/>
                <a:ea typeface="+mn-ea"/>
                <a:cs typeface="+mn-cs"/>
              </a:rPr>
              <a:t>ould</a:t>
            </a:r>
            <a:r>
              <a:rPr lang="en-US" sz="1200" kern="1200" baseline="0" dirty="0" smtClean="0">
                <a:solidFill>
                  <a:schemeClr val="tx1"/>
                </a:solidFill>
                <a:effectLst/>
                <a:latin typeface="+mn-lt"/>
                <a:ea typeface="+mn-ea"/>
                <a:cs typeface="+mn-cs"/>
              </a:rPr>
              <a:t> it be beneficial to provide</a:t>
            </a:r>
            <a:r>
              <a:rPr lang="en-US" sz="1200" kern="1200" dirty="0" smtClean="0">
                <a:solidFill>
                  <a:schemeClr val="tx1"/>
                </a:solidFill>
                <a:effectLst/>
                <a:latin typeface="+mn-lt"/>
                <a:ea typeface="+mn-ea"/>
                <a:cs typeface="+mn-cs"/>
              </a:rPr>
              <a:t> training to help surveyors</a:t>
            </a:r>
            <a:r>
              <a:rPr lang="en-US" sz="1200" kern="1200" baseline="0" dirty="0" smtClean="0">
                <a:solidFill>
                  <a:schemeClr val="tx1"/>
                </a:solidFill>
                <a:effectLst/>
                <a:latin typeface="+mn-lt"/>
                <a:ea typeface="+mn-ea"/>
                <a:cs typeface="+mn-cs"/>
              </a:rPr>
              <a:t> strengthen </a:t>
            </a:r>
            <a:r>
              <a:rPr lang="en-US" sz="1200" kern="1200" dirty="0" smtClean="0">
                <a:solidFill>
                  <a:schemeClr val="tx1"/>
                </a:solidFill>
                <a:effectLst/>
                <a:latin typeface="+mn-lt"/>
                <a:ea typeface="+mn-ea"/>
                <a:cs typeface="+mn-cs"/>
              </a:rPr>
              <a:t>citation documentation for the tags you identified or for all tags? Does</a:t>
            </a:r>
            <a:r>
              <a:rPr lang="en-US" sz="1200" kern="1200" baseline="0" dirty="0" smtClean="0">
                <a:solidFill>
                  <a:schemeClr val="tx1"/>
                </a:solidFill>
                <a:effectLst/>
                <a:latin typeface="+mn-lt"/>
                <a:ea typeface="+mn-ea"/>
                <a:cs typeface="+mn-cs"/>
              </a:rPr>
              <a:t> it seem that particular aspects of the survey could be problematic, such as interviews or continuous observations, in terms of obtaining sufficient evidence of deficient practice onsite?  Is deficient practice being documented in a </a:t>
            </a:r>
            <a:r>
              <a:rPr lang="en-US" sz="1200" kern="1200" dirty="0" smtClean="0">
                <a:solidFill>
                  <a:schemeClr val="tx1"/>
                </a:solidFill>
                <a:effectLst/>
                <a:latin typeface="+mn-lt"/>
                <a:ea typeface="+mn-ea"/>
                <a:cs typeface="+mn-cs"/>
              </a:rPr>
              <a:t>thorough and defensible way?</a:t>
            </a:r>
          </a:p>
          <a:p>
            <a:endParaRPr lang="en-US" b="1" baseline="0" dirty="0" smtClean="0"/>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smtClean="0"/>
              <a:t>LTCSP</a:t>
            </a:r>
            <a:endParaRPr lang="en-US" dirty="0"/>
          </a:p>
        </p:txBody>
      </p:sp>
    </p:spTree>
    <p:extLst>
      <p:ext uri="{BB962C8B-B14F-4D97-AF65-F5344CB8AC3E}">
        <p14:creationId xmlns:p14="http://schemas.microsoft.com/office/powerpoint/2010/main" val="2521301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a:t>
            </a:r>
            <a:r>
              <a:rPr lang="en-US" b="1" baseline="0" dirty="0" smtClean="0"/>
              <a:t> THIS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concludes our review of the March 2019 updates to the SOAR.  The updated reports provide a wider breadth of information for states through the Select Performance Measures tabs. In addition, the updated SOAR provides states with a new method - using the Additional Detail links - to easily access survey level information that can be used to help identify the root causes of notable differences identified on the Select Performance Measures.  The SOAR also now includes potential citation information on the surveyor level as well as the addition of survey level IDR/IIDR information.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refer to the updated SOAR</a:t>
            </a:r>
            <a:r>
              <a:rPr lang="en-US" sz="1200" kern="1200" baseline="0" dirty="0" smtClean="0">
                <a:solidFill>
                  <a:schemeClr val="tx1"/>
                </a:solidFill>
                <a:effectLst/>
                <a:latin typeface="+mn-lt"/>
                <a:ea typeface="+mn-ea"/>
                <a:cs typeface="+mn-cs"/>
              </a:rPr>
              <a:t> G</a:t>
            </a:r>
            <a:r>
              <a:rPr lang="en-US" sz="1200" kern="1200" dirty="0" smtClean="0">
                <a:solidFill>
                  <a:schemeClr val="tx1"/>
                </a:solidFill>
                <a:effectLst/>
                <a:latin typeface="+mn-lt"/>
                <a:ea typeface="+mn-ea"/>
                <a:cs typeface="+mn-cs"/>
              </a:rPr>
              <a:t>uide sent with the March 2019 SOAR for detailed information on the new Select Performance Measures and all of the other SOAR tabs.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have any questions, please email CMS Nursing Home Survey Development at the email address shown on the slide.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Thank you.</a:t>
            </a:r>
            <a:endParaRPr lang="en-US" b="1" dirty="0" smtClean="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smtClean="0"/>
              <a:t>LTCSP</a:t>
            </a:r>
            <a:endParaRPr lang="en-US" dirty="0"/>
          </a:p>
        </p:txBody>
      </p:sp>
    </p:spTree>
    <p:extLst>
      <p:ext uri="{BB962C8B-B14F-4D97-AF65-F5344CB8AC3E}">
        <p14:creationId xmlns:p14="http://schemas.microsoft.com/office/powerpoint/2010/main" val="157100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altLang="en-US" b="1" dirty="0" smtClean="0">
                <a:latin typeface="Arial" panose="020B0604020202020204" pitchFamily="34" charset="0"/>
              </a:rPr>
              <a:t>(SHOW THIS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of you have already been using the SOAR. Let’s just do a quick review. SOAR refers to Survey Outcome and Activity Reports. These are a series of Excel spreadsheet tabs that display information about state performance of the Long Term Care Survey Process.  The SOAR is distributed monthly and provides information intended to help understand and reinforce or improve LTCSP performance.</a:t>
            </a:r>
          </a:p>
          <a:p>
            <a:r>
              <a:rPr lang="en-US" sz="1200" kern="1200" dirty="0" smtClean="0">
                <a:solidFill>
                  <a:schemeClr val="tx1"/>
                </a:solidFill>
                <a:effectLst/>
                <a:latin typeface="+mn-lt"/>
                <a:ea typeface="+mn-ea"/>
                <a:cs typeface="+mn-cs"/>
              </a:rPr>
              <a:t>This training is focused on the latest updates to the SOAR, which were implemented as of March 2019.  Another recorded training posted on October 5, 2018 describes the SOAR tabs that have not been replaced with the current updates.  That training can be found on the ISTW.</a:t>
            </a:r>
          </a:p>
          <a:p>
            <a:endParaRPr lang="en-US" altLang="en-US" b="1"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LTCSP</a:t>
            </a:r>
            <a:endParaRPr lang="en-US" dirty="0"/>
          </a:p>
        </p:txBody>
      </p:sp>
    </p:spTree>
    <p:extLst>
      <p:ext uri="{BB962C8B-B14F-4D97-AF65-F5344CB8AC3E}">
        <p14:creationId xmlns:p14="http://schemas.microsoft.com/office/powerpoint/2010/main" val="33785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3">
              <a:defRPr/>
            </a:pPr>
            <a:r>
              <a:rPr lang="en-US" altLang="en-US" b="1" dirty="0" smtClean="0">
                <a:latin typeface="Arial" panose="020B0604020202020204" pitchFamily="34" charset="0"/>
              </a:rPr>
              <a:t>(SHOW THIS SLIDE)</a:t>
            </a:r>
          </a:p>
          <a:p>
            <a:r>
              <a:rPr lang="en-US" sz="1200" kern="1200" dirty="0" smtClean="0">
                <a:solidFill>
                  <a:schemeClr val="tx1"/>
                </a:solidFill>
                <a:effectLst/>
                <a:latin typeface="Arial" panose="020B0604020202020204" pitchFamily="34" charset="0"/>
                <a:ea typeface="+mn-ea"/>
                <a:cs typeface="Arial" panose="020B0604020202020204" pitchFamily="34" charset="0"/>
              </a:rPr>
              <a:t>The SOAR updates include the addition of four new tabs and a new filter feature on the survey and surveyor level tabs. The first new SOAR tab includes a new set of measures, called Select Performance Measures.  The Select Performance Measures tab displays information on the state, region, and national levels and replaces the Overview tab.  The Select Performance Measures address state agency effectiveness, efficiency, and workforce. Some of the measures are similar to the information included on the old Overview tab and some of the measures are new. </a:t>
            </a:r>
          </a:p>
          <a:p>
            <a:r>
              <a:rPr lang="en-US" sz="1200" kern="1200" dirty="0" smtClean="0">
                <a:solidFill>
                  <a:schemeClr val="tx1"/>
                </a:solidFill>
                <a:effectLst/>
                <a:latin typeface="Arial" panose="020B0604020202020204" pitchFamily="34" charset="0"/>
                <a:ea typeface="+mn-ea"/>
                <a:cs typeface="Arial" panose="020B0604020202020204" pitchFamily="34" charset="0"/>
              </a:rPr>
              <a:t>The second new SOAR tab provides survey level information for most of the Select Performance Measures that are shown on the first tab. This tab replaces the Overview – Survey level tab. We will review these tabs in more detail during this training.</a:t>
            </a:r>
          </a:p>
          <a:p>
            <a:pPr defTabSz="457143">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smtClean="0"/>
              <a:t>LTCSP</a:t>
            </a:r>
            <a:endParaRPr lang="en-US" dirty="0"/>
          </a:p>
        </p:txBody>
      </p:sp>
    </p:spTree>
    <p:extLst>
      <p:ext uri="{BB962C8B-B14F-4D97-AF65-F5344CB8AC3E}">
        <p14:creationId xmlns:p14="http://schemas.microsoft.com/office/powerpoint/2010/main" val="54868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anose="020B0604020202020204" pitchFamily="34" charset="0"/>
                <a:ea typeface="+mn-ea"/>
                <a:cs typeface="Arial" panose="020B0604020202020204" pitchFamily="34" charset="0"/>
              </a:rPr>
              <a:t>(SHOW THIS SLIDE) </a:t>
            </a:r>
          </a:p>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The third new SOAR tab shows potential citation information on the surveyor level. This is the only tab at this time that shows surveyor level information.  </a:t>
            </a:r>
          </a:p>
          <a:p>
            <a:r>
              <a:rPr lang="en-US" sz="1200" kern="1200" dirty="0" smtClean="0">
                <a:solidFill>
                  <a:schemeClr val="tx1"/>
                </a:solidFill>
                <a:effectLst/>
                <a:latin typeface="Arial" panose="020B0604020202020204" pitchFamily="34" charset="0"/>
                <a:ea typeface="+mn-ea"/>
                <a:cs typeface="Arial" panose="020B0604020202020204" pitchFamily="34" charset="0"/>
              </a:rPr>
              <a:t>The fourth new tab provides information on whether cited tags that underwent either IDR or IIDR were downgraded in scope and severity or removed as a result of the review. </a:t>
            </a: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p>
          <a:p>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smtClean="0"/>
              <a:t>LTCSP</a:t>
            </a:r>
            <a:endParaRPr lang="en-US" dirty="0"/>
          </a:p>
        </p:txBody>
      </p:sp>
    </p:spTree>
    <p:extLst>
      <p:ext uri="{BB962C8B-B14F-4D97-AF65-F5344CB8AC3E}">
        <p14:creationId xmlns:p14="http://schemas.microsoft.com/office/powerpoint/2010/main" val="77968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3">
              <a:defRPr/>
            </a:pPr>
            <a:r>
              <a:rPr lang="en-US" b="1" dirty="0">
                <a:latin typeface="Arial" panose="020B0604020202020204" pitchFamily="34" charset="0"/>
                <a:cs typeface="Arial" panose="020B0604020202020204" pitchFamily="34" charset="0"/>
              </a:rPr>
              <a:t>(SHOW </a:t>
            </a:r>
            <a:r>
              <a:rPr lang="en-US" b="1" dirty="0" smtClean="0">
                <a:latin typeface="Arial" panose="020B0604020202020204" pitchFamily="34" charset="0"/>
                <a:cs typeface="Arial" panose="020B0604020202020204" pitchFamily="34" charset="0"/>
              </a:rPr>
              <a:t>THIS SLIDE)</a:t>
            </a:r>
          </a:p>
          <a:p>
            <a:pPr defTabSz="457143">
              <a:defRPr/>
            </a:pPr>
            <a:endParaRPr lang="en-US" altLang="en-US" b="1" dirty="0" smtClean="0">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The final SOAR update at this time is the addition of a new filter and sort feature on several survey level tabs. This feature will help users group and re-order the surveys by a particular area to help make it easier to detect whether any patterns exist in the data.</a:t>
            </a:r>
          </a:p>
          <a:p>
            <a:r>
              <a:rPr lang="en-US" sz="1200" kern="1200" dirty="0" smtClean="0">
                <a:solidFill>
                  <a:schemeClr val="tx1"/>
                </a:solidFill>
                <a:effectLst/>
                <a:latin typeface="Arial" panose="020B0604020202020204" pitchFamily="34" charset="0"/>
                <a:ea typeface="+mn-ea"/>
                <a:cs typeface="Arial" panose="020B0604020202020204" pitchFamily="34" charset="0"/>
              </a:rPr>
              <a:t>During this presentation, we will demonstrate a few ways to use the filter and sort feature.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defTabSz="457143">
              <a:defRPr/>
            </a:pP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smtClean="0"/>
              <a:t>LTCSP</a:t>
            </a:r>
            <a:endParaRPr lang="en-US" dirty="0"/>
          </a:p>
        </p:txBody>
      </p:sp>
    </p:spTree>
    <p:extLst>
      <p:ext uri="{BB962C8B-B14F-4D97-AF65-F5344CB8AC3E}">
        <p14:creationId xmlns:p14="http://schemas.microsoft.com/office/powerpoint/2010/main" val="134612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 TAB</a:t>
            </a:r>
            <a:r>
              <a:rPr lang="en-US" b="1" baseline="0" dirty="0" smtClean="0"/>
              <a:t> 1, MEASURES 1 - 13</a:t>
            </a:r>
            <a:r>
              <a:rPr lang="en-US" b="1" dirty="0" smtClean="0"/>
              <a:t>)</a:t>
            </a:r>
          </a:p>
          <a:p>
            <a:endParaRPr lang="en-US" b="1" dirty="0" smtClean="0"/>
          </a:p>
          <a:p>
            <a:r>
              <a:rPr lang="en-US" sz="1200" kern="1200" dirty="0" smtClean="0">
                <a:solidFill>
                  <a:schemeClr val="tx1"/>
                </a:solidFill>
                <a:effectLst/>
                <a:latin typeface="+mn-lt"/>
                <a:ea typeface="+mn-ea"/>
                <a:cs typeface="+mn-cs"/>
              </a:rPr>
              <a:t>So let’s walk through the new tabs.  Here is an example of the new first tab, which shows the Select Performance Measures.  As you can see, the measures are listed down the left side of the tab.   For each measure, the tab displays the values for the last 12 months for the nation, region, and state. State data for the two most recent quarters is also shown.  </a:t>
            </a:r>
          </a:p>
          <a:p>
            <a:r>
              <a:rPr lang="en-US" sz="1200" kern="1200" dirty="0" smtClean="0">
                <a:solidFill>
                  <a:schemeClr val="tx1"/>
                </a:solidFill>
                <a:effectLst/>
                <a:latin typeface="+mn-lt"/>
                <a:ea typeface="+mn-ea"/>
                <a:cs typeface="+mn-cs"/>
              </a:rPr>
              <a:t>The national and regional data are shown as comparison values for the state when considering the state data. However, as you can see, the comparison value for measures 3, 16, 17, and 18 is zero, rather than the national value. We will discuss this further as we go along.</a:t>
            </a:r>
          </a:p>
          <a:p>
            <a:r>
              <a:rPr lang="en-US" sz="1200" kern="1200" dirty="0" smtClean="0">
                <a:solidFill>
                  <a:schemeClr val="tx1"/>
                </a:solidFill>
                <a:effectLst/>
                <a:latin typeface="+mn-lt"/>
                <a:ea typeface="+mn-ea"/>
                <a:cs typeface="+mn-cs"/>
              </a:rPr>
              <a:t>We also want to point out the rightmost column on the tab, which provides a link to access Additional Detail on the measure.  For many of the measures, the Additional Detail link will take the user to another SOAR tab.  For a few measures, the link will take the user to an external website for more information relevant to the measure.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look first at the Select Performance Measures that are related to effectiveness in identifying quality concerns.</a:t>
            </a:r>
          </a:p>
          <a:p>
            <a:r>
              <a:rPr lang="en-US" sz="1200" kern="1200" dirty="0" smtClean="0">
                <a:solidFill>
                  <a:schemeClr val="tx1"/>
                </a:solidFill>
                <a:effectLst/>
                <a:latin typeface="+mn-lt"/>
                <a:ea typeface="+mn-ea"/>
                <a:cs typeface="+mn-cs"/>
              </a:rPr>
              <a:t>We will first go through the measures with just a brief definition for each. For some measures that may not be as self-explanatory, we will provide a little more explanation on how the values are calculated.  </a:t>
            </a:r>
          </a:p>
          <a:p>
            <a:r>
              <a:rPr lang="en-US" sz="1200" kern="1200" dirty="0" smtClean="0">
                <a:solidFill>
                  <a:schemeClr val="tx1"/>
                </a:solidFill>
                <a:effectLst/>
                <a:latin typeface="+mn-lt"/>
                <a:ea typeface="+mn-ea"/>
                <a:cs typeface="+mn-cs"/>
              </a:rPr>
              <a:t>After going through the definitions, we will walk through a few examples using hypothetical data and illustrate how a state might respond to their data and access more detailed information using the Additional </a:t>
            </a:r>
            <a:r>
              <a:rPr lang="en-US" sz="1200" kern="1200" dirty="0" smtClean="0">
                <a:solidFill>
                  <a:schemeClr val="tx1"/>
                </a:solidFill>
                <a:effectLst/>
                <a:latin typeface="+mn-lt"/>
                <a:ea typeface="+mn-ea"/>
                <a:cs typeface="+mn-cs"/>
              </a:rPr>
              <a:t>Detail </a:t>
            </a:r>
            <a:r>
              <a:rPr lang="en-US" sz="1200" kern="1200" dirty="0" smtClean="0">
                <a:solidFill>
                  <a:schemeClr val="tx1"/>
                </a:solidFill>
                <a:effectLst/>
                <a:latin typeface="+mn-lt"/>
                <a:ea typeface="+mn-ea"/>
                <a:cs typeface="+mn-cs"/>
              </a:rPr>
              <a:t>link. </a:t>
            </a:r>
          </a:p>
          <a:p>
            <a:pPr lvl="0"/>
            <a:r>
              <a:rPr lang="en-US" sz="1200" kern="1200" dirty="0" smtClean="0">
                <a:solidFill>
                  <a:schemeClr val="tx1"/>
                </a:solidFill>
                <a:effectLst/>
                <a:latin typeface="+mn-lt"/>
                <a:ea typeface="+mn-ea"/>
                <a:cs typeface="+mn-cs"/>
              </a:rPr>
              <a:t>So, let’s start with Measure 1. Measure 1 shows the average number of deficiencies on the CMS-2567. That one is pretty straightforward. You can click on the Additional Detail link to access the new Select Performance Measures – Survey Level tab. The link will take you to the column that shows the number of deficiencies for each survey conducted by the state in the past 12 months. We will demonstrate this later in the presentation.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Measure 2 shows the percent of deficiency-free surveys. We are looking at zero deficiencies on the CMS-2567, regardless of whether any potential citations were noted in the LTCSP software.  The Additional Detail link again takes you to the Select Performance Measures – Survey Level tab for survey level data on this measure.  We will only note the Additional Detail link for the remaining measures if the link takes you to a different tab.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Measure 3 shows the percent of surveys completed in facilities that have a one star rating in either staffing or quality and were deficiency free.  So, to be clear, the denominator for this measure is the number of surveys conducted in facilities with a one star rating in either staffing or quality. The numerator is the number of these surveys that had zero citations on the 2567.</a:t>
            </a:r>
          </a:p>
          <a:p>
            <a:pPr lvl="1"/>
            <a:r>
              <a:rPr lang="en-US" sz="1200" kern="1200" dirty="0" smtClean="0">
                <a:solidFill>
                  <a:schemeClr val="tx1"/>
                </a:solidFill>
                <a:effectLst/>
                <a:latin typeface="+mn-lt"/>
                <a:ea typeface="+mn-ea"/>
                <a:cs typeface="+mn-cs"/>
              </a:rPr>
              <a:t>As you can see, the comparison value for this measure is noted as “Should be Zero”. This indicates that although CMS recognizes that that there may be appropriate exceptions, states should, in general, be driving this measure toward zero.</a:t>
            </a:r>
          </a:p>
          <a:p>
            <a:pPr lvl="1"/>
            <a:r>
              <a:rPr lang="en-US" sz="1200" kern="1200" dirty="0" smtClean="0">
                <a:solidFill>
                  <a:schemeClr val="tx1"/>
                </a:solidFill>
                <a:effectLst/>
                <a:latin typeface="+mn-lt"/>
                <a:ea typeface="+mn-ea"/>
                <a:cs typeface="+mn-cs"/>
              </a:rPr>
              <a:t>Note that for a small subset of facilities, the one star rating in staffing is received because the facility did not submit staffing data.</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Measure 4 displays the percent of surveys that identified a scope and severity level of G, H, or I for one or more citations on the CMS-2567.</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Measure 5 is the same as above but for J, K, or L scope and severity.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Measure 6 shows the percent of surveys for which two or more potential citations from the LTCSP were not included on the CMS-2567. The Additional Detail link for this measure takes you to the Potential Citations Screen – Surveys tab.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Measure 7 shows the percent of tags that were downgraded in scope and severity level or removed via IDR or IIDR. Note that this measure is at the tag level, not survey level – it is the percent of </a:t>
            </a:r>
            <a:r>
              <a:rPr lang="en-US" sz="1200" u="sng" kern="1200" dirty="0" smtClean="0">
                <a:solidFill>
                  <a:schemeClr val="tx1"/>
                </a:solidFill>
                <a:effectLst/>
                <a:latin typeface="+mn-lt"/>
                <a:ea typeface="+mn-ea"/>
                <a:cs typeface="+mn-cs"/>
              </a:rPr>
              <a:t>tags</a:t>
            </a:r>
            <a:r>
              <a:rPr lang="en-US" sz="1200" kern="1200" dirty="0" smtClean="0">
                <a:solidFill>
                  <a:schemeClr val="tx1"/>
                </a:solidFill>
                <a:effectLst/>
                <a:latin typeface="+mn-lt"/>
                <a:ea typeface="+mn-ea"/>
                <a:cs typeface="+mn-cs"/>
              </a:rPr>
              <a:t> downgraded or removed. More than one tag could be downgraded or removed for a single survey.  The Additional Detail link takes you to the IDR/IIDR tab.</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Measure 8 is the percent of facilities that were rated as one star in staffing and were cited for sufficient nursing staff at F725.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Measures 9, 10, and 11 relate to the sample size and initial pool size during the survey process.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Measure 9 is the percent of surveys on which the actual sample size exceeded the target sample size by four or more residents. The target sample size is listed in Attachment A to the LTCSP Procedure Guide. We have that attachment displayed here as a reminder – the attachment shows the expected initial pool size and sample size based</a:t>
            </a:r>
            <a:r>
              <a:rPr lang="en-US" sz="1200" kern="1200" baseline="0" dirty="0" smtClean="0">
                <a:solidFill>
                  <a:schemeClr val="tx1"/>
                </a:solidFill>
                <a:effectLst/>
                <a:latin typeface="+mn-lt"/>
                <a:ea typeface="+mn-ea"/>
                <a:cs typeface="+mn-cs"/>
              </a:rPr>
              <a:t> on</a:t>
            </a:r>
            <a:r>
              <a:rPr lang="en-US" sz="1200" kern="1200" dirty="0" smtClean="0">
                <a:solidFill>
                  <a:schemeClr val="tx1"/>
                </a:solidFill>
                <a:effectLst/>
                <a:latin typeface="+mn-lt"/>
                <a:ea typeface="+mn-ea"/>
                <a:cs typeface="+mn-cs"/>
              </a:rPr>
              <a:t> facility census.</a:t>
            </a:r>
            <a:r>
              <a:rPr lang="en-US" sz="1200" kern="1200" baseline="0" dirty="0" smtClean="0">
                <a:solidFill>
                  <a:schemeClr val="tx1"/>
                </a:solidFill>
                <a:effectLst/>
                <a:latin typeface="+mn-lt"/>
                <a:ea typeface="+mn-ea"/>
                <a:cs typeface="+mn-cs"/>
              </a:rPr>
              <a:t> Measure 9 </a:t>
            </a:r>
            <a:r>
              <a:rPr lang="en-US" sz="1200" kern="1200" dirty="0" smtClean="0">
                <a:solidFill>
                  <a:schemeClr val="tx1"/>
                </a:solidFill>
                <a:effectLst/>
                <a:latin typeface="+mn-lt"/>
                <a:ea typeface="+mn-ea"/>
                <a:cs typeface="+mn-cs"/>
              </a:rPr>
              <a:t>is important because teams that consistently exceed the required sample size will tend to have a greater workload and higher time onsite, which impacts the state agency’s efficiency as well as potentially surveyor job satisfaction. </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Measure 10 addresses the percent of surveys </a:t>
            </a:r>
            <a:r>
              <a:rPr lang="en-US" sz="1200" u="sng" kern="1200" dirty="0" smtClean="0">
                <a:solidFill>
                  <a:schemeClr val="tx1"/>
                </a:solidFill>
                <a:effectLst/>
                <a:latin typeface="+mn-lt"/>
                <a:ea typeface="+mn-ea"/>
                <a:cs typeface="+mn-cs"/>
              </a:rPr>
              <a:t>under</a:t>
            </a:r>
            <a:r>
              <a:rPr lang="en-US" sz="1200" kern="1200" dirty="0" smtClean="0">
                <a:solidFill>
                  <a:schemeClr val="tx1"/>
                </a:solidFill>
                <a:effectLst/>
                <a:latin typeface="+mn-lt"/>
                <a:ea typeface="+mn-ea"/>
                <a:cs typeface="+mn-cs"/>
              </a:rPr>
              <a:t> the target sample size.  This measure helps ensure that survey teams are meeting the sample size for the survey to ensure that the residents in the facility are adequately sampled for potential concerns.  </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Measure 11 shows the percent of surveys on which the </a:t>
            </a:r>
            <a:r>
              <a:rPr lang="en-US" sz="1200" u="none" kern="1200" dirty="0" smtClean="0">
                <a:solidFill>
                  <a:schemeClr val="tx1"/>
                </a:solidFill>
                <a:effectLst/>
                <a:latin typeface="+mn-lt"/>
                <a:ea typeface="+mn-ea"/>
                <a:cs typeface="+mn-cs"/>
              </a:rPr>
              <a:t>initial pool </a:t>
            </a:r>
            <a:r>
              <a:rPr lang="en-US" sz="1200" kern="1200" dirty="0" smtClean="0">
                <a:solidFill>
                  <a:schemeClr val="tx1"/>
                </a:solidFill>
                <a:effectLst/>
                <a:latin typeface="+mn-lt"/>
                <a:ea typeface="+mn-ea"/>
                <a:cs typeface="+mn-cs"/>
              </a:rPr>
              <a:t>was equal to or less than the target sample size. This should almost never happen. This measure is included because identifying an adequately sized initial pool is an important aspect of the funneling design of the LTCSP. This funneling approach begins with screening all residents then narrowing down to the initial pool for a closer look at a broad group of residents before the further funneling down to the sample to investigate concerns.  Including the target number of residents in the initial pool allows the survey team to have a comprehensive view of the care and services provided to the residents.  Again, survey teams should refer to Attachment A in the Procedure Guide and adhere as much as possible to the expected initial pool size and sample size listed for the particular facility census.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Let’s move on to Measure 12. This measure shows the average number of investigations per survey.  It excludes facility task investigations.  The measure may include more than one care area investigated for a single resident. For example, four different care areas investigated for a single resident is counted as four care areas.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Measure 13 addresses the percent of investigations that led to potential citations. If the same care area is investigated for different residents on a single survey and both investigations led to a citation (even if it is the same tag), this counts as two areas cited. If an investigation of a single care area for one resident led to two different tags, this counts as one care area cited.</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Now let’s look at Measure 14. This one is a little more complicated, so we are going to explain a little more. </a:t>
            </a:r>
          </a:p>
          <a:p>
            <a:r>
              <a:rPr lang="en-US" sz="1200" kern="1200" dirty="0" smtClean="0">
                <a:solidFill>
                  <a:schemeClr val="tx1"/>
                </a:solidFill>
                <a:effectLst/>
                <a:latin typeface="+mn-lt"/>
                <a:ea typeface="+mn-ea"/>
                <a:cs typeface="+mn-cs"/>
              </a:rPr>
              <a:t> </a:t>
            </a:r>
          </a:p>
          <a:p>
            <a:endParaRPr lang="en-US" b="1" dirty="0" smtClean="0"/>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LTCSP</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95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 THIS SLIDE)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Measure 14 is the number of care areas that have a high FI rate but also have a low potential citation rate. So, these care areas are investigated frequently but cited relatively rarely.  Note that this measure excludes surveyor initiated investigations.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So, what do we mean by a high FI rate?  This means that the SA investigated the care area at a rate that is in the </a:t>
            </a:r>
            <a:r>
              <a:rPr lang="en-US" sz="1200" u="sng" kern="1200" dirty="0" smtClean="0">
                <a:solidFill>
                  <a:schemeClr val="tx1"/>
                </a:solidFill>
                <a:effectLst/>
                <a:latin typeface="+mn-lt"/>
                <a:ea typeface="+mn-ea"/>
                <a:cs typeface="+mn-cs"/>
              </a:rPr>
              <a:t>top 25</a:t>
            </a:r>
            <a:r>
              <a:rPr lang="en-US" sz="1200" u="sng" kern="1200" baseline="30000" dirty="0" smtClean="0">
                <a:solidFill>
                  <a:schemeClr val="tx1"/>
                </a:solidFill>
                <a:effectLst/>
                <a:latin typeface="+mn-lt"/>
                <a:ea typeface="+mn-ea"/>
                <a:cs typeface="+mn-cs"/>
              </a:rPr>
              <a:t>th</a:t>
            </a:r>
            <a:r>
              <a:rPr lang="en-US" sz="1200" u="sng" kern="1200" dirty="0" smtClean="0">
                <a:solidFill>
                  <a:schemeClr val="tx1"/>
                </a:solidFill>
                <a:effectLst/>
                <a:latin typeface="+mn-lt"/>
                <a:ea typeface="+mn-ea"/>
                <a:cs typeface="+mn-cs"/>
              </a:rPr>
              <a:t> percentile</a:t>
            </a:r>
            <a:r>
              <a:rPr lang="en-US" sz="1200" kern="1200" dirty="0" smtClean="0">
                <a:solidFill>
                  <a:schemeClr val="tx1"/>
                </a:solidFill>
                <a:effectLst/>
                <a:latin typeface="+mn-lt"/>
                <a:ea typeface="+mn-ea"/>
                <a:cs typeface="+mn-cs"/>
              </a:rPr>
              <a:t> of FI rates for that care area among all SAs nationally.  We calculate these percentiles for each care area separately.</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 low citation rate is defined for this measure to mean that the care area was cited by the SA at a rate that is in the </a:t>
            </a:r>
            <a:r>
              <a:rPr lang="en-US" sz="1200" u="sng" kern="1200" dirty="0" smtClean="0">
                <a:solidFill>
                  <a:schemeClr val="tx1"/>
                </a:solidFill>
                <a:effectLst/>
                <a:latin typeface="+mn-lt"/>
                <a:ea typeface="+mn-ea"/>
                <a:cs typeface="+mn-cs"/>
              </a:rPr>
              <a:t>lowest</a:t>
            </a:r>
            <a:r>
              <a:rPr lang="en-US" sz="1200" kern="1200" dirty="0" smtClean="0">
                <a:solidFill>
                  <a:schemeClr val="tx1"/>
                </a:solidFill>
                <a:effectLst/>
                <a:latin typeface="+mn-lt"/>
                <a:ea typeface="+mn-ea"/>
                <a:cs typeface="+mn-cs"/>
              </a:rPr>
              <a:t> 25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percentile of the citation rates for the care area across all SAs nationally.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These are calculation details for those who are interested, but the main point is that the care area was investigated at a high rate but cited at a low rate.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Note that states with fewer than 15 total surveys during the time period are excluded from the percentile calculations. If your state had fewer than 15 surveys, there will be a dash shown for this measure for your state on the first tab.</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Note that this measure only shows the </a:t>
            </a:r>
            <a:r>
              <a:rPr lang="en-US" sz="1200" u="sng" kern="1200" dirty="0" smtClean="0">
                <a:solidFill>
                  <a:schemeClr val="tx1"/>
                </a:solidFill>
                <a:effectLst/>
                <a:latin typeface="+mn-lt"/>
                <a:ea typeface="+mn-ea"/>
                <a:cs typeface="+mn-cs"/>
              </a:rPr>
              <a:t>number</a:t>
            </a:r>
            <a:r>
              <a:rPr lang="en-US" sz="1200" kern="1200" dirty="0" smtClean="0">
                <a:solidFill>
                  <a:schemeClr val="tx1"/>
                </a:solidFill>
                <a:effectLst/>
                <a:latin typeface="+mn-lt"/>
                <a:ea typeface="+mn-ea"/>
                <a:cs typeface="+mn-cs"/>
              </a:rPr>
              <a:t> of care areas that have a high FI rate and low citation rate. To see which particular care areas these are, you can click on the Additional Detail link for this measure on the first tab and review the information on the SOAR Investigations – Survey Level tab. The relevant care areas will be highlighted in yellow on this tab. We will show an example of this in a bit. </a:t>
            </a:r>
            <a:endParaRPr lang="en-US" sz="11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One more point to note is that a few of the care areas included in this measure are atypical because surveyors can’t mark them as FI during the initial pool. There are no interview, observation, or limited record review items that directly trigger the investigations. Investigations for these care areas are triggered in other ways. These areas are Dementia Care, Death, and Unnecessary Meds. These areas are triggered for investigation using other methods.  For example, Unnecessary Meds is investigated on every survey and should therefore show a 100% investigation rate. So, if one of these areas are included in your state’s count of high FI and low cite areas, look more at the fact that the area had a low citation rate.  </a:t>
            </a:r>
            <a:endParaRPr lang="en-US" sz="1100" kern="1200" dirty="0" smtClean="0">
              <a:solidFill>
                <a:schemeClr val="tx1"/>
              </a:solidFill>
              <a:effectLst/>
              <a:latin typeface="+mn-lt"/>
              <a:ea typeface="+mn-ea"/>
              <a:cs typeface="+mn-cs"/>
            </a:endParaRPr>
          </a:p>
          <a:p>
            <a:endParaRPr lang="en-US" b="1" dirty="0" smtClean="0"/>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
        <p:nvSpPr>
          <p:cNvPr id="5" name="Footer Placeholder 4"/>
          <p:cNvSpPr>
            <a:spLocks noGrp="1"/>
          </p:cNvSpPr>
          <p:nvPr>
            <p:ph type="ftr" sz="quarter" idx="11"/>
          </p:nvPr>
        </p:nvSpPr>
        <p:spPr/>
        <p:txBody>
          <a:bodyPr/>
          <a:lstStyle/>
          <a:p>
            <a:r>
              <a:rPr lang="en-US" dirty="0" smtClean="0"/>
              <a:t>LTCSP</a:t>
            </a:r>
            <a:endParaRPr lang="en-US" dirty="0"/>
          </a:p>
        </p:txBody>
      </p:sp>
    </p:spTree>
    <p:extLst>
      <p:ext uri="{BB962C8B-B14F-4D97-AF65-F5344CB8AC3E}">
        <p14:creationId xmlns:p14="http://schemas.microsoft.com/office/powerpoint/2010/main" val="303386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a:t>
            </a:r>
            <a:r>
              <a:rPr lang="en-US" b="1" baseline="0" dirty="0" smtClean="0"/>
              <a:t> TAB 1 Measures 15 – 19)</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Let’s look again at the first tab. We’re on Measure 15a.</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Measure 15a shows the number of mandatory tasks (up to nine total) that had a low potential cite rate across all surveys conducted over the time period. For this measure, a low potential cite rate is defined as a state citation rate that is in the </a:t>
            </a:r>
            <a:r>
              <a:rPr lang="en-US" sz="1200" u="sng" kern="1200" dirty="0" smtClean="0">
                <a:solidFill>
                  <a:schemeClr val="tx1"/>
                </a:solidFill>
                <a:effectLst/>
                <a:latin typeface="+mn-lt"/>
                <a:ea typeface="+mn-ea"/>
                <a:cs typeface="+mn-cs"/>
              </a:rPr>
              <a:t>bottom 10</a:t>
            </a:r>
            <a:r>
              <a:rPr lang="en-US" sz="1200" u="sng"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percentile of the potential citation rates for all SAs nationally for the task. We again exclude states with fewer than 15 total surveys from the percentile calculations.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To identify which particular tasks are included in your state’s count for this measure, you can click on the Additional Detail link to see which tasks are highlighted on the Facility Tasks-Mandatory Average tab.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Measure 15b is similar. It shows the number of </a:t>
            </a:r>
            <a:r>
              <a:rPr lang="en-US" sz="1200" u="sng" kern="1200" dirty="0" smtClean="0">
                <a:solidFill>
                  <a:schemeClr val="tx1"/>
                </a:solidFill>
                <a:effectLst/>
                <a:latin typeface="+mn-lt"/>
                <a:ea typeface="+mn-ea"/>
                <a:cs typeface="+mn-cs"/>
              </a:rPr>
              <a:t>triggered</a:t>
            </a:r>
            <a:r>
              <a:rPr lang="en-US" sz="1200" kern="1200" dirty="0" smtClean="0">
                <a:solidFill>
                  <a:schemeClr val="tx1"/>
                </a:solidFill>
                <a:effectLst/>
                <a:latin typeface="+mn-lt"/>
                <a:ea typeface="+mn-ea"/>
                <a:cs typeface="+mn-cs"/>
              </a:rPr>
              <a:t> facility tasks with a low potential citation rate.  The maximum number is three because resident assessment will be excluded until programming changes are made in the LTCSP software, version 11.7. The measure will include a maximum of four triggered facility tasks after 11.7 has been implemented.</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 low potential citation rate is defined differently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this measure. In this case,</a:t>
            </a:r>
            <a:r>
              <a:rPr lang="en-US" sz="1200" kern="1200" baseline="0" dirty="0" smtClean="0">
                <a:solidFill>
                  <a:schemeClr val="tx1"/>
                </a:solidFill>
                <a:effectLst/>
                <a:latin typeface="+mn-lt"/>
                <a:ea typeface="+mn-ea"/>
                <a:cs typeface="+mn-cs"/>
              </a:rPr>
              <a:t> it</a:t>
            </a:r>
            <a:r>
              <a:rPr lang="en-US" sz="1200" kern="1200" dirty="0" smtClean="0">
                <a:solidFill>
                  <a:schemeClr val="tx1"/>
                </a:solidFill>
                <a:effectLst/>
                <a:latin typeface="+mn-lt"/>
                <a:ea typeface="+mn-ea"/>
                <a:cs typeface="+mn-cs"/>
              </a:rPr>
              <a:t> means that the SA cited the task at a rate that is in the </a:t>
            </a:r>
            <a:r>
              <a:rPr lang="en-US" sz="1200" u="sng" kern="1200" dirty="0" smtClean="0">
                <a:solidFill>
                  <a:schemeClr val="tx1"/>
                </a:solidFill>
                <a:effectLst/>
                <a:latin typeface="+mn-lt"/>
                <a:ea typeface="+mn-ea"/>
                <a:cs typeface="+mn-cs"/>
              </a:rPr>
              <a:t>bottom 25</a:t>
            </a:r>
            <a:r>
              <a:rPr lang="en-US" sz="1200" u="sng"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percentile when considering the rate for all states.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Again,</a:t>
            </a:r>
            <a:r>
              <a:rPr lang="en-US" sz="1200" kern="1200" baseline="0" dirty="0" smtClean="0">
                <a:solidFill>
                  <a:schemeClr val="tx1"/>
                </a:solidFill>
                <a:effectLst/>
                <a:latin typeface="+mn-lt"/>
                <a:ea typeface="+mn-ea"/>
                <a:cs typeface="+mn-cs"/>
              </a:rPr>
              <a:t> you can see</a:t>
            </a:r>
            <a:r>
              <a:rPr lang="en-US" sz="1200" kern="1200" dirty="0" smtClean="0">
                <a:solidFill>
                  <a:schemeClr val="tx1"/>
                </a:solidFill>
                <a:effectLst/>
                <a:latin typeface="+mn-lt"/>
                <a:ea typeface="+mn-ea"/>
                <a:cs typeface="+mn-cs"/>
              </a:rPr>
              <a:t> which of the triggered tasks are included in your state’s count by clicking on the link in the Additional Detail column to see which tasks are highlighted on the SOAR Facility Tasks – Triggered Average tab.</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Measure 16 shows the percent of surveys for which one or more mandatory tasks was not investigated. This excludes tasks that were removed from the survey, such as the removal of the Resident Council task when a facility doesn’t have a resident council.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Note that the comparison value for this measure is zero because all mandatory tasks not removed from the survey should be investigated, with few exceptions. States should examine and address anything over zero.</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Additional </a:t>
            </a:r>
            <a:r>
              <a:rPr lang="en-US" sz="1200" kern="1200" dirty="0" smtClean="0">
                <a:solidFill>
                  <a:schemeClr val="tx1"/>
                </a:solidFill>
                <a:effectLst/>
                <a:latin typeface="+mn-lt"/>
                <a:ea typeface="+mn-ea"/>
                <a:cs typeface="+mn-cs"/>
              </a:rPr>
              <a:t>Detail </a:t>
            </a:r>
            <a:r>
              <a:rPr lang="en-US" sz="1200" kern="1200" dirty="0" smtClean="0">
                <a:solidFill>
                  <a:schemeClr val="tx1"/>
                </a:solidFill>
                <a:effectLst/>
                <a:latin typeface="+mn-lt"/>
                <a:ea typeface="+mn-ea"/>
                <a:cs typeface="+mn-cs"/>
              </a:rPr>
              <a:t>link for this measure takes you to the Facility Tasks – Mandatory Surveys tab.</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Measure 17 shows the percent of surveys on which one or more triggered tasks were triggered and not investigated, again excluding resident assessment.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comparison value for this measure is also zero because any task that triggers should be investigated.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Additional </a:t>
            </a:r>
            <a:r>
              <a:rPr lang="en-US" sz="1200" kern="1200" dirty="0" smtClean="0">
                <a:solidFill>
                  <a:schemeClr val="tx1"/>
                </a:solidFill>
                <a:effectLst/>
                <a:latin typeface="+mn-lt"/>
                <a:ea typeface="+mn-ea"/>
                <a:cs typeface="+mn-cs"/>
              </a:rPr>
              <a:t>Detail </a:t>
            </a:r>
            <a:r>
              <a:rPr lang="en-US" sz="1200" kern="1200" dirty="0" smtClean="0">
                <a:solidFill>
                  <a:schemeClr val="tx1"/>
                </a:solidFill>
                <a:effectLst/>
                <a:latin typeface="+mn-lt"/>
                <a:ea typeface="+mn-ea"/>
                <a:cs typeface="+mn-cs"/>
              </a:rPr>
              <a:t>link takes you to the Facility Tasks – Triggered Surveys tab.</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subgroup of Select Performance Measures address Survey Efficiency.</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Measure 18 displays the percent of overdue surveys, defined as the percent of facilities for which a recertification survey has not occurred for 16 months or more. For more information, you can click on the Additional </a:t>
            </a:r>
            <a:r>
              <a:rPr lang="en-US" sz="1200" kern="1200" dirty="0" smtClean="0">
                <a:solidFill>
                  <a:schemeClr val="tx1"/>
                </a:solidFill>
                <a:effectLst/>
                <a:latin typeface="+mn-lt"/>
                <a:ea typeface="+mn-ea"/>
                <a:cs typeface="+mn-cs"/>
              </a:rPr>
              <a:t>Detail </a:t>
            </a:r>
            <a:r>
              <a:rPr lang="en-US" sz="1200" kern="1200" dirty="0" smtClean="0">
                <a:solidFill>
                  <a:schemeClr val="tx1"/>
                </a:solidFill>
                <a:effectLst/>
                <a:latin typeface="+mn-lt"/>
                <a:ea typeface="+mn-ea"/>
                <a:cs typeface="+mn-cs"/>
              </a:rPr>
              <a:t>link to go to the QCOR website and review the Overdue Surveys report.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Measure 19 shows the average number of hours reported on the CMS-670 spent on pre-survey activities averaged across all surveys completed for the relevant time period. To see the survey level information, you can click on the Additional </a:t>
            </a:r>
            <a:r>
              <a:rPr lang="en-US" sz="1200" kern="1200" dirty="0" smtClean="0">
                <a:solidFill>
                  <a:schemeClr val="tx1"/>
                </a:solidFill>
                <a:effectLst/>
                <a:latin typeface="+mn-lt"/>
                <a:ea typeface="+mn-ea"/>
                <a:cs typeface="+mn-cs"/>
              </a:rPr>
              <a:t>Detail </a:t>
            </a:r>
            <a:r>
              <a:rPr lang="en-US" sz="1200" kern="1200" dirty="0" smtClean="0">
                <a:solidFill>
                  <a:schemeClr val="tx1"/>
                </a:solidFill>
                <a:effectLst/>
                <a:latin typeface="+mn-lt"/>
                <a:ea typeface="+mn-ea"/>
                <a:cs typeface="+mn-cs"/>
              </a:rPr>
              <a:t>link and review the Select Performance Measures – Survey Level tab.</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617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3">
              <a:defRPr/>
            </a:pPr>
            <a:r>
              <a:rPr lang="en-US" b="1" dirty="0" smtClean="0"/>
              <a:t>(SHOW THIS SLIDE)</a:t>
            </a:r>
          </a:p>
          <a:p>
            <a:r>
              <a:rPr lang="en-US" sz="1200" kern="1200" dirty="0" smtClean="0">
                <a:solidFill>
                  <a:schemeClr val="tx1"/>
                </a:solidFill>
                <a:effectLst/>
                <a:latin typeface="+mn-lt"/>
                <a:ea typeface="+mn-ea"/>
                <a:cs typeface="+mn-cs"/>
              </a:rPr>
              <a:t>Let’s talk a little more about the next four measures.  Select Performance Measures 20a to 20d present the average number of onsite hours reported on the CMS-670. The hours are presented separately for four different facility size groupings. These are listed on the slide.  These groups are based on the point at which the recommended number of surveyors increases in Attachment A to the LTCSP Procedure Guide.  </a:t>
            </a:r>
          </a:p>
          <a:p>
            <a:r>
              <a:rPr lang="en-US" sz="1200" kern="1200" dirty="0" smtClean="0">
                <a:solidFill>
                  <a:schemeClr val="tx1"/>
                </a:solidFill>
                <a:effectLst/>
                <a:latin typeface="+mn-lt"/>
                <a:ea typeface="+mn-ea"/>
                <a:cs typeface="+mn-cs"/>
              </a:rPr>
              <a:t>The data are presented in this way to reduce the masking that can occur when averaging the onsite hours across all facility sizes. Presenting onsite time by facility size group allows SAs to identify whether high onsite time might be concentrated in a particular facility size group or if it occurs across all facility size groups for their state.  This information can help SAs focus efforts to identify root causes and address the issues with training or other efforts to reduce onsite hours.</a:t>
            </a:r>
          </a:p>
          <a:p>
            <a:pPr defTabSz="457143">
              <a:defRPr/>
            </a:pP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smtClean="0"/>
              <a:t>LTCSP</a:t>
            </a:r>
            <a:endParaRPr lang="en-US" dirty="0"/>
          </a:p>
        </p:txBody>
      </p:sp>
    </p:spTree>
    <p:extLst>
      <p:ext uri="{BB962C8B-B14F-4D97-AF65-F5344CB8AC3E}">
        <p14:creationId xmlns:p14="http://schemas.microsoft.com/office/powerpoint/2010/main" val="3657065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932" y="2438400"/>
            <a:ext cx="5257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11" name="Group 10"/>
          <p:cNvGrpSpPr/>
          <p:nvPr userDrawn="1"/>
        </p:nvGrpSpPr>
        <p:grpSpPr>
          <a:xfrm>
            <a:off x="-33866" y="1303866"/>
            <a:ext cx="9211733" cy="1320799"/>
            <a:chOff x="-16933" y="1"/>
            <a:chExt cx="9211733" cy="1015999"/>
          </a:xfrm>
        </p:grpSpPr>
        <p:sp>
          <p:nvSpPr>
            <p:cNvPr id="16" name="Rectangle 1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pic>
        <p:nvPicPr>
          <p:cNvPr id="2" name="Picture 1" descr="20150610_HealthySeniors_269.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2506133"/>
            <a:ext cx="5046133" cy="4368799"/>
          </a:xfrm>
          <a:prstGeom prst="rect">
            <a:avLst/>
          </a:prstGeom>
        </p:spPr>
      </p:pic>
      <p:grpSp>
        <p:nvGrpSpPr>
          <p:cNvPr id="11" name="Group 10"/>
          <p:cNvGrpSpPr/>
          <p:nvPr userDrawn="1"/>
        </p:nvGrpSpPr>
        <p:grpSpPr>
          <a:xfrm>
            <a:off x="-33866" y="1303866"/>
            <a:ext cx="9211733" cy="1269999"/>
            <a:chOff x="-16933" y="1"/>
            <a:chExt cx="9211733" cy="976922"/>
          </a:xfrm>
        </p:grpSpPr>
        <p:sp>
          <p:nvSpPr>
            <p:cNvPr id="17" name="Rectangle 16"/>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6" name="Rectangle 1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222370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5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pic>
        <p:nvPicPr>
          <p:cNvPr id="3" name="Picture 2" descr="20150610_HealthySeniors_308.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3591" y="2506133"/>
            <a:ext cx="5299857" cy="4368801"/>
          </a:xfrm>
          <a:prstGeom prst="rect">
            <a:avLst/>
          </a:prstGeom>
        </p:spPr>
      </p:pic>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981188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3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pic>
        <p:nvPicPr>
          <p:cNvPr id="3" name="Picture 2" descr="86509299.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2510004"/>
            <a:ext cx="4944534" cy="4347996"/>
          </a:xfrm>
          <a:prstGeom prst="rect">
            <a:avLst/>
          </a:prstGeom>
        </p:spPr>
      </p:pic>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180547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4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pic>
        <p:nvPicPr>
          <p:cNvPr id="2" name="Picture 1" descr="200416336-00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2520814"/>
            <a:ext cx="4928889" cy="4354119"/>
          </a:xfrm>
          <a:prstGeom prst="rect">
            <a:avLst/>
          </a:prstGeom>
        </p:spPr>
      </p:pic>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44610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15" name="Group 14"/>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801864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28956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289560" y="4267200"/>
            <a:ext cx="334772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28956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pPr/>
              <a:t>‹#›</a:t>
            </a:fld>
            <a:endParaRPr lang="en-US" dirty="0"/>
          </a:p>
        </p:txBody>
      </p:sp>
      <p:grpSp>
        <p:nvGrpSpPr>
          <p:cNvPr id="15" name="Group 14"/>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48625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17008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15" name="Group 14"/>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559461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467360" y="6356350"/>
            <a:ext cx="20472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7022FF3C-310F-4809-A5BE-BC5BA8AA108D}" type="slidenum">
              <a:rPr lang="en-US" smtClean="0"/>
              <a:pPr algn="l"/>
              <a:t>‹#›</a:t>
            </a:fld>
            <a:endParaRPr lang="en-US" dirty="0"/>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853518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819109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9" name="Slide Number Placeholder 6"/>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pPr/>
              <a:t>‹#›</a:t>
            </a:fld>
            <a:endParaRPr lang="en-US" dirty="0"/>
          </a:p>
        </p:txBody>
      </p:sp>
      <p:grpSp>
        <p:nvGrpSpPr>
          <p:cNvPr id="11" name="Group 10"/>
          <p:cNvGrpSpPr/>
          <p:nvPr userDrawn="1"/>
        </p:nvGrpSpPr>
        <p:grpSpPr>
          <a:xfrm>
            <a:off x="-16933" y="1"/>
            <a:ext cx="9211733" cy="1473199"/>
            <a:chOff x="-16933" y="1"/>
            <a:chExt cx="9211733" cy="1015999"/>
          </a:xfrm>
        </p:grpSpPr>
        <p:sp>
          <p:nvSpPr>
            <p:cNvPr id="16" name="Rectangle 1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0" y="135467"/>
            <a:ext cx="9144000" cy="1006687"/>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647129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41176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pPr/>
              <a:t>‹#›</a:t>
            </a:fld>
            <a:endParaRPr lang="en-US" dirty="0"/>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636808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7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720212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16" name="Group 15"/>
          <p:cNvGrpSpPr/>
          <p:nvPr userDrawn="1"/>
        </p:nvGrpSpPr>
        <p:grpSpPr>
          <a:xfrm>
            <a:off x="-33866" y="1303866"/>
            <a:ext cx="9211733" cy="1269999"/>
            <a:chOff x="-16933" y="1"/>
            <a:chExt cx="9211733" cy="976922"/>
          </a:xfrm>
        </p:grpSpPr>
        <p:sp>
          <p:nvSpPr>
            <p:cNvPr id="17" name="Rectangle 16"/>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8" name="Rectangle 17"/>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9"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975297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369123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1188788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group of seniors playing cards in a sunroom, sitting in wicker furniture."/>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340" y="2514600"/>
            <a:ext cx="5615940" cy="4343400"/>
          </a:xfrm>
          <a:prstGeom prst="rect">
            <a:avLst/>
          </a:prstGeom>
          <a:ln>
            <a:noFill/>
          </a:ln>
        </p:spPr>
      </p:pic>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12" name="Group 11"/>
          <p:cNvGrpSpPr/>
          <p:nvPr userDrawn="1"/>
        </p:nvGrpSpPr>
        <p:grpSpPr>
          <a:xfrm>
            <a:off x="-33866" y="1303866"/>
            <a:ext cx="9211733" cy="1269999"/>
            <a:chOff x="-16933" y="1"/>
            <a:chExt cx="9211733" cy="976922"/>
          </a:xfrm>
        </p:grpSpPr>
        <p:sp>
          <p:nvSpPr>
            <p:cNvPr id="13" name="Rectangle 12"/>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4" name="Rectangle 13"/>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5"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2151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277398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userDrawn="1"/>
        </p:nvPicPr>
        <p:blipFill rotWithShape="1">
          <a:blip r:embed="rId2" cstate="print">
            <a:extLst>
              <a:ext uri="{28A0092B-C50C-407E-A947-70E740481C1C}">
                <a14:useLocalDpi xmlns:a14="http://schemas.microsoft.com/office/drawing/2010/main"/>
              </a:ext>
            </a:extLst>
          </a:blip>
          <a:srcRect t="-2980"/>
          <a:stretch/>
        </p:blipFill>
        <p:spPr>
          <a:xfrm>
            <a:off x="0" y="2362200"/>
            <a:ext cx="52069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312223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11" name="Group 10"/>
          <p:cNvGrpSpPr/>
          <p:nvPr userDrawn="1"/>
        </p:nvGrpSpPr>
        <p:grpSpPr>
          <a:xfrm>
            <a:off x="-33866" y="1303866"/>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2552069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9" name="Slide Number Placeholder 6"/>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pPr/>
              <a:t>‹#›</a:t>
            </a:fld>
            <a:endParaRPr lang="en-US" dirty="0"/>
          </a:p>
        </p:txBody>
      </p:sp>
      <p:grpSp>
        <p:nvGrpSpPr>
          <p:cNvPr id="11" name="Group 10"/>
          <p:cNvGrpSpPr/>
          <p:nvPr userDrawn="1"/>
        </p:nvGrpSpPr>
        <p:grpSpPr>
          <a:xfrm>
            <a:off x="-67733" y="0"/>
            <a:ext cx="9211733" cy="1269999"/>
            <a:chOff x="-16933" y="1"/>
            <a:chExt cx="9211733" cy="976922"/>
          </a:xfrm>
        </p:grpSpPr>
        <p:sp>
          <p:nvSpPr>
            <p:cNvPr id="16" name="Rectangle 15"/>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4" y="186266"/>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338450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14" name="Group 13"/>
          <p:cNvGrpSpPr/>
          <p:nvPr userDrawn="1"/>
        </p:nvGrpSpPr>
        <p:grpSpPr>
          <a:xfrm>
            <a:off x="-16933" y="1422400"/>
            <a:ext cx="9211733" cy="1337734"/>
            <a:chOff x="-16933" y="1"/>
            <a:chExt cx="9211733" cy="1015999"/>
          </a:xfrm>
        </p:grpSpPr>
        <p:sp>
          <p:nvSpPr>
            <p:cNvPr id="15" name="Rectangle 14"/>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6" name="Rectangle 15"/>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7" name="Title 9"/>
          <p:cNvSpPr>
            <a:spLocks noGrp="1"/>
          </p:cNvSpPr>
          <p:nvPr>
            <p:ph type="title"/>
          </p:nvPr>
        </p:nvSpPr>
        <p:spPr>
          <a:xfrm>
            <a:off x="0" y="1422401"/>
            <a:ext cx="9144000" cy="1018258"/>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9036277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14" name="Group 13"/>
          <p:cNvGrpSpPr/>
          <p:nvPr userDrawn="1"/>
        </p:nvGrpSpPr>
        <p:grpSpPr>
          <a:xfrm>
            <a:off x="-33866" y="1303866"/>
            <a:ext cx="9211733" cy="1269999"/>
            <a:chOff x="-16933" y="1"/>
            <a:chExt cx="9211733" cy="976922"/>
          </a:xfrm>
        </p:grpSpPr>
        <p:sp>
          <p:nvSpPr>
            <p:cNvPr id="15" name="Rectangle 14"/>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6" name="Rectangle 1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7" name="Title 9"/>
          <p:cNvSpPr>
            <a:spLocks noGrp="1"/>
          </p:cNvSpPr>
          <p:nvPr>
            <p:ph type="title"/>
          </p:nvPr>
        </p:nvSpPr>
        <p:spPr>
          <a:xfrm>
            <a:off x="16933" y="1490132"/>
            <a:ext cx="91440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5466204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dirty="0"/>
          </a:p>
        </p:txBody>
      </p:sp>
      <p:grpSp>
        <p:nvGrpSpPr>
          <p:cNvPr id="4" name="Group 3"/>
          <p:cNvGrpSpPr/>
          <p:nvPr userDrawn="1"/>
        </p:nvGrpSpPr>
        <p:grpSpPr>
          <a:xfrm>
            <a:off x="-16932" y="3"/>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1875"/>
                </a:lnSpc>
                <a:spcBef>
                  <a:spcPct val="0"/>
                </a:spcBef>
                <a:spcAft>
                  <a:spcPts val="750"/>
                </a:spcAft>
                <a:buClr>
                  <a:srgbClr val="FDAA03"/>
                </a:buClr>
              </a:pPr>
              <a:endParaRPr lang="en-US" sz="1350"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1875"/>
                </a:lnSpc>
                <a:spcBef>
                  <a:spcPct val="0"/>
                </a:spcBef>
                <a:spcAft>
                  <a:spcPts val="750"/>
                </a:spcAft>
                <a:buClr>
                  <a:srgbClr val="FDAA03"/>
                </a:buClr>
              </a:pPr>
              <a:endParaRPr lang="en-US" sz="1350" b="1" dirty="0">
                <a:solidFill>
                  <a:prstClr val="black"/>
                </a:solidFill>
                <a:latin typeface="Arial" charset="0"/>
              </a:endParaRPr>
            </a:p>
          </p:txBody>
        </p:sp>
      </p:grpSp>
      <p:sp>
        <p:nvSpPr>
          <p:cNvPr id="7" name="Content Placeholder 2"/>
          <p:cNvSpPr>
            <a:spLocks noGrp="1"/>
          </p:cNvSpPr>
          <p:nvPr>
            <p:ph idx="1"/>
          </p:nvPr>
        </p:nvSpPr>
        <p:spPr>
          <a:xfrm>
            <a:off x="457200" y="1828801"/>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9"/>
          <p:cNvSpPr>
            <a:spLocks noGrp="1"/>
          </p:cNvSpPr>
          <p:nvPr>
            <p:ph type="title"/>
          </p:nvPr>
        </p:nvSpPr>
        <p:spPr>
          <a:xfrm>
            <a:off x="0" y="135467"/>
            <a:ext cx="9144000" cy="694267"/>
          </a:xfrm>
          <a:noFill/>
          <a:ln>
            <a:noFill/>
          </a:ln>
          <a:effectLst/>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780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
        <p:nvSpPr>
          <p:cNvPr id="11"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4" name="Group 23"/>
          <p:cNvGrpSpPr/>
          <p:nvPr userDrawn="1"/>
        </p:nvGrpSpPr>
        <p:grpSpPr>
          <a:xfrm>
            <a:off x="0" y="1442085"/>
            <a:ext cx="9144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9144000" cy="1371600"/>
          </a:xfrm>
          <a:noFill/>
          <a:effectLst/>
        </p:spPr>
        <p:txBody>
          <a:bodyPr/>
          <a:lstStyle/>
          <a:p>
            <a:r>
              <a:rPr lang="en-US" dirty="0" smtClean="0"/>
              <a:t>Click to edit Master title style</a:t>
            </a:r>
            <a:endParaRPr lang="en-US" dirty="0"/>
          </a:p>
        </p:txBody>
      </p:sp>
      <p:sp>
        <p:nvSpPr>
          <p:cNvPr id="2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spTree>
    <p:extLst>
      <p:ext uri="{BB962C8B-B14F-4D97-AF65-F5344CB8AC3E}">
        <p14:creationId xmlns:p14="http://schemas.microsoft.com/office/powerpoint/2010/main" val="6388398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4" name="Group 13"/>
          <p:cNvGrpSpPr/>
          <p:nvPr userDrawn="1"/>
        </p:nvGrpSpPr>
        <p:grpSpPr>
          <a:xfrm>
            <a:off x="-16933" y="1"/>
            <a:ext cx="9211733" cy="1015999"/>
            <a:chOff x="-16933" y="1"/>
            <a:chExt cx="9211733" cy="1015999"/>
          </a:xfrm>
        </p:grpSpPr>
        <p:sp>
          <p:nvSpPr>
            <p:cNvPr id="6" name="Rectangle 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3" name="Rectangle 12"/>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dirty="0"/>
          </a:p>
        </p:txBody>
      </p:sp>
      <p:sp>
        <p:nvSpPr>
          <p:cNvPr id="4"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0" y="135467"/>
            <a:ext cx="9144000" cy="694267"/>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7283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dirty="0"/>
          </a:p>
        </p:txBody>
      </p:sp>
      <p:grpSp>
        <p:nvGrpSpPr>
          <p:cNvPr id="4" name="Group 3"/>
          <p:cNvGrpSpPr/>
          <p:nvPr userDrawn="1"/>
        </p:nvGrpSpPr>
        <p:grpSpPr>
          <a:xfrm>
            <a:off x="-16933" y="1"/>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7" name="Title 9"/>
          <p:cNvSpPr>
            <a:spLocks noGrp="1"/>
          </p:cNvSpPr>
          <p:nvPr>
            <p:ph type="title"/>
          </p:nvPr>
        </p:nvSpPr>
        <p:spPr>
          <a:xfrm>
            <a:off x="0" y="135467"/>
            <a:ext cx="9144000" cy="694267"/>
          </a:xfrm>
          <a:noFill/>
          <a:ln>
            <a:noFill/>
          </a:ln>
          <a:effectLst/>
        </p:spPr>
        <p:txBody>
          <a:bodyPr/>
          <a:lstStyle/>
          <a:p>
            <a:r>
              <a:rPr lang="en-US" dirty="0" smtClean="0"/>
              <a:t>Click to edit Master title style</a:t>
            </a:r>
            <a:endParaRPr lang="en-US" dirty="0"/>
          </a:p>
        </p:txBody>
      </p:sp>
      <p:graphicFrame>
        <p:nvGraphicFramePr>
          <p:cNvPr id="8" name="Content Placeholder 7"/>
          <p:cNvGraphicFramePr>
            <a:graphicFrameLocks/>
          </p:cNvGraphicFramePr>
          <p:nvPr userDrawn="1"/>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063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dirty="0"/>
          </a:p>
        </p:txBody>
      </p:sp>
      <p:grpSp>
        <p:nvGrpSpPr>
          <p:cNvPr id="4" name="Group 3"/>
          <p:cNvGrpSpPr/>
          <p:nvPr userDrawn="1"/>
        </p:nvGrpSpPr>
        <p:grpSpPr>
          <a:xfrm>
            <a:off x="-16933" y="1"/>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7"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9"/>
          <p:cNvSpPr>
            <a:spLocks noGrp="1"/>
          </p:cNvSpPr>
          <p:nvPr>
            <p:ph type="title"/>
          </p:nvPr>
        </p:nvSpPr>
        <p:spPr>
          <a:xfrm>
            <a:off x="0" y="135467"/>
            <a:ext cx="9144000" cy="694267"/>
          </a:xfrm>
          <a:noFill/>
          <a:ln>
            <a:noFill/>
          </a:ln>
          <a:effectLst/>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937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dirty="0"/>
          </a:p>
        </p:txBody>
      </p:sp>
      <p:grpSp>
        <p:nvGrpSpPr>
          <p:cNvPr id="4" name="Group 3"/>
          <p:cNvGrpSpPr/>
          <p:nvPr userDrawn="1"/>
        </p:nvGrpSpPr>
        <p:grpSpPr>
          <a:xfrm>
            <a:off x="-16933" y="1"/>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graphicFrame>
        <p:nvGraphicFramePr>
          <p:cNvPr id="7" name="Chart 6"/>
          <p:cNvGraphicFramePr/>
          <p:nvPr userDrawn="1"/>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9"/>
          <p:cNvSpPr>
            <a:spLocks noGrp="1"/>
          </p:cNvSpPr>
          <p:nvPr>
            <p:ph type="title"/>
          </p:nvPr>
        </p:nvSpPr>
        <p:spPr>
          <a:xfrm>
            <a:off x="0" y="135467"/>
            <a:ext cx="9144000" cy="694267"/>
          </a:xfrm>
          <a:noFill/>
          <a:ln>
            <a:noFill/>
          </a:ln>
          <a:effectLst/>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662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grpSp>
        <p:nvGrpSpPr>
          <p:cNvPr id="20" name="Group 19"/>
          <p:cNvGrpSpPr/>
          <p:nvPr userDrawn="1"/>
        </p:nvGrpSpPr>
        <p:grpSpPr>
          <a:xfrm>
            <a:off x="-33866" y="1303866"/>
            <a:ext cx="9211733" cy="1269999"/>
            <a:chOff x="-16933" y="1"/>
            <a:chExt cx="9211733" cy="976922"/>
          </a:xfrm>
        </p:grpSpPr>
        <p:sp>
          <p:nvSpPr>
            <p:cNvPr id="21" name="Rectangle 20"/>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22" name="Rectangle 21"/>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23" name="Title 9"/>
          <p:cNvSpPr>
            <a:spLocks noGrp="1"/>
          </p:cNvSpPr>
          <p:nvPr>
            <p:ph type="title"/>
          </p:nvPr>
        </p:nvSpPr>
        <p:spPr>
          <a:xfrm>
            <a:off x="-135467" y="1490132"/>
            <a:ext cx="9296400" cy="830299"/>
          </a:xfrm>
          <a:prstGeom prst="rect">
            <a:avLst/>
          </a:prstGeo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200859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06" r:id="rId2"/>
    <p:sldLayoutId id="2147483803" r:id="rId3"/>
    <p:sldLayoutId id="2147483816" r:id="rId4"/>
    <p:sldLayoutId id="2147483821" r:id="rId5"/>
    <p:sldLayoutId id="2147483823" r:id="rId6"/>
    <p:sldLayoutId id="2147483822" r:id="rId7"/>
    <p:sldLayoutId id="2147483824" r:id="rId8"/>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spTree>
    <p:extLst>
      <p:ext uri="{BB962C8B-B14F-4D97-AF65-F5344CB8AC3E}">
        <p14:creationId xmlns:p14="http://schemas.microsoft.com/office/powerpoint/2010/main" val="106934920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surveyortraining.cms.hhs.gov/" TargetMode="External"/><Relationship Id="rId3" Type="http://schemas.openxmlformats.org/officeDocument/2006/relationships/hyperlink" Target="file:///C:\Users\Metcalfa\AppData\Local\Microsoft\Windows\INetCache\Content.Outlook\9O7BUC3X\Select%20Perf%20Measures%20-%20Surveys" TargetMode="External"/><Relationship Id="rId7" Type="http://schemas.openxmlformats.org/officeDocument/2006/relationships/hyperlink" Target="file:///C:\Users\Metcalfa\AppData\Local\Microsoft\Windows\INetCache\Content.Outlook\9O7BUC3X\Complaints&amp;FRIs-Surveys" TargetMode="External"/><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hyperlink" Target="https://qcor.cms.gov/" TargetMode="External"/><Relationship Id="rId5" Type="http://schemas.openxmlformats.org/officeDocument/2006/relationships/hyperlink" Target="file:///C:\Users\Metcalfa\AppData\Local\Microsoft\Windows\INetCache\Content.Outlook\9O7BUC3X\FacilityTasks-MandatoryAvg" TargetMode="External"/><Relationship Id="rId4" Type="http://schemas.openxmlformats.org/officeDocument/2006/relationships/hyperlink" Target="file:///C:\Users\Metcalfa\AppData\Local\Microsoft\Windows\INetCache\Content.Outlook\9O7BUC3X\Investigations-SurveyLeve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file:///C:\Users\Metcalfa\AppData\Local\Microsoft\Windows\INetCache\Content.Outlook\9O7BUC3X\Select%20Perf%20Measures%20-%20Surveys"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hyperlink" Target="#IDR_IIDR!A1"/><Relationship Id="rId4" Type="http://schemas.openxmlformats.org/officeDocument/2006/relationships/hyperlink" Target="file:///C:\Users\Metcalfa\AppData\Local\Microsoft\Windows\INetCache\Content.Outlook\9O7BUC3X\PotentialCitationScreen-Survey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file:///C:\Users\Metcalfa\AppData\Local\Microsoft\Windows\INetCache\Content.Outlook\9O7BUC3X\FacilityTasks-TriggeredSurveys" TargetMode="External"/><Relationship Id="rId3" Type="http://schemas.openxmlformats.org/officeDocument/2006/relationships/hyperlink" Target="file:///C:\Users\Metcalfa\AppData\Local\Microsoft\Windows\INetCache\Content.Outlook\9O7BUC3X\Select%20Perf%20Measures%20-%20Surveys" TargetMode="External"/><Relationship Id="rId7" Type="http://schemas.openxmlformats.org/officeDocument/2006/relationships/hyperlink" Target="file:///C:\Users\Metcalfa\AppData\Local\Microsoft\Windows\INetCache\Content.Outlook\9O7BUC3X\FacilityTasks-MandatorySurveys" TargetMode="Externa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hyperlink" Target="file:///C:\Users\Metcalfa\AppData\Local\Microsoft\Windows\INetCache\Content.Outlook\9O7BUC3X\FacilityTasks-TriggeredAvg" TargetMode="External"/><Relationship Id="rId5" Type="http://schemas.openxmlformats.org/officeDocument/2006/relationships/hyperlink" Target="file:///C:\Users\Metcalfa\AppData\Local\Microsoft\Windows\INetCache\Content.Outlook\9O7BUC3X\FacilityTasks-MandatoryAvg" TargetMode="External"/><Relationship Id="rId4" Type="http://schemas.openxmlformats.org/officeDocument/2006/relationships/hyperlink" Target="file:///C:\Users\Metcalfa\AppData\Local\Microsoft\Windows\INetCache\Content.Outlook\9O7BUC3X\Investigations-SurveyLevel" TargetMode="External"/><Relationship Id="rId9" Type="http://schemas.openxmlformats.org/officeDocument/2006/relationships/hyperlink" Target="https://qcor.cms.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933" y="1371600"/>
            <a:ext cx="9144000" cy="1066800"/>
          </a:xfrm>
        </p:spPr>
        <p:txBody>
          <a:bodyPr/>
          <a:lstStyle/>
          <a:p>
            <a:r>
              <a:rPr lang="en-US" dirty="0" smtClean="0"/>
              <a:t>Survey Outcome and Activity Reports (SOAR)</a:t>
            </a:r>
            <a:endParaRPr lang="en-US" dirty="0"/>
          </a:p>
        </p:txBody>
      </p:sp>
      <p:sp>
        <p:nvSpPr>
          <p:cNvPr id="6" name="Text Placeholder 5"/>
          <p:cNvSpPr>
            <a:spLocks noGrp="1"/>
          </p:cNvSpPr>
          <p:nvPr>
            <p:ph type="body" sz="quarter" idx="10"/>
          </p:nvPr>
        </p:nvSpPr>
        <p:spPr>
          <a:xfrm>
            <a:off x="5306518" y="3413760"/>
            <a:ext cx="3717561" cy="2303646"/>
          </a:xfrm>
        </p:spPr>
        <p:txBody>
          <a:bodyPr>
            <a:noAutofit/>
          </a:bodyPr>
          <a:lstStyle/>
          <a:p>
            <a:pPr algn="ctr"/>
            <a:r>
              <a:rPr lang="en-US" sz="3800" dirty="0" smtClean="0"/>
              <a:t>Updates to the  LTCSP SOAR March 2019</a:t>
            </a:r>
            <a:endParaRPr lang="en-US" sz="3800" dirty="0"/>
          </a:p>
        </p:txBody>
      </p:sp>
    </p:spTree>
    <p:extLst>
      <p:ext uri="{BB962C8B-B14F-4D97-AF65-F5344CB8AC3E}">
        <p14:creationId xmlns:p14="http://schemas.microsoft.com/office/powerpoint/2010/main" val="4246027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2FF3C-310F-4809-A5BE-BC5BA8AA108D}" type="slidenum">
              <a:rPr kumimoji="0" lang="en-US" sz="1200" b="0" i="0" u="none" strike="noStrike" kern="1200" cap="none" spc="0" normalizeH="0" baseline="0" noProof="0" smtClean="0">
                <a:ln>
                  <a:noFill/>
                </a:ln>
                <a:solidFill>
                  <a:prstClr val="black">
                    <a:tint val="75000"/>
                  </a:prst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onstantia"/>
              <a:ea typeface="+mn-ea"/>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7004455"/>
              </p:ext>
            </p:extLst>
          </p:nvPr>
        </p:nvGraphicFramePr>
        <p:xfrm>
          <a:off x="467833" y="1120596"/>
          <a:ext cx="8218967" cy="5551810"/>
        </p:xfrm>
        <a:graphic>
          <a:graphicData uri="http://schemas.openxmlformats.org/drawingml/2006/table">
            <a:tbl>
              <a:tblPr/>
              <a:tblGrid>
                <a:gridCol w="489097">
                  <a:extLst>
                    <a:ext uri="{9D8B030D-6E8A-4147-A177-3AD203B41FA5}">
                      <a16:colId xmlns:a16="http://schemas.microsoft.com/office/drawing/2014/main" val="3963243380"/>
                    </a:ext>
                  </a:extLst>
                </a:gridCol>
                <a:gridCol w="2974853">
                  <a:extLst>
                    <a:ext uri="{9D8B030D-6E8A-4147-A177-3AD203B41FA5}">
                      <a16:colId xmlns:a16="http://schemas.microsoft.com/office/drawing/2014/main" val="3589808581"/>
                    </a:ext>
                  </a:extLst>
                </a:gridCol>
                <a:gridCol w="972577">
                  <a:extLst>
                    <a:ext uri="{9D8B030D-6E8A-4147-A177-3AD203B41FA5}">
                      <a16:colId xmlns:a16="http://schemas.microsoft.com/office/drawing/2014/main" val="1015139367"/>
                    </a:ext>
                  </a:extLst>
                </a:gridCol>
                <a:gridCol w="629303">
                  <a:extLst>
                    <a:ext uri="{9D8B030D-6E8A-4147-A177-3AD203B41FA5}">
                      <a16:colId xmlns:a16="http://schemas.microsoft.com/office/drawing/2014/main" val="4276799055"/>
                    </a:ext>
                  </a:extLst>
                </a:gridCol>
                <a:gridCol w="651331">
                  <a:extLst>
                    <a:ext uri="{9D8B030D-6E8A-4147-A177-3AD203B41FA5}">
                      <a16:colId xmlns:a16="http://schemas.microsoft.com/office/drawing/2014/main" val="3068471836"/>
                    </a:ext>
                  </a:extLst>
                </a:gridCol>
                <a:gridCol w="601744">
                  <a:extLst>
                    <a:ext uri="{9D8B030D-6E8A-4147-A177-3AD203B41FA5}">
                      <a16:colId xmlns:a16="http://schemas.microsoft.com/office/drawing/2014/main" val="1828917289"/>
                    </a:ext>
                  </a:extLst>
                </a:gridCol>
                <a:gridCol w="595957">
                  <a:extLst>
                    <a:ext uri="{9D8B030D-6E8A-4147-A177-3AD203B41FA5}">
                      <a16:colId xmlns:a16="http://schemas.microsoft.com/office/drawing/2014/main" val="3025390698"/>
                    </a:ext>
                  </a:extLst>
                </a:gridCol>
                <a:gridCol w="1267825">
                  <a:extLst>
                    <a:ext uri="{9D8B030D-6E8A-4147-A177-3AD203B41FA5}">
                      <a16:colId xmlns:a16="http://schemas.microsoft.com/office/drawing/2014/main" val="1797413423"/>
                    </a:ext>
                  </a:extLst>
                </a:gridCol>
                <a:gridCol w="36280">
                  <a:extLst>
                    <a:ext uri="{9D8B030D-6E8A-4147-A177-3AD203B41FA5}">
                      <a16:colId xmlns:a16="http://schemas.microsoft.com/office/drawing/2014/main" val="2375803511"/>
                    </a:ext>
                  </a:extLst>
                </a:gridCol>
              </a:tblGrid>
              <a:tr h="140038">
                <a:tc gridSpan="7">
                  <a:txBody>
                    <a:bodyPr/>
                    <a:lstStyle/>
                    <a:p>
                      <a:pPr algn="ctr" fontAlgn="ctr"/>
                      <a:r>
                        <a:rPr lang="en-US" sz="900" b="1" i="0" u="none" strike="noStrike" dirty="0">
                          <a:solidFill>
                            <a:srgbClr val="000000"/>
                          </a:solidFill>
                          <a:effectLst/>
                          <a:latin typeface="Arial" panose="020B0604020202020204" pitchFamily="34" charset="0"/>
                        </a:rPr>
                        <a:t>SOAR Select Performance Measures: 02/2018 - 01/2019 State Name</a:t>
                      </a:r>
                    </a:p>
                  </a:txBody>
                  <a:tcPr marL="5440" marR="5440" marT="544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5440" marR="5440" marT="544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a:noFill/>
                    </a:lnL>
                    <a:lnR>
                      <a:noFill/>
                    </a:lnR>
                    <a:lnT>
                      <a:noFill/>
                    </a:lnT>
                    <a:lnB>
                      <a:noFill/>
                    </a:lnB>
                  </a:tcPr>
                </a:tc>
                <a:extLst>
                  <a:ext uri="{0D108BD9-81ED-4DB2-BD59-A6C34878D82A}">
                    <a16:rowId xmlns:a16="http://schemas.microsoft.com/office/drawing/2014/main" val="2593087630"/>
                  </a:ext>
                </a:extLst>
              </a:tr>
              <a:tr h="756990">
                <a:tc>
                  <a:txBody>
                    <a:bodyPr/>
                    <a:lstStyle/>
                    <a:p>
                      <a:pPr algn="l" fontAlgn="t"/>
                      <a:r>
                        <a:rPr lang="en-US" sz="900" b="1" i="0" u="none" strike="noStrike" dirty="0">
                          <a:solidFill>
                            <a:srgbClr val="000000"/>
                          </a:solidFill>
                          <a:effectLst/>
                          <a:latin typeface="Arial" panose="020B0604020202020204" pitchFamily="34" charset="0"/>
                        </a:rPr>
                        <a:t>Item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t"/>
                      <a:r>
                        <a:rPr lang="en-US" sz="900" b="1" i="0" u="none" strike="noStrike" dirty="0">
                          <a:solidFill>
                            <a:srgbClr val="000000"/>
                          </a:solidFill>
                          <a:effectLst/>
                          <a:latin typeface="Arial" panose="020B0604020202020204" pitchFamily="34" charset="0"/>
                        </a:rPr>
                        <a:t>Measure</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900" b="0" i="0" u="none" strike="noStrike" dirty="0">
                          <a:solidFill>
                            <a:srgbClr val="000000"/>
                          </a:solidFill>
                          <a:effectLst/>
                          <a:latin typeface="Arial" panose="020B0604020202020204" pitchFamily="34" charset="0"/>
                        </a:rPr>
                        <a:t>NATIONAL   Current 12 Month Period</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(Except 0% Target for Items 3, 16, 17, 18)</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900" b="0" i="0" u="none" strike="noStrike" dirty="0">
                          <a:solidFill>
                            <a:srgbClr val="000000"/>
                          </a:solidFill>
                          <a:effectLst/>
                          <a:latin typeface="Arial" panose="020B0604020202020204" pitchFamily="34" charset="0"/>
                        </a:rPr>
                        <a:t>REGIONAL</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Current 12 Month Period</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900" b="0" i="0" u="none" strike="noStrike" dirty="0">
                          <a:solidFill>
                            <a:srgbClr val="000000"/>
                          </a:solidFill>
                          <a:effectLst/>
                          <a:latin typeface="Arial" panose="020B0604020202020204" pitchFamily="34" charset="0"/>
                        </a:rPr>
                        <a:t>STATE</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Current 12 Month Period</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900" b="0" i="0" u="none" strike="noStrike" dirty="0">
                          <a:solidFill>
                            <a:srgbClr val="000000"/>
                          </a:solidFill>
                          <a:effectLst/>
                          <a:latin typeface="Arial" panose="020B0604020202020204" pitchFamily="34" charset="0"/>
                        </a:rPr>
                        <a:t>STATE </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Quarter 4 2018</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900" b="0" i="0" u="none" strike="noStrike" dirty="0">
                          <a:solidFill>
                            <a:srgbClr val="000000"/>
                          </a:solidFill>
                          <a:effectLst/>
                          <a:latin typeface="Arial" panose="020B0604020202020204" pitchFamily="34" charset="0"/>
                        </a:rPr>
                        <a:t>STATE </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Quarter 3 2018</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900" b="1" i="0" u="none" strike="noStrike" dirty="0">
                          <a:solidFill>
                            <a:srgbClr val="000000"/>
                          </a:solidFill>
                          <a:effectLst/>
                          <a:latin typeface="Arial" panose="020B0604020202020204" pitchFamily="34" charset="0"/>
                        </a:rPr>
                        <a:t>Additional Detail (Click On Link)</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59908630"/>
                  </a:ext>
                </a:extLst>
              </a:tr>
              <a:tr h="140038">
                <a:tc>
                  <a:txBody>
                    <a:bodyPr/>
                    <a:lstStyle/>
                    <a:p>
                      <a:pPr algn="l" fontAlgn="t"/>
                      <a:r>
                        <a:rPr lang="en-US" sz="900" b="0"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900" b="1" i="0" u="none" strike="noStrike" dirty="0">
                          <a:solidFill>
                            <a:srgbClr val="000000"/>
                          </a:solidFill>
                          <a:effectLst/>
                          <a:latin typeface="Arial" panose="020B0604020202020204" pitchFamily="34" charset="0"/>
                        </a:rPr>
                        <a:t>Effectiveness Identifying Quality Concerns</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900" b="0"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900" b="0"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900" b="0"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900" b="0"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900" b="0"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900" b="0"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60772587"/>
                  </a:ext>
                </a:extLst>
              </a:tr>
              <a:tr h="274733">
                <a:tc>
                  <a:txBody>
                    <a:bodyPr/>
                    <a:lstStyle/>
                    <a:p>
                      <a:pPr algn="l" fontAlgn="t"/>
                      <a:r>
                        <a:rPr lang="en-US" sz="900" b="0" i="0" u="none" strike="noStrike" dirty="0">
                          <a:solidFill>
                            <a:srgbClr val="000000"/>
                          </a:solidFill>
                          <a:effectLst/>
                          <a:latin typeface="Arial" panose="020B0604020202020204" pitchFamily="34" charset="0"/>
                        </a:rPr>
                        <a:t>13</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Percent of investigations that led to potential citations</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15.7%</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16.6%</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18.9%</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23.7%</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21.1%</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sng" strike="noStrike" dirty="0">
                          <a:solidFill>
                            <a:srgbClr val="0000FF"/>
                          </a:solidFill>
                          <a:effectLst/>
                          <a:latin typeface="Calibri" panose="020F0502020204030204" pitchFamily="34" charset="0"/>
                          <a:hlinkClick r:id="rId3" action="ppaction://hlinkfile"/>
                        </a:rPr>
                        <a:t>Select Perf Measures - Surveys Tab</a:t>
                      </a:r>
                      <a:endParaRPr lang="en-US" sz="900" b="0" i="0" u="sng" strike="noStrike" dirty="0">
                        <a:solidFill>
                          <a:srgbClr val="0000FF"/>
                        </a:solidFill>
                        <a:effectLst/>
                        <a:latin typeface="Calibri" panose="020F0502020204030204" pitchFamily="34" charset="0"/>
                      </a:endParaRP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38175268"/>
                  </a:ext>
                </a:extLst>
              </a:tr>
              <a:tr h="274733">
                <a:tc>
                  <a:txBody>
                    <a:bodyPr/>
                    <a:lstStyle/>
                    <a:p>
                      <a:pPr algn="l" fontAlgn="t"/>
                      <a:r>
                        <a:rPr lang="en-US" sz="900" b="0" i="0" u="none" strike="noStrike" dirty="0">
                          <a:solidFill>
                            <a:srgbClr val="000000"/>
                          </a:solidFill>
                          <a:effectLst/>
                          <a:latin typeface="Arial" panose="020B0604020202020204" pitchFamily="34" charset="0"/>
                        </a:rPr>
                        <a:t>14</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900" b="0" i="0" u="none" strike="noStrike" dirty="0">
                          <a:solidFill>
                            <a:srgbClr val="000000"/>
                          </a:solidFill>
                          <a:effectLst/>
                          <a:latin typeface="Arial" panose="020B0604020202020204" pitchFamily="34" charset="0"/>
                        </a:rPr>
                        <a:t>Number of care areas with a high FI and low potential cite rate (41 total)</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2.1</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1.5</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3</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3</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3</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900" b="0" i="0" u="sng" strike="noStrike" dirty="0">
                          <a:solidFill>
                            <a:srgbClr val="0000FF"/>
                          </a:solidFill>
                          <a:effectLst/>
                          <a:latin typeface="Calibri" panose="020F0502020204030204" pitchFamily="34" charset="0"/>
                          <a:hlinkClick r:id="rId4" action="ppaction://hlinkfile"/>
                        </a:rPr>
                        <a:t>Investigations-SurveyLevel Tab</a:t>
                      </a:r>
                      <a:endParaRPr lang="en-US" sz="900" b="0" i="0" u="sng" strike="noStrike" dirty="0">
                        <a:solidFill>
                          <a:srgbClr val="0000FF"/>
                        </a:solidFill>
                        <a:effectLst/>
                        <a:latin typeface="Calibri" panose="020F0502020204030204" pitchFamily="34" charset="0"/>
                      </a:endParaRP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15336560"/>
                  </a:ext>
                </a:extLst>
              </a:tr>
              <a:tr h="274733">
                <a:tc>
                  <a:txBody>
                    <a:bodyPr/>
                    <a:lstStyle/>
                    <a:p>
                      <a:pPr algn="l" fontAlgn="t"/>
                      <a:r>
                        <a:rPr lang="en-US" sz="900" b="0" i="0" u="none" strike="noStrike" dirty="0">
                          <a:solidFill>
                            <a:srgbClr val="000000"/>
                          </a:solidFill>
                          <a:effectLst/>
                          <a:latin typeface="Arial" panose="020B0604020202020204" pitchFamily="34" charset="0"/>
                        </a:rPr>
                        <a:t>15a</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Number of mandatory facility tasks with low potential cite rate (9 total)</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0.9</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1.0</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1</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sng" strike="noStrike" dirty="0">
                          <a:solidFill>
                            <a:srgbClr val="0000FF"/>
                          </a:solidFill>
                          <a:effectLst/>
                          <a:latin typeface="Calibri" panose="020F0502020204030204" pitchFamily="34" charset="0"/>
                          <a:hlinkClick r:id="rId5" action="ppaction://hlinkfile"/>
                        </a:rPr>
                        <a:t>FacilityTasks-MandatoryAvg Tab</a:t>
                      </a:r>
                      <a:endParaRPr lang="en-US" sz="900" b="0" i="0" u="sng" strike="noStrike" dirty="0">
                        <a:solidFill>
                          <a:srgbClr val="0000FF"/>
                        </a:solidFill>
                        <a:effectLst/>
                        <a:latin typeface="Calibri" panose="020F0502020204030204" pitchFamily="34" charset="0"/>
                      </a:endParaRP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06279608"/>
                  </a:ext>
                </a:extLst>
              </a:tr>
              <a:tr h="140038">
                <a:tc>
                  <a:txBody>
                    <a:bodyPr/>
                    <a:lstStyle/>
                    <a:p>
                      <a:pPr algn="l" fontAlgn="t"/>
                      <a:r>
                        <a:rPr lang="en-US" sz="900" b="0"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900" b="1" i="0" u="none" strike="noStrike" dirty="0">
                          <a:solidFill>
                            <a:srgbClr val="000000"/>
                          </a:solidFill>
                          <a:effectLst/>
                          <a:latin typeface="Arial" panose="020B0604020202020204" pitchFamily="34" charset="0"/>
                        </a:rPr>
                        <a:t>Efficiency</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900" b="1" i="0" u="none" strike="noStrike" dirty="0">
                          <a:solidFill>
                            <a:srgbClr val="000000"/>
                          </a:solidFill>
                          <a:effectLst/>
                          <a:latin typeface="Arial" panose="020B0604020202020204" pitchFamily="34" charset="0"/>
                        </a:rPr>
                        <a:t> </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900" b="1" i="0" u="none" strike="noStrike" dirty="0">
                          <a:solidFill>
                            <a:srgbClr val="000000"/>
                          </a:solidFill>
                          <a:effectLst/>
                          <a:latin typeface="Arial" panose="020B0604020202020204" pitchFamily="34" charset="0"/>
                        </a:rPr>
                        <a:t> </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900" b="1" i="0" u="none" strike="noStrike" dirty="0">
                          <a:solidFill>
                            <a:srgbClr val="000000"/>
                          </a:solidFill>
                          <a:effectLst/>
                          <a:latin typeface="Arial" panose="020B0604020202020204" pitchFamily="34" charset="0"/>
                        </a:rPr>
                        <a:t> </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900" b="1" i="0" u="none" strike="noStrike" dirty="0">
                          <a:solidFill>
                            <a:srgbClr val="000000"/>
                          </a:solidFill>
                          <a:effectLst/>
                          <a:latin typeface="Arial" panose="020B0604020202020204" pitchFamily="34" charset="0"/>
                        </a:rPr>
                        <a:t> </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900" b="1" i="0" u="none" strike="noStrike" dirty="0">
                          <a:solidFill>
                            <a:srgbClr val="000000"/>
                          </a:solidFill>
                          <a:effectLst/>
                          <a:latin typeface="Arial" panose="020B0604020202020204" pitchFamily="34" charset="0"/>
                        </a:rPr>
                        <a:t> </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t"/>
                      <a:r>
                        <a:rPr lang="en-US" sz="900" b="1"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7545087"/>
                  </a:ext>
                </a:extLst>
              </a:tr>
              <a:tr h="510690">
                <a:tc>
                  <a:txBody>
                    <a:bodyPr/>
                    <a:lstStyle/>
                    <a:p>
                      <a:pPr algn="l" fontAlgn="t"/>
                      <a:r>
                        <a:rPr lang="en-US" sz="900" b="0" i="0" u="none" strike="noStrike" dirty="0">
                          <a:solidFill>
                            <a:srgbClr val="000000"/>
                          </a:solidFill>
                          <a:effectLst/>
                          <a:latin typeface="Arial" panose="020B0604020202020204" pitchFamily="34" charset="0"/>
                        </a:rPr>
                        <a:t>18</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Percent of overdue surveys (months since last survey: 16 months or more; for more detail, see https://qcor.cms.gov/, Nursing Homes Overdue Survey Report)</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SHOULD BE ZERO</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7.6%</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0.0%</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N/A</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N/A</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sng" strike="noStrike" dirty="0">
                          <a:solidFill>
                            <a:srgbClr val="0000FF"/>
                          </a:solidFill>
                          <a:effectLst/>
                          <a:latin typeface="Calibri" panose="020F0502020204030204" pitchFamily="34" charset="0"/>
                          <a:hlinkClick r:id="rId6"/>
                        </a:rPr>
                        <a:t>Overdue Surveys Report on QCOR</a:t>
                      </a:r>
                      <a:endParaRPr lang="en-US" sz="900" b="0" i="0" u="sng" strike="noStrike" dirty="0">
                        <a:solidFill>
                          <a:srgbClr val="0000FF"/>
                        </a:solidFill>
                        <a:effectLst/>
                        <a:latin typeface="Calibri" panose="020F0502020204030204" pitchFamily="34" charset="0"/>
                      </a:endParaRP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81316898"/>
                  </a:ext>
                </a:extLst>
              </a:tr>
              <a:tr h="274733">
                <a:tc>
                  <a:txBody>
                    <a:bodyPr/>
                    <a:lstStyle/>
                    <a:p>
                      <a:pPr algn="l" fontAlgn="t"/>
                      <a:r>
                        <a:rPr lang="en-US" sz="900" b="0" i="0" u="none" strike="noStrike" dirty="0">
                          <a:solidFill>
                            <a:srgbClr val="000000"/>
                          </a:solidFill>
                          <a:effectLst/>
                          <a:latin typeface="Arial" panose="020B0604020202020204" pitchFamily="34" charset="0"/>
                        </a:rPr>
                        <a:t>20a</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Survey Time: Onsite hours (1 - 48 census)</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89.2</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84.5</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47.1</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41.5</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sng" strike="noStrike" dirty="0">
                          <a:solidFill>
                            <a:srgbClr val="0000FF"/>
                          </a:solidFill>
                          <a:effectLst/>
                          <a:latin typeface="Calibri" panose="020F0502020204030204" pitchFamily="34" charset="0"/>
                          <a:hlinkClick r:id="rId3" action="ppaction://hlinkfile"/>
                        </a:rPr>
                        <a:t>Select Perf Measures - Surveys Tab</a:t>
                      </a:r>
                      <a:endParaRPr lang="en-US" sz="900" b="0" i="0" u="sng" strike="noStrike" dirty="0">
                        <a:solidFill>
                          <a:srgbClr val="0000FF"/>
                        </a:solidFill>
                        <a:effectLst/>
                        <a:latin typeface="Calibri" panose="020F0502020204030204" pitchFamily="34" charset="0"/>
                      </a:endParaRP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24172668"/>
                  </a:ext>
                </a:extLst>
              </a:tr>
              <a:tr h="274733">
                <a:tc>
                  <a:txBody>
                    <a:bodyPr/>
                    <a:lstStyle/>
                    <a:p>
                      <a:pPr algn="l" fontAlgn="t"/>
                      <a:r>
                        <a:rPr lang="en-US" sz="900" b="0" i="0" u="none" strike="noStrike" dirty="0">
                          <a:solidFill>
                            <a:srgbClr val="000000"/>
                          </a:solidFill>
                          <a:effectLst/>
                          <a:latin typeface="Arial" panose="020B0604020202020204" pitchFamily="34" charset="0"/>
                        </a:rPr>
                        <a:t>20b</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900" b="0" i="0" u="none" strike="noStrike" dirty="0">
                          <a:solidFill>
                            <a:srgbClr val="000000"/>
                          </a:solidFill>
                          <a:effectLst/>
                          <a:latin typeface="Arial" panose="020B0604020202020204" pitchFamily="34" charset="0"/>
                        </a:rPr>
                        <a:t>Survey Time: Onsite hours (49 - 95 census)</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118.7</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119.3</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86.7</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87.5</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84.0</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900" b="0" i="0" u="sng" strike="noStrike" dirty="0">
                          <a:solidFill>
                            <a:srgbClr val="0000FF"/>
                          </a:solidFill>
                          <a:effectLst/>
                          <a:latin typeface="Calibri" panose="020F0502020204030204" pitchFamily="34" charset="0"/>
                          <a:hlinkClick r:id="rId3" action="ppaction://hlinkfile"/>
                        </a:rPr>
                        <a:t>Select Perf Measures - Surveys Tab</a:t>
                      </a:r>
                      <a:endParaRPr lang="en-US" sz="900" b="0" i="0" u="sng" strike="noStrike" dirty="0">
                        <a:solidFill>
                          <a:srgbClr val="0000FF"/>
                        </a:solidFill>
                        <a:effectLst/>
                        <a:latin typeface="Calibri" panose="020F0502020204030204" pitchFamily="34" charset="0"/>
                      </a:endParaRP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5045313"/>
                  </a:ext>
                </a:extLst>
              </a:tr>
              <a:tr h="274733">
                <a:tc>
                  <a:txBody>
                    <a:bodyPr/>
                    <a:lstStyle/>
                    <a:p>
                      <a:pPr algn="l" fontAlgn="t"/>
                      <a:r>
                        <a:rPr lang="en-US" sz="900" b="0" i="0" u="none" strike="noStrike" dirty="0">
                          <a:solidFill>
                            <a:srgbClr val="000000"/>
                          </a:solidFill>
                          <a:effectLst/>
                          <a:latin typeface="Arial" panose="020B0604020202020204" pitchFamily="34" charset="0"/>
                        </a:rPr>
                        <a:t>20c</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Survey Time: Onsite hours (96 - 174 census)</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144.1</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149.3</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132.6</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131.5</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156.0</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sng" strike="noStrike" dirty="0">
                          <a:solidFill>
                            <a:srgbClr val="0000FF"/>
                          </a:solidFill>
                          <a:effectLst/>
                          <a:latin typeface="Calibri" panose="020F0502020204030204" pitchFamily="34" charset="0"/>
                          <a:hlinkClick r:id="rId3" action="ppaction://hlinkfile"/>
                        </a:rPr>
                        <a:t>Select Perf Measures - Surveys Tab</a:t>
                      </a:r>
                      <a:endParaRPr lang="en-US" sz="900" b="0" i="0" u="sng" strike="noStrike" dirty="0">
                        <a:solidFill>
                          <a:srgbClr val="0000FF"/>
                        </a:solidFill>
                        <a:effectLst/>
                        <a:latin typeface="Calibri" panose="020F0502020204030204" pitchFamily="34" charset="0"/>
                      </a:endParaRP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45951709"/>
                  </a:ext>
                </a:extLst>
              </a:tr>
              <a:tr h="274733">
                <a:tc>
                  <a:txBody>
                    <a:bodyPr/>
                    <a:lstStyle/>
                    <a:p>
                      <a:pPr algn="l" fontAlgn="t"/>
                      <a:r>
                        <a:rPr lang="en-US" sz="900" b="0" i="0" u="none" strike="noStrike" dirty="0">
                          <a:solidFill>
                            <a:srgbClr val="000000"/>
                          </a:solidFill>
                          <a:effectLst/>
                          <a:latin typeface="Arial" panose="020B0604020202020204" pitchFamily="34" charset="0"/>
                        </a:rPr>
                        <a:t>20d</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900" b="0" i="0" u="none" strike="noStrike" dirty="0">
                          <a:solidFill>
                            <a:srgbClr val="000000"/>
                          </a:solidFill>
                          <a:effectLst/>
                          <a:latin typeface="Arial" panose="020B0604020202020204" pitchFamily="34" charset="0"/>
                        </a:rPr>
                        <a:t>Survey Time: Onsite hours (175+ census)</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186.3</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188.7</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900" b="0" i="0" u="sng" strike="noStrike" dirty="0">
                          <a:solidFill>
                            <a:srgbClr val="0000FF"/>
                          </a:solidFill>
                          <a:effectLst/>
                          <a:latin typeface="Calibri" panose="020F0502020204030204" pitchFamily="34" charset="0"/>
                          <a:hlinkClick r:id="rId3" action="ppaction://hlinkfile"/>
                        </a:rPr>
                        <a:t>Select Perf Measures - Surveys Tab</a:t>
                      </a:r>
                      <a:endParaRPr lang="en-US" sz="900" b="0" i="0" u="sng" strike="noStrike" dirty="0">
                        <a:solidFill>
                          <a:srgbClr val="0000FF"/>
                        </a:solidFill>
                        <a:effectLst/>
                        <a:latin typeface="Calibri" panose="020F0502020204030204" pitchFamily="34" charset="0"/>
                      </a:endParaRP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27704099"/>
                  </a:ext>
                </a:extLst>
              </a:tr>
              <a:tr h="274733">
                <a:tc>
                  <a:txBody>
                    <a:bodyPr/>
                    <a:lstStyle/>
                    <a:p>
                      <a:pPr algn="l" fontAlgn="t"/>
                      <a:r>
                        <a:rPr lang="en-US" sz="900" b="0" i="0" u="none" strike="noStrike" dirty="0">
                          <a:solidFill>
                            <a:srgbClr val="000000"/>
                          </a:solidFill>
                          <a:effectLst/>
                          <a:latin typeface="Arial" panose="020B0604020202020204" pitchFamily="34" charset="0"/>
                        </a:rPr>
                        <a:t>21</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Survey Time: Post survey hours</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22.5</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32.8</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20.5</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23.5</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24.6</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sng" strike="noStrike" dirty="0">
                          <a:solidFill>
                            <a:srgbClr val="0000FF"/>
                          </a:solidFill>
                          <a:effectLst/>
                          <a:latin typeface="Calibri" panose="020F0502020204030204" pitchFamily="34" charset="0"/>
                          <a:hlinkClick r:id="rId3" action="ppaction://hlinkfile"/>
                        </a:rPr>
                        <a:t>Select Perf Measures - Surveys Tab</a:t>
                      </a:r>
                      <a:endParaRPr lang="en-US" sz="900" b="0" i="0" u="sng" strike="noStrike" dirty="0">
                        <a:solidFill>
                          <a:srgbClr val="0000FF"/>
                        </a:solidFill>
                        <a:effectLst/>
                        <a:latin typeface="Calibri" panose="020F0502020204030204" pitchFamily="34" charset="0"/>
                      </a:endParaRP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04729180"/>
                  </a:ext>
                </a:extLst>
              </a:tr>
              <a:tr h="140038">
                <a:tc>
                  <a:txBody>
                    <a:bodyPr/>
                    <a:lstStyle/>
                    <a:p>
                      <a:pPr algn="l" fontAlgn="t"/>
                      <a:r>
                        <a:rPr lang="en-US" sz="900" b="0" i="0" u="none" strike="noStrike" dirty="0">
                          <a:solidFill>
                            <a:srgbClr val="000000"/>
                          </a:solidFill>
                          <a:effectLst/>
                          <a:latin typeface="Arial" panose="020B0604020202020204" pitchFamily="34" charset="0"/>
                        </a:rPr>
                        <a:t>22</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900" b="0" i="0" u="none" strike="noStrike" dirty="0">
                          <a:solidFill>
                            <a:srgbClr val="000000"/>
                          </a:solidFill>
                          <a:effectLst/>
                          <a:latin typeface="Arial" panose="020B0604020202020204" pitchFamily="34" charset="0"/>
                        </a:rPr>
                        <a:t>Average number of Resident Complaints/FRIs</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2.2</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2.1</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2.4</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2.8</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2.0</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900" b="0" i="0" u="sng" strike="noStrike" dirty="0">
                          <a:solidFill>
                            <a:srgbClr val="0000FF"/>
                          </a:solidFill>
                          <a:effectLst/>
                          <a:latin typeface="Calibri" panose="020F0502020204030204" pitchFamily="34" charset="0"/>
                          <a:hlinkClick r:id="rId7" action="ppaction://hlinkfile"/>
                        </a:rPr>
                        <a:t>Complaints Surveys Tab</a:t>
                      </a:r>
                      <a:endParaRPr lang="en-US" sz="900" b="0" i="0" u="sng" strike="noStrike" dirty="0">
                        <a:solidFill>
                          <a:srgbClr val="0000FF"/>
                        </a:solidFill>
                        <a:effectLst/>
                        <a:latin typeface="Calibri" panose="020F0502020204030204" pitchFamily="34" charset="0"/>
                      </a:endParaRP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12685055"/>
                  </a:ext>
                </a:extLst>
              </a:tr>
              <a:tr h="140038">
                <a:tc>
                  <a:txBody>
                    <a:bodyPr/>
                    <a:lstStyle/>
                    <a:p>
                      <a:pPr algn="l" fontAlgn="t"/>
                      <a:r>
                        <a:rPr lang="en-US" sz="900" b="0"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900" b="1" i="0" u="none" strike="noStrike" dirty="0">
                          <a:solidFill>
                            <a:srgbClr val="000000"/>
                          </a:solidFill>
                          <a:effectLst/>
                          <a:latin typeface="Arial" panose="020B0604020202020204" pitchFamily="34" charset="0"/>
                        </a:rPr>
                        <a:t>Workforce</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900" b="1" i="0" u="none" strike="noStrike" dirty="0">
                          <a:solidFill>
                            <a:srgbClr val="000000"/>
                          </a:solidFill>
                          <a:effectLst/>
                          <a:latin typeface="Arial" panose="020B0604020202020204" pitchFamily="34" charset="0"/>
                        </a:rPr>
                        <a:t> </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900" b="1" i="0" u="none" strike="noStrike" dirty="0">
                          <a:solidFill>
                            <a:srgbClr val="000000"/>
                          </a:solidFill>
                          <a:effectLst/>
                          <a:latin typeface="Arial" panose="020B0604020202020204" pitchFamily="34" charset="0"/>
                        </a:rPr>
                        <a:t> </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900" b="1" i="0" u="none" strike="noStrike" dirty="0">
                          <a:solidFill>
                            <a:srgbClr val="000000"/>
                          </a:solidFill>
                          <a:effectLst/>
                          <a:latin typeface="Arial" panose="020B0604020202020204" pitchFamily="34" charset="0"/>
                        </a:rPr>
                        <a:t> </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900" b="1" i="0" u="none" strike="noStrike" dirty="0">
                          <a:solidFill>
                            <a:srgbClr val="000000"/>
                          </a:solidFill>
                          <a:effectLst/>
                          <a:latin typeface="Arial" panose="020B0604020202020204" pitchFamily="34" charset="0"/>
                        </a:rPr>
                        <a:t> </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900" b="1" i="0" u="none" strike="noStrike" dirty="0">
                          <a:solidFill>
                            <a:srgbClr val="000000"/>
                          </a:solidFill>
                          <a:effectLst/>
                          <a:latin typeface="Arial" panose="020B0604020202020204" pitchFamily="34" charset="0"/>
                        </a:rPr>
                        <a:t> </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t"/>
                      <a:r>
                        <a:rPr lang="en-US" sz="900" b="1"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7057775"/>
                  </a:ext>
                </a:extLst>
              </a:tr>
              <a:tr h="409429">
                <a:tc>
                  <a:txBody>
                    <a:bodyPr/>
                    <a:lstStyle/>
                    <a:p>
                      <a:pPr algn="l" fontAlgn="t"/>
                      <a:r>
                        <a:rPr lang="en-US" sz="900" b="0" i="0" u="none" strike="noStrike" dirty="0">
                          <a:solidFill>
                            <a:srgbClr val="000000"/>
                          </a:solidFill>
                          <a:effectLst/>
                          <a:latin typeface="Arial" panose="020B0604020202020204" pitchFamily="34" charset="0"/>
                        </a:rPr>
                        <a:t>23</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Percent of LTC surveyors up-to-date on software training, 11.4</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78.5%</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70.5%</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64.3%</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64.3%</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0.0%</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sng" strike="noStrike" dirty="0">
                          <a:solidFill>
                            <a:srgbClr val="0000FF"/>
                          </a:solidFill>
                          <a:effectLst/>
                          <a:latin typeface="Calibri" panose="020F0502020204030204" pitchFamily="34" charset="0"/>
                          <a:hlinkClick r:id="rId8"/>
                        </a:rPr>
                        <a:t>Integrated Surveyor Training Website (ISTW) Reports</a:t>
                      </a:r>
                      <a:endParaRPr lang="en-US" sz="900" b="0" i="0" u="sng" strike="noStrike" dirty="0">
                        <a:solidFill>
                          <a:srgbClr val="0000FF"/>
                        </a:solidFill>
                        <a:effectLst/>
                        <a:latin typeface="Calibri" panose="020F0502020204030204" pitchFamily="34" charset="0"/>
                      </a:endParaRP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33549750"/>
                  </a:ext>
                </a:extLst>
              </a:tr>
              <a:tr h="409429">
                <a:tc>
                  <a:txBody>
                    <a:bodyPr/>
                    <a:lstStyle/>
                    <a:p>
                      <a:pPr algn="l" fontAlgn="t"/>
                      <a:r>
                        <a:rPr lang="en-US" sz="900" b="0" i="0" u="none" strike="noStrike" dirty="0">
                          <a:solidFill>
                            <a:srgbClr val="000000"/>
                          </a:solidFill>
                          <a:effectLst/>
                          <a:latin typeface="Arial" panose="020B0604020202020204" pitchFamily="34" charset="0"/>
                        </a:rPr>
                        <a:t>24</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900" b="0" i="0" u="none" strike="noStrike" dirty="0">
                          <a:solidFill>
                            <a:srgbClr val="000000"/>
                          </a:solidFill>
                          <a:effectLst/>
                          <a:latin typeface="Arial" panose="020B0604020202020204" pitchFamily="34" charset="0"/>
                        </a:rPr>
                        <a:t>Percent of LTC surveyors terminated for any reason</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3.1%</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5.1%</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0.0%</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0.0%</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0.0%</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900" b="0" i="0" u="sng" strike="noStrike" dirty="0">
                          <a:solidFill>
                            <a:srgbClr val="0000FF"/>
                          </a:solidFill>
                          <a:effectLst/>
                          <a:latin typeface="Calibri" panose="020F0502020204030204" pitchFamily="34" charset="0"/>
                          <a:hlinkClick r:id="rId8"/>
                        </a:rPr>
                        <a:t>Integrated Surveyor Training Website (ISTW) Reports</a:t>
                      </a:r>
                      <a:endParaRPr lang="en-US" sz="900" b="0" i="0" u="sng" strike="noStrike" dirty="0">
                        <a:solidFill>
                          <a:srgbClr val="0000FF"/>
                        </a:solidFill>
                        <a:effectLst/>
                        <a:latin typeface="Calibri" panose="020F0502020204030204" pitchFamily="34" charset="0"/>
                      </a:endParaRP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69421136"/>
                  </a:ext>
                </a:extLst>
              </a:tr>
              <a:tr h="140038">
                <a:tc>
                  <a:txBody>
                    <a:bodyPr/>
                    <a:lstStyle/>
                    <a:p>
                      <a:pPr algn="l" fontAlgn="t"/>
                      <a:r>
                        <a:rPr lang="en-US" sz="900" b="0"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t"/>
                      <a:r>
                        <a:rPr lang="en-US" sz="900" b="1" i="0" u="none" strike="noStrike" dirty="0">
                          <a:solidFill>
                            <a:srgbClr val="000000"/>
                          </a:solidFill>
                          <a:effectLst/>
                          <a:latin typeface="Arial" panose="020B0604020202020204" pitchFamily="34" charset="0"/>
                        </a:rPr>
                        <a:t>Surveys</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t"/>
                      <a:r>
                        <a:rPr lang="en-US" sz="900" b="0" i="0" u="sng"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t"/>
                      <a:r>
                        <a:rPr lang="en-US" sz="900" b="0" i="0" u="sng"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t"/>
                      <a:r>
                        <a:rPr lang="en-US" sz="900" b="0"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t"/>
                      <a:r>
                        <a:rPr lang="en-US" sz="900" b="0"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t"/>
                      <a:r>
                        <a:rPr lang="en-US" sz="900" b="0"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t"/>
                      <a:r>
                        <a:rPr lang="en-US" sz="900" b="0" i="0" u="none" strike="noStrike" dirty="0">
                          <a:solidFill>
                            <a:srgbClr val="000000"/>
                          </a:solidFill>
                          <a:effectLst/>
                          <a:latin typeface="Arial" panose="020B0604020202020204" pitchFamily="34" charset="0"/>
                        </a:rPr>
                        <a:t> </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11390215"/>
                  </a:ext>
                </a:extLst>
              </a:tr>
              <a:tr h="140038">
                <a:tc>
                  <a:txBody>
                    <a:bodyPr/>
                    <a:lstStyle/>
                    <a:p>
                      <a:pPr algn="l" fontAlgn="t"/>
                      <a:r>
                        <a:rPr lang="en-US" sz="900" b="0" i="0" u="none" strike="noStrike" dirty="0">
                          <a:solidFill>
                            <a:srgbClr val="000000"/>
                          </a:solidFill>
                          <a:effectLst/>
                          <a:latin typeface="Arial" panose="020B0604020202020204" pitchFamily="34" charset="0"/>
                        </a:rPr>
                        <a:t>25</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Number of LTCSP Surveys</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13,424</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693</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132</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18</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17</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solidFill>
                            <a:srgbClr val="000000"/>
                          </a:solidFill>
                          <a:effectLst/>
                          <a:latin typeface="Arial" panose="020B0604020202020204" pitchFamily="34" charset="0"/>
                        </a:rPr>
                        <a:t>N/A</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9926585"/>
                  </a:ext>
                </a:extLst>
              </a:tr>
              <a:tr h="140038">
                <a:tc>
                  <a:txBody>
                    <a:bodyPr/>
                    <a:lstStyle/>
                    <a:p>
                      <a:pPr algn="l" fontAlgn="t"/>
                      <a:r>
                        <a:rPr lang="en-US" sz="900" b="0" i="0" u="none" strike="noStrike" dirty="0">
                          <a:solidFill>
                            <a:srgbClr val="000000"/>
                          </a:solidFill>
                          <a:effectLst/>
                          <a:latin typeface="Arial" panose="020B0604020202020204" pitchFamily="34" charset="0"/>
                        </a:rPr>
                        <a:t>26</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900" b="0" i="0" u="none" strike="noStrike" dirty="0">
                          <a:solidFill>
                            <a:srgbClr val="000000"/>
                          </a:solidFill>
                          <a:effectLst/>
                          <a:latin typeface="Arial" panose="020B0604020202020204" pitchFamily="34" charset="0"/>
                        </a:rPr>
                        <a:t>Number of Surveys with 2567/670 data</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11,650</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635</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129</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18</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900" b="0" i="0" u="none" strike="noStrike" dirty="0">
                          <a:solidFill>
                            <a:srgbClr val="000000"/>
                          </a:solidFill>
                          <a:effectLst/>
                          <a:latin typeface="Arial" panose="020B0604020202020204" pitchFamily="34" charset="0"/>
                        </a:rPr>
                        <a:t>17</a:t>
                      </a:r>
                    </a:p>
                  </a:txBody>
                  <a:tcPr marL="5440" marR="5440" marT="5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900" b="0" i="0" u="none" strike="noStrike" dirty="0">
                          <a:solidFill>
                            <a:srgbClr val="000000"/>
                          </a:solidFill>
                          <a:effectLst/>
                          <a:latin typeface="Arial" panose="020B0604020202020204" pitchFamily="34" charset="0"/>
                        </a:rPr>
                        <a:t>N/A</a:t>
                      </a:r>
                    </a:p>
                  </a:txBody>
                  <a:tcPr marL="5440" marR="5440" marT="54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440" marR="5440" marT="544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29446630"/>
                  </a:ext>
                </a:extLst>
              </a:tr>
            </a:tbl>
          </a:graphicData>
        </a:graphic>
      </p:graphicFrame>
      <p:sp>
        <p:nvSpPr>
          <p:cNvPr id="6" name="Title 5"/>
          <p:cNvSpPr>
            <a:spLocks noGrp="1"/>
          </p:cNvSpPr>
          <p:nvPr>
            <p:ph type="title"/>
          </p:nvPr>
        </p:nvSpPr>
        <p:spPr/>
        <p:txBody>
          <a:bodyPr/>
          <a:lstStyle/>
          <a:p>
            <a:r>
              <a:rPr lang="en-US" sz="2800" dirty="0" smtClean="0">
                <a:latin typeface="Arial" panose="020B0604020202020204" pitchFamily="34" charset="0"/>
                <a:cs typeface="Arial" panose="020B0604020202020204" pitchFamily="34" charset="0"/>
              </a:rPr>
              <a:t>Select Performance Measures: Measures 20-26</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107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11</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09373799"/>
              </p:ext>
            </p:extLst>
          </p:nvPr>
        </p:nvGraphicFramePr>
        <p:xfrm>
          <a:off x="912416" y="1424765"/>
          <a:ext cx="7319168" cy="4717270"/>
        </p:xfrm>
        <a:graphic>
          <a:graphicData uri="http://schemas.openxmlformats.org/drawingml/2006/table">
            <a:tbl>
              <a:tblPr>
                <a:tableStyleId>{5C22544A-7EE6-4342-B048-85BDC9FD1C3A}</a:tableStyleId>
              </a:tblPr>
              <a:tblGrid>
                <a:gridCol w="724998">
                  <a:extLst>
                    <a:ext uri="{9D8B030D-6E8A-4147-A177-3AD203B41FA5}">
                      <a16:colId xmlns:a16="http://schemas.microsoft.com/office/drawing/2014/main" val="503261996"/>
                    </a:ext>
                  </a:extLst>
                </a:gridCol>
                <a:gridCol w="765544">
                  <a:extLst>
                    <a:ext uri="{9D8B030D-6E8A-4147-A177-3AD203B41FA5}">
                      <a16:colId xmlns:a16="http://schemas.microsoft.com/office/drawing/2014/main" val="3554118624"/>
                    </a:ext>
                  </a:extLst>
                </a:gridCol>
                <a:gridCol w="574158">
                  <a:extLst>
                    <a:ext uri="{9D8B030D-6E8A-4147-A177-3AD203B41FA5}">
                      <a16:colId xmlns:a16="http://schemas.microsoft.com/office/drawing/2014/main" val="314790975"/>
                    </a:ext>
                  </a:extLst>
                </a:gridCol>
                <a:gridCol w="701749">
                  <a:extLst>
                    <a:ext uri="{9D8B030D-6E8A-4147-A177-3AD203B41FA5}">
                      <a16:colId xmlns:a16="http://schemas.microsoft.com/office/drawing/2014/main" val="3000962164"/>
                    </a:ext>
                  </a:extLst>
                </a:gridCol>
                <a:gridCol w="475886">
                  <a:extLst>
                    <a:ext uri="{9D8B030D-6E8A-4147-A177-3AD203B41FA5}">
                      <a16:colId xmlns:a16="http://schemas.microsoft.com/office/drawing/2014/main" val="4135640813"/>
                    </a:ext>
                  </a:extLst>
                </a:gridCol>
                <a:gridCol w="604503">
                  <a:extLst>
                    <a:ext uri="{9D8B030D-6E8A-4147-A177-3AD203B41FA5}">
                      <a16:colId xmlns:a16="http://schemas.microsoft.com/office/drawing/2014/main" val="3060676228"/>
                    </a:ext>
                  </a:extLst>
                </a:gridCol>
                <a:gridCol w="586185">
                  <a:extLst>
                    <a:ext uri="{9D8B030D-6E8A-4147-A177-3AD203B41FA5}">
                      <a16:colId xmlns:a16="http://schemas.microsoft.com/office/drawing/2014/main" val="774006902"/>
                    </a:ext>
                  </a:extLst>
                </a:gridCol>
                <a:gridCol w="604503">
                  <a:extLst>
                    <a:ext uri="{9D8B030D-6E8A-4147-A177-3AD203B41FA5}">
                      <a16:colId xmlns:a16="http://schemas.microsoft.com/office/drawing/2014/main" val="2835370735"/>
                    </a:ext>
                  </a:extLst>
                </a:gridCol>
                <a:gridCol w="482381">
                  <a:extLst>
                    <a:ext uri="{9D8B030D-6E8A-4147-A177-3AD203B41FA5}">
                      <a16:colId xmlns:a16="http://schemas.microsoft.com/office/drawing/2014/main" val="3812928243"/>
                    </a:ext>
                  </a:extLst>
                </a:gridCol>
                <a:gridCol w="643175">
                  <a:extLst>
                    <a:ext uri="{9D8B030D-6E8A-4147-A177-3AD203B41FA5}">
                      <a16:colId xmlns:a16="http://schemas.microsoft.com/office/drawing/2014/main" val="8474878"/>
                    </a:ext>
                  </a:extLst>
                </a:gridCol>
                <a:gridCol w="594326">
                  <a:extLst>
                    <a:ext uri="{9D8B030D-6E8A-4147-A177-3AD203B41FA5}">
                      <a16:colId xmlns:a16="http://schemas.microsoft.com/office/drawing/2014/main" val="4144507905"/>
                    </a:ext>
                  </a:extLst>
                </a:gridCol>
                <a:gridCol w="561760">
                  <a:extLst>
                    <a:ext uri="{9D8B030D-6E8A-4147-A177-3AD203B41FA5}">
                      <a16:colId xmlns:a16="http://schemas.microsoft.com/office/drawing/2014/main" val="1432963567"/>
                    </a:ext>
                  </a:extLst>
                </a:gridCol>
              </a:tblGrid>
              <a:tr h="234857">
                <a:tc gridSpan="7">
                  <a:txBody>
                    <a:bodyPr/>
                    <a:lstStyle/>
                    <a:p>
                      <a:pPr algn="l" fontAlgn="b"/>
                      <a:r>
                        <a:rPr lang="en-US" sz="1300" u="none" strike="noStrike" dirty="0">
                          <a:effectLst/>
                        </a:rPr>
                        <a:t>SOAR Select Performance Measures: Survey Level</a:t>
                      </a:r>
                      <a:endParaRPr lang="en-US" sz="1300" b="1" i="0" u="none" strike="noStrike" dirty="0">
                        <a:solidFill>
                          <a:srgbClr val="000000"/>
                        </a:solidFill>
                        <a:effectLst/>
                        <a:latin typeface="Arial" panose="020B0604020202020204" pitchFamily="34" charset="0"/>
                      </a:endParaRPr>
                    </a:p>
                  </a:txBody>
                  <a:tcPr marL="6113" marR="6113" marT="611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3" marR="6113" marT="6113"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3" marR="6113" marT="6113"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3" marR="6113" marT="6113"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3" marR="6113" marT="6113"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3" marR="6113" marT="6113" marB="0" anchor="b"/>
                </a:tc>
                <a:extLst>
                  <a:ext uri="{0D108BD9-81ED-4DB2-BD59-A6C34878D82A}">
                    <a16:rowId xmlns:a16="http://schemas.microsoft.com/office/drawing/2014/main" val="3521938143"/>
                  </a:ext>
                </a:extLst>
              </a:tr>
              <a:tr h="234857">
                <a:tc gridSpan="4">
                  <a:txBody>
                    <a:bodyPr/>
                    <a:lstStyle/>
                    <a:p>
                      <a:pPr algn="l" fontAlgn="b"/>
                      <a:r>
                        <a:rPr lang="en-US" sz="1300" u="none" strike="noStrike" dirty="0">
                          <a:effectLst/>
                        </a:rPr>
                        <a:t>02/2018 - 01/2019 State Name</a:t>
                      </a:r>
                      <a:endParaRPr lang="en-US" sz="1300" b="1" i="0" u="none" strike="noStrike" dirty="0">
                        <a:solidFill>
                          <a:srgbClr val="000000"/>
                        </a:solidFill>
                        <a:effectLst/>
                        <a:latin typeface="Arial" panose="020B0604020202020204" pitchFamily="34" charset="0"/>
                      </a:endParaRPr>
                    </a:p>
                  </a:txBody>
                  <a:tcPr marL="6113" marR="6113" marT="6113"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3" marR="6113" marT="6113"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3" marR="6113" marT="6113"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3" marR="6113" marT="6113"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3" marR="6113" marT="6113"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3" marR="6113" marT="6113"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3" marR="6113" marT="6113"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3" marR="6113" marT="6113"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3" marR="6113" marT="6113" marB="0" anchor="b"/>
                </a:tc>
                <a:extLst>
                  <a:ext uri="{0D108BD9-81ED-4DB2-BD59-A6C34878D82A}">
                    <a16:rowId xmlns:a16="http://schemas.microsoft.com/office/drawing/2014/main" val="1833518371"/>
                  </a:ext>
                </a:extLst>
              </a:tr>
              <a:tr h="1167576">
                <a:tc>
                  <a:txBody>
                    <a:bodyPr/>
                    <a:lstStyle/>
                    <a:p>
                      <a:pPr algn="ctr" fontAlgn="b"/>
                      <a:r>
                        <a:rPr lang="en-US" sz="900" u="none" strike="noStrike" dirty="0">
                          <a:effectLst/>
                          <a:latin typeface="Arial" panose="020B0604020202020204" pitchFamily="34" charset="0"/>
                          <a:cs typeface="Arial" panose="020B0604020202020204" pitchFamily="34" charset="0"/>
                        </a:rPr>
                        <a:t>Facility Name</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Provider Number</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ZIP Code</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County</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Event ID</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Exit Date</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Software Version</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Number of 2567 Citations</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Deficiency-Free Survey (Y/N)</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Deficiency-free survey in facility rated as 1 star in staffing or quality (Y/N)</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G, H or I scope and severity  (# of cites)</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 J, K, or L scope and severity (# of cites)</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extLst>
                  <a:ext uri="{0D108BD9-81ED-4DB2-BD59-A6C34878D82A}">
                    <a16:rowId xmlns:a16="http://schemas.microsoft.com/office/drawing/2014/main" val="246558932"/>
                  </a:ext>
                </a:extLst>
              </a:tr>
              <a:tr h="342220">
                <a:tc>
                  <a:txBody>
                    <a:bodyPr/>
                    <a:lstStyle/>
                    <a:p>
                      <a:pPr algn="l" fontAlgn="b"/>
                      <a:r>
                        <a:rPr lang="en-US" sz="900" u="none" strike="noStrike" dirty="0">
                          <a:effectLst/>
                          <a:latin typeface="Arial" panose="020B0604020202020204" pitchFamily="34" charset="0"/>
                          <a:cs typeface="Arial" panose="020B0604020202020204" pitchFamily="34" charset="0"/>
                        </a:rPr>
                        <a:t>Facility D</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990004</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66666</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County C</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DDDD11</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11/8/2018</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11.4</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12</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N</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extLst>
                  <a:ext uri="{0D108BD9-81ED-4DB2-BD59-A6C34878D82A}">
                    <a16:rowId xmlns:a16="http://schemas.microsoft.com/office/drawing/2014/main" val="716172170"/>
                  </a:ext>
                </a:extLst>
              </a:tr>
              <a:tr h="342220">
                <a:tc>
                  <a:txBody>
                    <a:bodyPr/>
                    <a:lstStyle/>
                    <a:p>
                      <a:pPr algn="l" fontAlgn="b"/>
                      <a:r>
                        <a:rPr lang="en-US" sz="900" u="none" strike="noStrike" dirty="0">
                          <a:effectLst/>
                          <a:latin typeface="Arial" panose="020B0604020202020204" pitchFamily="34" charset="0"/>
                          <a:cs typeface="Arial" panose="020B0604020202020204" pitchFamily="34" charset="0"/>
                        </a:rPr>
                        <a:t>Facility H</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990008</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22222</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County D</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HHHH11</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8/12/2018</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11.4</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15</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N</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extLst>
                  <a:ext uri="{0D108BD9-81ED-4DB2-BD59-A6C34878D82A}">
                    <a16:rowId xmlns:a16="http://schemas.microsoft.com/office/drawing/2014/main" val="4202255898"/>
                  </a:ext>
                </a:extLst>
              </a:tr>
              <a:tr h="342220">
                <a:tc>
                  <a:txBody>
                    <a:bodyPr/>
                    <a:lstStyle/>
                    <a:p>
                      <a:pPr algn="l" fontAlgn="b"/>
                      <a:r>
                        <a:rPr lang="en-US" sz="900" u="none" strike="noStrike" dirty="0">
                          <a:effectLst/>
                          <a:latin typeface="Arial" panose="020B0604020202020204" pitchFamily="34" charset="0"/>
                          <a:cs typeface="Arial" panose="020B0604020202020204" pitchFamily="34" charset="0"/>
                        </a:rPr>
                        <a:t>Facility A</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990001</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55555</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County A</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AAAA11</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1/10/2019</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11.6</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extLst>
                  <a:ext uri="{0D108BD9-81ED-4DB2-BD59-A6C34878D82A}">
                    <a16:rowId xmlns:a16="http://schemas.microsoft.com/office/drawing/2014/main" val="3134933190"/>
                  </a:ext>
                </a:extLst>
              </a:tr>
              <a:tr h="342220">
                <a:tc>
                  <a:txBody>
                    <a:bodyPr/>
                    <a:lstStyle/>
                    <a:p>
                      <a:pPr algn="l" fontAlgn="b"/>
                      <a:r>
                        <a:rPr lang="en-US" sz="900" u="none" strike="noStrike" dirty="0">
                          <a:effectLst/>
                          <a:latin typeface="Arial" panose="020B0604020202020204" pitchFamily="34" charset="0"/>
                          <a:cs typeface="Arial" panose="020B0604020202020204" pitchFamily="34" charset="0"/>
                        </a:rPr>
                        <a:t>Facility B</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990002</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55555</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County B</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BBBB11</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12/19/2018</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11.6</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13</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N</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extLst>
                  <a:ext uri="{0D108BD9-81ED-4DB2-BD59-A6C34878D82A}">
                    <a16:rowId xmlns:a16="http://schemas.microsoft.com/office/drawing/2014/main" val="3405639767"/>
                  </a:ext>
                </a:extLst>
              </a:tr>
              <a:tr h="342220">
                <a:tc>
                  <a:txBody>
                    <a:bodyPr/>
                    <a:lstStyle/>
                    <a:p>
                      <a:pPr algn="l" fontAlgn="b"/>
                      <a:r>
                        <a:rPr lang="en-US" sz="900" u="none" strike="noStrike" dirty="0">
                          <a:effectLst/>
                          <a:latin typeface="Arial" panose="020B0604020202020204" pitchFamily="34" charset="0"/>
                          <a:cs typeface="Arial" panose="020B0604020202020204" pitchFamily="34" charset="0"/>
                        </a:rPr>
                        <a:t>Facility C</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990003</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66666</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County B</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CCCC11</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11/27/2018</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11.4</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2</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N</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extLst>
                  <a:ext uri="{0D108BD9-81ED-4DB2-BD59-A6C34878D82A}">
                    <a16:rowId xmlns:a16="http://schemas.microsoft.com/office/drawing/2014/main" val="3577756121"/>
                  </a:ext>
                </a:extLst>
              </a:tr>
              <a:tr h="342220">
                <a:tc>
                  <a:txBody>
                    <a:bodyPr/>
                    <a:lstStyle/>
                    <a:p>
                      <a:pPr algn="l" fontAlgn="b"/>
                      <a:r>
                        <a:rPr lang="en-US" sz="900" u="none" strike="noStrike" dirty="0">
                          <a:effectLst/>
                          <a:latin typeface="Arial" panose="020B0604020202020204" pitchFamily="34" charset="0"/>
                          <a:cs typeface="Arial" panose="020B0604020202020204" pitchFamily="34" charset="0"/>
                        </a:rPr>
                        <a:t>Facility 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990005</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66666</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County 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EEEE11</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10/1/2018</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11.4</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2</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N</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extLst>
                  <a:ext uri="{0D108BD9-81ED-4DB2-BD59-A6C34878D82A}">
                    <a16:rowId xmlns:a16="http://schemas.microsoft.com/office/drawing/2014/main" val="1545894985"/>
                  </a:ext>
                </a:extLst>
              </a:tr>
              <a:tr h="342220">
                <a:tc>
                  <a:txBody>
                    <a:bodyPr/>
                    <a:lstStyle/>
                    <a:p>
                      <a:pPr algn="l" fontAlgn="b"/>
                      <a:r>
                        <a:rPr lang="en-US" sz="900" u="none" strike="noStrike" dirty="0">
                          <a:effectLst/>
                          <a:latin typeface="Arial" panose="020B0604020202020204" pitchFamily="34" charset="0"/>
                          <a:cs typeface="Arial" panose="020B0604020202020204" pitchFamily="34" charset="0"/>
                        </a:rPr>
                        <a:t>Facility F</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990006</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77777</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County D</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FFFF11</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10/25/2018</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11.4</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8</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N</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extLst>
                  <a:ext uri="{0D108BD9-81ED-4DB2-BD59-A6C34878D82A}">
                    <a16:rowId xmlns:a16="http://schemas.microsoft.com/office/drawing/2014/main" val="31445045"/>
                  </a:ext>
                </a:extLst>
              </a:tr>
              <a:tr h="342220">
                <a:tc>
                  <a:txBody>
                    <a:bodyPr/>
                    <a:lstStyle/>
                    <a:p>
                      <a:pPr algn="l" fontAlgn="b"/>
                      <a:r>
                        <a:rPr lang="en-US" sz="900" u="none" strike="noStrike" dirty="0">
                          <a:effectLst/>
                          <a:latin typeface="Arial" panose="020B0604020202020204" pitchFamily="34" charset="0"/>
                          <a:cs typeface="Arial" panose="020B0604020202020204" pitchFamily="34" charset="0"/>
                        </a:rPr>
                        <a:t>Facility G</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990007</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77777</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County C</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GGGG11</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9/18/2018</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11.4</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12</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N</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N</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extLst>
                  <a:ext uri="{0D108BD9-81ED-4DB2-BD59-A6C34878D82A}">
                    <a16:rowId xmlns:a16="http://schemas.microsoft.com/office/drawing/2014/main" val="3520964916"/>
                  </a:ext>
                </a:extLst>
              </a:tr>
              <a:tr h="342220">
                <a:tc>
                  <a:txBody>
                    <a:bodyPr/>
                    <a:lstStyle/>
                    <a:p>
                      <a:pPr algn="l" fontAlgn="b"/>
                      <a:r>
                        <a:rPr lang="en-US" sz="900" u="none" strike="noStrike" dirty="0">
                          <a:effectLst/>
                          <a:latin typeface="Arial" panose="020B0604020202020204" pitchFamily="34" charset="0"/>
                          <a:cs typeface="Arial" panose="020B0604020202020204" pitchFamily="34" charset="0"/>
                        </a:rPr>
                        <a:t>Facility  I</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990009</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22222</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County B</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IIII11</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3/14/2018</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11.2</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12</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N</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tc>
                  <a:txBody>
                    <a:bodyPr/>
                    <a:lstStyle/>
                    <a:p>
                      <a:pPr algn="ctr" fontAlgn="b"/>
                      <a:r>
                        <a:rPr lang="en-US" sz="900" u="none" strike="noStrike" dirty="0">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6113" marR="6113" marT="6113" marB="0" anchor="b"/>
                </a:tc>
                <a:extLst>
                  <a:ext uri="{0D108BD9-81ED-4DB2-BD59-A6C34878D82A}">
                    <a16:rowId xmlns:a16="http://schemas.microsoft.com/office/drawing/2014/main" val="4218356299"/>
                  </a:ext>
                </a:extLst>
              </a:tr>
            </a:tbl>
          </a:graphicData>
        </a:graphic>
      </p:graphicFrame>
      <p:sp>
        <p:nvSpPr>
          <p:cNvPr id="4" name="Title 3"/>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Select Performance Measures: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Survey Level Tab</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450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12</a:t>
            </a:fld>
            <a:endParaRPr lang="en-US" dirty="0"/>
          </a:p>
        </p:txBody>
      </p:sp>
      <p:sp>
        <p:nvSpPr>
          <p:cNvPr id="4" name="Title 3"/>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Using Additional Detail Link: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Hypothetical Examples</a:t>
            </a:r>
            <a:endParaRPr lang="en-US" sz="3200" dirty="0">
              <a:latin typeface="Arial" panose="020B0604020202020204" pitchFamily="34" charset="0"/>
              <a:cs typeface="Arial" panose="020B0604020202020204"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63671895"/>
              </p:ext>
            </p:extLst>
          </p:nvPr>
        </p:nvGraphicFramePr>
        <p:xfrm>
          <a:off x="850604" y="1403500"/>
          <a:ext cx="7251407" cy="4486779"/>
        </p:xfrm>
        <a:graphic>
          <a:graphicData uri="http://schemas.openxmlformats.org/drawingml/2006/table">
            <a:tbl>
              <a:tblPr>
                <a:tableStyleId>{5C22544A-7EE6-4342-B048-85BDC9FD1C3A}</a:tableStyleId>
              </a:tblPr>
              <a:tblGrid>
                <a:gridCol w="1158972">
                  <a:extLst>
                    <a:ext uri="{9D8B030D-6E8A-4147-A177-3AD203B41FA5}">
                      <a16:colId xmlns:a16="http://schemas.microsoft.com/office/drawing/2014/main" val="2379632017"/>
                    </a:ext>
                  </a:extLst>
                </a:gridCol>
                <a:gridCol w="1033677">
                  <a:extLst>
                    <a:ext uri="{9D8B030D-6E8A-4147-A177-3AD203B41FA5}">
                      <a16:colId xmlns:a16="http://schemas.microsoft.com/office/drawing/2014/main" val="3953107824"/>
                    </a:ext>
                  </a:extLst>
                </a:gridCol>
                <a:gridCol w="845737">
                  <a:extLst>
                    <a:ext uri="{9D8B030D-6E8A-4147-A177-3AD203B41FA5}">
                      <a16:colId xmlns:a16="http://schemas.microsoft.com/office/drawing/2014/main" val="3749171579"/>
                    </a:ext>
                  </a:extLst>
                </a:gridCol>
                <a:gridCol w="861397">
                  <a:extLst>
                    <a:ext uri="{9D8B030D-6E8A-4147-A177-3AD203B41FA5}">
                      <a16:colId xmlns:a16="http://schemas.microsoft.com/office/drawing/2014/main" val="3222509232"/>
                    </a:ext>
                  </a:extLst>
                </a:gridCol>
                <a:gridCol w="1440884">
                  <a:extLst>
                    <a:ext uri="{9D8B030D-6E8A-4147-A177-3AD203B41FA5}">
                      <a16:colId xmlns:a16="http://schemas.microsoft.com/office/drawing/2014/main" val="2768282960"/>
                    </a:ext>
                  </a:extLst>
                </a:gridCol>
                <a:gridCol w="955370">
                  <a:extLst>
                    <a:ext uri="{9D8B030D-6E8A-4147-A177-3AD203B41FA5}">
                      <a16:colId xmlns:a16="http://schemas.microsoft.com/office/drawing/2014/main" val="2709269002"/>
                    </a:ext>
                  </a:extLst>
                </a:gridCol>
                <a:gridCol w="955370">
                  <a:extLst>
                    <a:ext uri="{9D8B030D-6E8A-4147-A177-3AD203B41FA5}">
                      <a16:colId xmlns:a16="http://schemas.microsoft.com/office/drawing/2014/main" val="4171633572"/>
                    </a:ext>
                  </a:extLst>
                </a:gridCol>
              </a:tblGrid>
              <a:tr h="229907">
                <a:tc>
                  <a:txBody>
                    <a:bodyPr/>
                    <a:lstStyle/>
                    <a:p>
                      <a:pPr algn="l" fontAlgn="b"/>
                      <a:endParaRPr lang="en-US" sz="7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699" marR="5699" marT="5699" marB="0" anchor="b"/>
                </a:tc>
                <a:extLst>
                  <a:ext uri="{0D108BD9-81ED-4DB2-BD59-A6C34878D82A}">
                    <a16:rowId xmlns:a16="http://schemas.microsoft.com/office/drawing/2014/main" val="3902131746"/>
                  </a:ext>
                </a:extLst>
              </a:tr>
              <a:tr h="0">
                <a:tc>
                  <a:txBody>
                    <a:bodyPr/>
                    <a:lstStyle/>
                    <a:p>
                      <a:pPr algn="l" fontAlgn="b"/>
                      <a:endParaRPr lang="en-US" sz="7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699" marR="5699" marT="5699" marB="0" anchor="b"/>
                </a:tc>
                <a:extLst>
                  <a:ext uri="{0D108BD9-81ED-4DB2-BD59-A6C34878D82A}">
                    <a16:rowId xmlns:a16="http://schemas.microsoft.com/office/drawing/2014/main" val="3437866136"/>
                  </a:ext>
                </a:extLst>
              </a:tr>
              <a:tr h="593377">
                <a:tc>
                  <a:txBody>
                    <a:bodyPr/>
                    <a:lstStyle/>
                    <a:p>
                      <a:pPr algn="ctr" fontAlgn="b"/>
                      <a:r>
                        <a:rPr lang="en-US" sz="1000" u="none" strike="noStrike" dirty="0">
                          <a:solidFill>
                            <a:srgbClr val="FF0000"/>
                          </a:solidFill>
                          <a:effectLst/>
                        </a:rPr>
                        <a:t>Sample size - survey with 4 or more residents than the target sample size (Y/N)</a:t>
                      </a:r>
                      <a:endParaRPr lang="en-US" sz="1000" b="1" i="0" u="none" strike="noStrike" dirty="0">
                        <a:solidFill>
                          <a:srgbClr val="FF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Sample size - survey under the sample size (Y/N)</a:t>
                      </a:r>
                      <a:endParaRPr lang="en-US" sz="1000" b="1"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Target Sample Size</a:t>
                      </a:r>
                      <a:endParaRPr lang="en-US" sz="1000" b="1"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Actual Sample Size</a:t>
                      </a:r>
                      <a:endParaRPr lang="en-US" sz="1000" b="1"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Sample size - survey when IP was equal to or less than sample (Y/N)</a:t>
                      </a:r>
                      <a:endParaRPr lang="en-US" sz="1000" b="1"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Actual IP Size</a:t>
                      </a:r>
                      <a:endParaRPr lang="en-US" sz="1000" b="1"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Target IP Size</a:t>
                      </a:r>
                      <a:endParaRPr lang="en-US" sz="1000" b="1" i="0" u="none" strike="noStrike" dirty="0">
                        <a:solidFill>
                          <a:srgbClr val="000000"/>
                        </a:solidFill>
                        <a:effectLst/>
                        <a:latin typeface="Arial" panose="020B0604020202020204" pitchFamily="34" charset="0"/>
                      </a:endParaRPr>
                    </a:p>
                  </a:txBody>
                  <a:tcPr marL="5699" marR="5699" marT="5699" marB="0" anchor="b"/>
                </a:tc>
                <a:extLst>
                  <a:ext uri="{0D108BD9-81ED-4DB2-BD59-A6C34878D82A}">
                    <a16:rowId xmlns:a16="http://schemas.microsoft.com/office/drawing/2014/main" val="717684370"/>
                  </a:ext>
                </a:extLst>
              </a:tr>
              <a:tr h="335007">
                <a:tc>
                  <a:txBody>
                    <a:bodyPr/>
                    <a:lstStyle/>
                    <a:p>
                      <a:pPr algn="ctr" fontAlgn="b"/>
                      <a:r>
                        <a:rPr lang="en-US" sz="1000" u="none" strike="noStrike" dirty="0">
                          <a:solidFill>
                            <a:srgbClr val="FF0000"/>
                          </a:solidFill>
                          <a:effectLst/>
                        </a:rPr>
                        <a:t>Y</a:t>
                      </a:r>
                      <a:endParaRPr lang="en-US" sz="1000" b="0" i="0" u="none" strike="noStrike" dirty="0">
                        <a:solidFill>
                          <a:srgbClr val="FF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18</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22</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25</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24</a:t>
                      </a:r>
                      <a:endParaRPr lang="en-US" sz="1000" b="0" i="0" u="none" strike="noStrike" dirty="0">
                        <a:solidFill>
                          <a:srgbClr val="000000"/>
                        </a:solidFill>
                        <a:effectLst/>
                        <a:latin typeface="Arial" panose="020B0604020202020204" pitchFamily="34" charset="0"/>
                      </a:endParaRPr>
                    </a:p>
                  </a:txBody>
                  <a:tcPr marL="5699" marR="5699" marT="5699" marB="0" anchor="b"/>
                </a:tc>
                <a:extLst>
                  <a:ext uri="{0D108BD9-81ED-4DB2-BD59-A6C34878D82A}">
                    <a16:rowId xmlns:a16="http://schemas.microsoft.com/office/drawing/2014/main" val="168687095"/>
                  </a:ext>
                </a:extLst>
              </a:tr>
              <a:tr h="335007">
                <a:tc>
                  <a:txBody>
                    <a:bodyPr/>
                    <a:lstStyle/>
                    <a:p>
                      <a:pPr algn="ctr" fontAlgn="b"/>
                      <a:r>
                        <a:rPr lang="en-US" sz="1000" u="none" strike="noStrike" dirty="0">
                          <a:solidFill>
                            <a:srgbClr val="FF0000"/>
                          </a:solidFill>
                          <a:effectLst/>
                        </a:rPr>
                        <a:t>Y</a:t>
                      </a:r>
                      <a:endParaRPr lang="en-US" sz="1000" b="0" i="0" u="none" strike="noStrike" dirty="0">
                        <a:solidFill>
                          <a:srgbClr val="FF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24</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30</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36</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32</a:t>
                      </a:r>
                      <a:endParaRPr lang="en-US" sz="1000" b="0" i="0" u="none" strike="noStrike" dirty="0">
                        <a:solidFill>
                          <a:srgbClr val="000000"/>
                        </a:solidFill>
                        <a:effectLst/>
                        <a:latin typeface="Arial" panose="020B0604020202020204" pitchFamily="34" charset="0"/>
                      </a:endParaRPr>
                    </a:p>
                  </a:txBody>
                  <a:tcPr marL="5699" marR="5699" marT="5699" marB="0" anchor="b"/>
                </a:tc>
                <a:extLst>
                  <a:ext uri="{0D108BD9-81ED-4DB2-BD59-A6C34878D82A}">
                    <a16:rowId xmlns:a16="http://schemas.microsoft.com/office/drawing/2014/main" val="430302475"/>
                  </a:ext>
                </a:extLst>
              </a:tr>
              <a:tr h="335007">
                <a:tc>
                  <a:txBody>
                    <a:bodyPr/>
                    <a:lstStyle/>
                    <a:p>
                      <a:pPr algn="ctr" fontAlgn="b"/>
                      <a:r>
                        <a:rPr lang="en-US" sz="1000" u="none" strike="noStrike" dirty="0">
                          <a:solidFill>
                            <a:srgbClr val="FF0000"/>
                          </a:solidFill>
                          <a:effectLst/>
                        </a:rPr>
                        <a:t>N</a:t>
                      </a:r>
                      <a:endParaRPr lang="en-US" sz="1000" b="0" i="0" u="none" strike="noStrike" dirty="0">
                        <a:solidFill>
                          <a:srgbClr val="FF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17</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20</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24</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24</a:t>
                      </a:r>
                      <a:endParaRPr lang="en-US" sz="1000" b="0" i="0" u="none" strike="noStrike" dirty="0">
                        <a:solidFill>
                          <a:srgbClr val="000000"/>
                        </a:solidFill>
                        <a:effectLst/>
                        <a:latin typeface="Arial" panose="020B0604020202020204" pitchFamily="34" charset="0"/>
                      </a:endParaRPr>
                    </a:p>
                  </a:txBody>
                  <a:tcPr marL="5699" marR="5699" marT="5699" marB="0" anchor="b"/>
                </a:tc>
                <a:extLst>
                  <a:ext uri="{0D108BD9-81ED-4DB2-BD59-A6C34878D82A}">
                    <a16:rowId xmlns:a16="http://schemas.microsoft.com/office/drawing/2014/main" val="4085981689"/>
                  </a:ext>
                </a:extLst>
              </a:tr>
              <a:tr h="335007">
                <a:tc>
                  <a:txBody>
                    <a:bodyPr/>
                    <a:lstStyle/>
                    <a:p>
                      <a:pPr algn="ctr" fontAlgn="b"/>
                      <a:r>
                        <a:rPr lang="en-US" sz="1000" u="none" strike="noStrike" dirty="0">
                          <a:solidFill>
                            <a:srgbClr val="FF0000"/>
                          </a:solidFill>
                          <a:effectLst/>
                        </a:rPr>
                        <a:t>N</a:t>
                      </a:r>
                      <a:endParaRPr lang="en-US" sz="1000" b="0" i="0" u="none" strike="noStrike" dirty="0">
                        <a:solidFill>
                          <a:srgbClr val="FF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18</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20</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25</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24</a:t>
                      </a:r>
                      <a:endParaRPr lang="en-US" sz="1000" b="0" i="0" u="none" strike="noStrike" dirty="0">
                        <a:solidFill>
                          <a:srgbClr val="000000"/>
                        </a:solidFill>
                        <a:effectLst/>
                        <a:latin typeface="Arial" panose="020B0604020202020204" pitchFamily="34" charset="0"/>
                      </a:endParaRPr>
                    </a:p>
                  </a:txBody>
                  <a:tcPr marL="5699" marR="5699" marT="5699" marB="0" anchor="b"/>
                </a:tc>
                <a:extLst>
                  <a:ext uri="{0D108BD9-81ED-4DB2-BD59-A6C34878D82A}">
                    <a16:rowId xmlns:a16="http://schemas.microsoft.com/office/drawing/2014/main" val="782371827"/>
                  </a:ext>
                </a:extLst>
              </a:tr>
              <a:tr h="335007">
                <a:tc>
                  <a:txBody>
                    <a:bodyPr/>
                    <a:lstStyle/>
                    <a:p>
                      <a:pPr algn="ctr" fontAlgn="b"/>
                      <a:r>
                        <a:rPr lang="en-US" sz="1000" u="none" strike="noStrike" dirty="0">
                          <a:solidFill>
                            <a:srgbClr val="FF0000"/>
                          </a:solidFill>
                          <a:effectLst/>
                        </a:rPr>
                        <a:t>N</a:t>
                      </a:r>
                      <a:endParaRPr lang="en-US" sz="1000" b="0" i="0" u="none" strike="noStrike" dirty="0">
                        <a:solidFill>
                          <a:srgbClr val="FF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12</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12</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Y</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12</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16</a:t>
                      </a:r>
                      <a:endParaRPr lang="en-US" sz="1000" b="0" i="0" u="none" strike="noStrike" dirty="0">
                        <a:solidFill>
                          <a:srgbClr val="000000"/>
                        </a:solidFill>
                        <a:effectLst/>
                        <a:latin typeface="Arial" panose="020B0604020202020204" pitchFamily="34" charset="0"/>
                      </a:endParaRPr>
                    </a:p>
                  </a:txBody>
                  <a:tcPr marL="5699" marR="5699" marT="5699" marB="0" anchor="b"/>
                </a:tc>
                <a:extLst>
                  <a:ext uri="{0D108BD9-81ED-4DB2-BD59-A6C34878D82A}">
                    <a16:rowId xmlns:a16="http://schemas.microsoft.com/office/drawing/2014/main" val="2810467790"/>
                  </a:ext>
                </a:extLst>
              </a:tr>
              <a:tr h="335007">
                <a:tc>
                  <a:txBody>
                    <a:bodyPr/>
                    <a:lstStyle/>
                    <a:p>
                      <a:pPr algn="ctr" fontAlgn="b"/>
                      <a:r>
                        <a:rPr lang="en-US" sz="1000" u="none" strike="noStrike" dirty="0">
                          <a:solidFill>
                            <a:srgbClr val="FF0000"/>
                          </a:solidFill>
                          <a:effectLst/>
                        </a:rPr>
                        <a:t>N</a:t>
                      </a:r>
                      <a:endParaRPr lang="en-US" sz="1000" b="0" i="0" u="none" strike="noStrike" dirty="0">
                        <a:solidFill>
                          <a:srgbClr val="FF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12</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15</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16</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16</a:t>
                      </a:r>
                      <a:endParaRPr lang="en-US" sz="1000" b="0" i="0" u="none" strike="noStrike" dirty="0">
                        <a:solidFill>
                          <a:srgbClr val="000000"/>
                        </a:solidFill>
                        <a:effectLst/>
                        <a:latin typeface="Arial" panose="020B0604020202020204" pitchFamily="34" charset="0"/>
                      </a:endParaRPr>
                    </a:p>
                  </a:txBody>
                  <a:tcPr marL="5699" marR="5699" marT="5699" marB="0" anchor="b"/>
                </a:tc>
                <a:extLst>
                  <a:ext uri="{0D108BD9-81ED-4DB2-BD59-A6C34878D82A}">
                    <a16:rowId xmlns:a16="http://schemas.microsoft.com/office/drawing/2014/main" val="3776108749"/>
                  </a:ext>
                </a:extLst>
              </a:tr>
              <a:tr h="335007">
                <a:tc>
                  <a:txBody>
                    <a:bodyPr/>
                    <a:lstStyle/>
                    <a:p>
                      <a:pPr algn="ctr" fontAlgn="b"/>
                      <a:r>
                        <a:rPr lang="en-US" sz="1000" u="none" strike="noStrike" dirty="0">
                          <a:solidFill>
                            <a:srgbClr val="FF0000"/>
                          </a:solidFill>
                          <a:effectLst/>
                        </a:rPr>
                        <a:t>N</a:t>
                      </a:r>
                      <a:endParaRPr lang="en-US" sz="1000" b="0" i="0" u="none" strike="noStrike" dirty="0">
                        <a:solidFill>
                          <a:srgbClr val="FF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30</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31</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32</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32</a:t>
                      </a:r>
                      <a:endParaRPr lang="en-US" sz="1000" b="0" i="0" u="none" strike="noStrike" dirty="0">
                        <a:solidFill>
                          <a:srgbClr val="000000"/>
                        </a:solidFill>
                        <a:effectLst/>
                        <a:latin typeface="Arial" panose="020B0604020202020204" pitchFamily="34" charset="0"/>
                      </a:endParaRPr>
                    </a:p>
                  </a:txBody>
                  <a:tcPr marL="5699" marR="5699" marT="5699" marB="0" anchor="b"/>
                </a:tc>
                <a:extLst>
                  <a:ext uri="{0D108BD9-81ED-4DB2-BD59-A6C34878D82A}">
                    <a16:rowId xmlns:a16="http://schemas.microsoft.com/office/drawing/2014/main" val="1114036714"/>
                  </a:ext>
                </a:extLst>
              </a:tr>
              <a:tr h="335007">
                <a:tc>
                  <a:txBody>
                    <a:bodyPr/>
                    <a:lstStyle/>
                    <a:p>
                      <a:pPr algn="ctr" fontAlgn="b"/>
                      <a:r>
                        <a:rPr lang="en-US" sz="1000" u="none" strike="noStrike" dirty="0">
                          <a:solidFill>
                            <a:srgbClr val="FF0000"/>
                          </a:solidFill>
                          <a:effectLst/>
                        </a:rPr>
                        <a:t>N</a:t>
                      </a:r>
                      <a:endParaRPr lang="en-US" sz="1000" b="0" i="0" u="none" strike="noStrike" dirty="0">
                        <a:solidFill>
                          <a:srgbClr val="FF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12</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15</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16</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16</a:t>
                      </a:r>
                      <a:endParaRPr lang="en-US" sz="1000" b="0" i="0" u="none" strike="noStrike" dirty="0">
                        <a:solidFill>
                          <a:srgbClr val="000000"/>
                        </a:solidFill>
                        <a:effectLst/>
                        <a:latin typeface="Arial" panose="020B0604020202020204" pitchFamily="34" charset="0"/>
                      </a:endParaRPr>
                    </a:p>
                  </a:txBody>
                  <a:tcPr marL="5699" marR="5699" marT="5699" marB="0" anchor="b"/>
                </a:tc>
                <a:extLst>
                  <a:ext uri="{0D108BD9-81ED-4DB2-BD59-A6C34878D82A}">
                    <a16:rowId xmlns:a16="http://schemas.microsoft.com/office/drawing/2014/main" val="1956790925"/>
                  </a:ext>
                </a:extLst>
              </a:tr>
              <a:tr h="335007">
                <a:tc>
                  <a:txBody>
                    <a:bodyPr/>
                    <a:lstStyle/>
                    <a:p>
                      <a:pPr algn="ctr" fontAlgn="b"/>
                      <a:r>
                        <a:rPr lang="en-US" sz="1000" u="none" strike="noStrike" dirty="0">
                          <a:solidFill>
                            <a:srgbClr val="FF0000"/>
                          </a:solidFill>
                          <a:effectLst/>
                        </a:rPr>
                        <a:t>N</a:t>
                      </a:r>
                      <a:endParaRPr lang="en-US" sz="1000" b="0" i="0" u="none" strike="noStrike" dirty="0">
                        <a:solidFill>
                          <a:srgbClr val="FF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18</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19</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N</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24</a:t>
                      </a:r>
                      <a:endParaRPr lang="en-US" sz="1000" b="0" i="0" u="none" strike="noStrike" dirty="0">
                        <a:solidFill>
                          <a:srgbClr val="000000"/>
                        </a:solidFill>
                        <a:effectLst/>
                        <a:latin typeface="Arial" panose="020B0604020202020204" pitchFamily="34" charset="0"/>
                      </a:endParaRPr>
                    </a:p>
                  </a:txBody>
                  <a:tcPr marL="5699" marR="5699" marT="5699" marB="0" anchor="b"/>
                </a:tc>
                <a:tc>
                  <a:txBody>
                    <a:bodyPr/>
                    <a:lstStyle/>
                    <a:p>
                      <a:pPr algn="ctr" fontAlgn="b"/>
                      <a:r>
                        <a:rPr lang="en-US" sz="1000" u="none" strike="noStrike" dirty="0">
                          <a:effectLst/>
                        </a:rPr>
                        <a:t>24</a:t>
                      </a:r>
                      <a:endParaRPr lang="en-US" sz="1000" b="0" i="0" u="none" strike="noStrike" dirty="0">
                        <a:solidFill>
                          <a:srgbClr val="000000"/>
                        </a:solidFill>
                        <a:effectLst/>
                        <a:latin typeface="Arial" panose="020B0604020202020204" pitchFamily="34" charset="0"/>
                      </a:endParaRPr>
                    </a:p>
                  </a:txBody>
                  <a:tcPr marL="5699" marR="5699" marT="5699" marB="0" anchor="b"/>
                </a:tc>
                <a:extLst>
                  <a:ext uri="{0D108BD9-81ED-4DB2-BD59-A6C34878D82A}">
                    <a16:rowId xmlns:a16="http://schemas.microsoft.com/office/drawing/2014/main" val="695905257"/>
                  </a:ext>
                </a:extLst>
              </a:tr>
              <a:tr h="131375">
                <a:tc>
                  <a:txBody>
                    <a:bodyPr/>
                    <a:lstStyle/>
                    <a:p>
                      <a:pPr algn="l" fontAlgn="b"/>
                      <a:endParaRPr lang="en-US" sz="1000" b="0" i="0" u="none" strike="noStrike" dirty="0">
                        <a:solidFill>
                          <a:srgbClr val="FF0000"/>
                        </a:solidFill>
                        <a:effectLst/>
                        <a:latin typeface="Calibri" panose="020F0502020204030204" pitchFamily="34" charset="0"/>
                      </a:endParaRPr>
                    </a:p>
                  </a:txBody>
                  <a:tcPr marL="5699" marR="5699" marT="569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99" marR="5699" marT="5699" marB="0" anchor="b"/>
                </a:tc>
                <a:extLst>
                  <a:ext uri="{0D108BD9-81ED-4DB2-BD59-A6C34878D82A}">
                    <a16:rowId xmlns:a16="http://schemas.microsoft.com/office/drawing/2014/main" val="3591756747"/>
                  </a:ext>
                </a:extLst>
              </a:tr>
              <a:tr h="203632">
                <a:tc>
                  <a:txBody>
                    <a:bodyPr/>
                    <a:lstStyle/>
                    <a:p>
                      <a:pPr algn="l" fontAlgn="b"/>
                      <a:endParaRPr lang="en-US" sz="1000" b="0" i="0" u="none" strike="noStrike" dirty="0">
                        <a:solidFill>
                          <a:srgbClr val="FF0000"/>
                        </a:solidFill>
                        <a:effectLst/>
                        <a:latin typeface="Calibri" panose="020F0502020204030204" pitchFamily="34" charset="0"/>
                      </a:endParaRPr>
                    </a:p>
                  </a:txBody>
                  <a:tcPr marL="5699" marR="5699" marT="569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99" marR="5699" marT="569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99" marR="5699" marT="5699" marB="0" anchor="b"/>
                </a:tc>
                <a:extLst>
                  <a:ext uri="{0D108BD9-81ED-4DB2-BD59-A6C34878D82A}">
                    <a16:rowId xmlns:a16="http://schemas.microsoft.com/office/drawing/2014/main" val="1083043348"/>
                  </a:ext>
                </a:extLst>
              </a:tr>
            </a:tbl>
          </a:graphicData>
        </a:graphic>
      </p:graphicFrame>
    </p:spTree>
    <p:extLst>
      <p:ext uri="{BB962C8B-B14F-4D97-AF65-F5344CB8AC3E}">
        <p14:creationId xmlns:p14="http://schemas.microsoft.com/office/powerpoint/2010/main" val="3345117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2FF3C-310F-4809-A5BE-BC5BA8AA108D}" type="slidenum">
              <a:rPr kumimoji="0" lang="en-US" sz="1200" b="0" i="0" u="none" strike="noStrike" kern="1200" cap="none" spc="0" normalizeH="0" baseline="0" noProof="0" smtClean="0">
                <a:ln>
                  <a:noFill/>
                </a:ln>
                <a:solidFill>
                  <a:prstClr val="black">
                    <a:tint val="75000"/>
                  </a:prst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onstantia"/>
              <a:ea typeface="+mn-ea"/>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9978876"/>
              </p:ext>
            </p:extLst>
          </p:nvPr>
        </p:nvGraphicFramePr>
        <p:xfrm>
          <a:off x="457199" y="1351127"/>
          <a:ext cx="8229602" cy="4535005"/>
        </p:xfrm>
        <a:graphic>
          <a:graphicData uri="http://schemas.openxmlformats.org/drawingml/2006/table">
            <a:tbl>
              <a:tblPr/>
              <a:tblGrid>
                <a:gridCol w="570586">
                  <a:extLst>
                    <a:ext uri="{9D8B030D-6E8A-4147-A177-3AD203B41FA5}">
                      <a16:colId xmlns:a16="http://schemas.microsoft.com/office/drawing/2014/main" val="1070142782"/>
                    </a:ext>
                  </a:extLst>
                </a:gridCol>
                <a:gridCol w="855878">
                  <a:extLst>
                    <a:ext uri="{9D8B030D-6E8A-4147-A177-3AD203B41FA5}">
                      <a16:colId xmlns:a16="http://schemas.microsoft.com/office/drawing/2014/main" val="1573896791"/>
                    </a:ext>
                  </a:extLst>
                </a:gridCol>
                <a:gridCol w="643738">
                  <a:extLst>
                    <a:ext uri="{9D8B030D-6E8A-4147-A177-3AD203B41FA5}">
                      <a16:colId xmlns:a16="http://schemas.microsoft.com/office/drawing/2014/main" val="354040098"/>
                    </a:ext>
                  </a:extLst>
                </a:gridCol>
                <a:gridCol w="680314">
                  <a:extLst>
                    <a:ext uri="{9D8B030D-6E8A-4147-A177-3AD203B41FA5}">
                      <a16:colId xmlns:a16="http://schemas.microsoft.com/office/drawing/2014/main" val="2562463085"/>
                    </a:ext>
                  </a:extLst>
                </a:gridCol>
                <a:gridCol w="658368">
                  <a:extLst>
                    <a:ext uri="{9D8B030D-6E8A-4147-A177-3AD203B41FA5}">
                      <a16:colId xmlns:a16="http://schemas.microsoft.com/office/drawing/2014/main" val="1064344753"/>
                    </a:ext>
                  </a:extLst>
                </a:gridCol>
                <a:gridCol w="768096">
                  <a:extLst>
                    <a:ext uri="{9D8B030D-6E8A-4147-A177-3AD203B41FA5}">
                      <a16:colId xmlns:a16="http://schemas.microsoft.com/office/drawing/2014/main" val="3945363433"/>
                    </a:ext>
                  </a:extLst>
                </a:gridCol>
                <a:gridCol w="760781">
                  <a:extLst>
                    <a:ext uri="{9D8B030D-6E8A-4147-A177-3AD203B41FA5}">
                      <a16:colId xmlns:a16="http://schemas.microsoft.com/office/drawing/2014/main" val="4267558968"/>
                    </a:ext>
                  </a:extLst>
                </a:gridCol>
                <a:gridCol w="738835">
                  <a:extLst>
                    <a:ext uri="{9D8B030D-6E8A-4147-A177-3AD203B41FA5}">
                      <a16:colId xmlns:a16="http://schemas.microsoft.com/office/drawing/2014/main" val="2290402900"/>
                    </a:ext>
                  </a:extLst>
                </a:gridCol>
                <a:gridCol w="790042">
                  <a:extLst>
                    <a:ext uri="{9D8B030D-6E8A-4147-A177-3AD203B41FA5}">
                      <a16:colId xmlns:a16="http://schemas.microsoft.com/office/drawing/2014/main" val="1306920716"/>
                    </a:ext>
                  </a:extLst>
                </a:gridCol>
                <a:gridCol w="687629">
                  <a:extLst>
                    <a:ext uri="{9D8B030D-6E8A-4147-A177-3AD203B41FA5}">
                      <a16:colId xmlns:a16="http://schemas.microsoft.com/office/drawing/2014/main" val="454429628"/>
                    </a:ext>
                  </a:extLst>
                </a:gridCol>
                <a:gridCol w="724205">
                  <a:extLst>
                    <a:ext uri="{9D8B030D-6E8A-4147-A177-3AD203B41FA5}">
                      <a16:colId xmlns:a16="http://schemas.microsoft.com/office/drawing/2014/main" val="4071894042"/>
                    </a:ext>
                  </a:extLst>
                </a:gridCol>
                <a:gridCol w="351130">
                  <a:extLst>
                    <a:ext uri="{9D8B030D-6E8A-4147-A177-3AD203B41FA5}">
                      <a16:colId xmlns:a16="http://schemas.microsoft.com/office/drawing/2014/main" val="1996125417"/>
                    </a:ext>
                  </a:extLst>
                </a:gridCol>
              </a:tblGrid>
              <a:tr h="321891">
                <a:tc gridSpan="7">
                  <a:txBody>
                    <a:bodyPr/>
                    <a:lstStyle/>
                    <a:p>
                      <a:pPr algn="l" fontAlgn="b"/>
                      <a:r>
                        <a:rPr lang="en-US" sz="1400" b="1" i="0" u="none" strike="noStrike" dirty="0">
                          <a:solidFill>
                            <a:srgbClr val="000000"/>
                          </a:solidFill>
                          <a:effectLst/>
                          <a:latin typeface="Arial" panose="020B0604020202020204" pitchFamily="34" charset="0"/>
                        </a:rPr>
                        <a:t>Potential Citation and Scope/Severity Level: Surveyor Level</a:t>
                      </a:r>
                    </a:p>
                  </a:txBody>
                  <a:tcPr marL="5486" marR="5486" marT="548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486" marR="5486" marT="5486"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486" marR="5486" marT="5486"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486" marR="5486" marT="5486"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486" marR="5486" marT="54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5486" marR="5486" marT="5486" marB="0" anchor="b">
                    <a:lnL>
                      <a:noFill/>
                    </a:lnL>
                    <a:lnR>
                      <a:noFill/>
                    </a:lnR>
                    <a:lnT>
                      <a:noFill/>
                    </a:lnT>
                    <a:lnB>
                      <a:noFill/>
                    </a:lnB>
                  </a:tcPr>
                </a:tc>
                <a:extLst>
                  <a:ext uri="{0D108BD9-81ED-4DB2-BD59-A6C34878D82A}">
                    <a16:rowId xmlns:a16="http://schemas.microsoft.com/office/drawing/2014/main" val="3303022892"/>
                  </a:ext>
                </a:extLst>
              </a:tr>
              <a:tr h="313190">
                <a:tc gridSpan="4">
                  <a:txBody>
                    <a:bodyPr/>
                    <a:lstStyle/>
                    <a:p>
                      <a:pPr algn="l" fontAlgn="b"/>
                      <a:r>
                        <a:rPr lang="en-US" sz="1400" b="1" i="0" u="none" strike="noStrike" dirty="0">
                          <a:solidFill>
                            <a:srgbClr val="000000"/>
                          </a:solidFill>
                          <a:effectLst/>
                          <a:latin typeface="Arial" panose="020B0604020202020204" pitchFamily="34" charset="0"/>
                        </a:rPr>
                        <a:t>02/2018 - 01/2019 State Name</a:t>
                      </a:r>
                    </a:p>
                  </a:txBody>
                  <a:tcPr marL="5486" marR="5486" marT="548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486" marR="5486" marT="5486"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486" marR="5486" marT="5486"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486" marR="5486" marT="5486"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486" marR="5486" marT="54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5486" marR="5486" marT="54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5486" marR="5486" marT="54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5486" marR="5486" marT="54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5486" marR="5486" marT="5486" marB="0" anchor="b">
                    <a:lnL>
                      <a:noFill/>
                    </a:lnL>
                    <a:lnR>
                      <a:noFill/>
                    </a:lnR>
                    <a:lnT>
                      <a:noFill/>
                    </a:lnT>
                    <a:lnB>
                      <a:noFill/>
                    </a:lnB>
                  </a:tcPr>
                </a:tc>
                <a:extLst>
                  <a:ext uri="{0D108BD9-81ED-4DB2-BD59-A6C34878D82A}">
                    <a16:rowId xmlns:a16="http://schemas.microsoft.com/office/drawing/2014/main" val="2618108093"/>
                  </a:ext>
                </a:extLst>
              </a:tr>
              <a:tr h="748180">
                <a:tc>
                  <a:txBody>
                    <a:bodyPr/>
                    <a:lstStyle/>
                    <a:p>
                      <a:pPr algn="l" fontAlgn="b"/>
                      <a:r>
                        <a:rPr lang="en-US" sz="600" b="1" i="0" u="none" strike="noStrike" dirty="0">
                          <a:solidFill>
                            <a:srgbClr val="000000"/>
                          </a:solidFill>
                          <a:effectLst/>
                          <a:latin typeface="Arial" panose="020B0604020202020204" pitchFamily="34" charset="0"/>
                        </a:rPr>
                        <a:t>Surveyor ID</a:t>
                      </a:r>
                    </a:p>
                  </a:txBody>
                  <a:tcPr marL="5486" marR="5486" marT="5486" marB="0" anchor="b">
                    <a:lnL>
                      <a:noFill/>
                    </a:lnL>
                    <a:lnR>
                      <a:noFill/>
                    </a:lnR>
                    <a:lnT>
                      <a:noFill/>
                    </a:lnT>
                    <a:lnB>
                      <a:noFill/>
                    </a:lnB>
                  </a:tcPr>
                </a:tc>
                <a:tc>
                  <a:txBody>
                    <a:bodyPr/>
                    <a:lstStyle/>
                    <a:p>
                      <a:pPr algn="ctr" fontAlgn="b"/>
                      <a:r>
                        <a:rPr lang="en-US" sz="1050" b="1" i="0" u="none" strike="noStrike" dirty="0">
                          <a:solidFill>
                            <a:srgbClr val="000000"/>
                          </a:solidFill>
                          <a:effectLst/>
                          <a:latin typeface="Arial" panose="020B0604020202020204" pitchFamily="34" charset="0"/>
                        </a:rPr>
                        <a:t>Surveyor Name</a:t>
                      </a:r>
                    </a:p>
                  </a:txBody>
                  <a:tcPr marL="5486" marR="5486" marT="5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rPr>
                        <a:t>Number of Surveys</a:t>
                      </a:r>
                    </a:p>
                  </a:txBody>
                  <a:tcPr marL="5486" marR="5486" marT="5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rPr>
                        <a:t>Total Number of Potential Citations</a:t>
                      </a:r>
                    </a:p>
                  </a:txBody>
                  <a:tcPr marL="5486" marR="5486" marT="5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rPr>
                        <a:t>Potential Citations per Survey</a:t>
                      </a:r>
                    </a:p>
                  </a:txBody>
                  <a:tcPr marL="5486" marR="5486" marT="5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rPr>
                        <a:t>Total Number of Potential Citations at G, H or I</a:t>
                      </a:r>
                    </a:p>
                  </a:txBody>
                  <a:tcPr marL="5486" marR="5486" marT="5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rPr>
                        <a:t>Potential Citations at G, H or I per Survey</a:t>
                      </a:r>
                    </a:p>
                  </a:txBody>
                  <a:tcPr marL="5486" marR="5486" marT="5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rPr>
                        <a:t>Total Number of Potential Citations at J, K or L</a:t>
                      </a:r>
                    </a:p>
                  </a:txBody>
                  <a:tcPr marL="5486" marR="5486" marT="5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rPr>
                        <a:t>Potential Citations at J, K or L per Survey</a:t>
                      </a:r>
                    </a:p>
                  </a:txBody>
                  <a:tcPr marL="5486" marR="5486" marT="5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rPr>
                        <a:t>Total Number of Deficiency Free Surveys</a:t>
                      </a:r>
                    </a:p>
                  </a:txBody>
                  <a:tcPr marL="5486" marR="5486" marT="5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rPr>
                        <a:t>Percent of Deficiency Free Surveys</a:t>
                      </a:r>
                    </a:p>
                  </a:txBody>
                  <a:tcPr marL="5486" marR="5486" marT="5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5486" marR="5486" marT="5486" marB="0" anchor="b">
                    <a:lnL>
                      <a:noFill/>
                    </a:lnL>
                    <a:lnR>
                      <a:noFill/>
                    </a:lnR>
                    <a:lnT>
                      <a:noFill/>
                    </a:lnT>
                    <a:lnB>
                      <a:noFill/>
                    </a:lnB>
                  </a:tcPr>
                </a:tc>
                <a:extLst>
                  <a:ext uri="{0D108BD9-81ED-4DB2-BD59-A6C34878D82A}">
                    <a16:rowId xmlns:a16="http://schemas.microsoft.com/office/drawing/2014/main" val="3764063551"/>
                  </a:ext>
                </a:extLst>
              </a:tr>
              <a:tr h="426289">
                <a:tc>
                  <a:txBody>
                    <a:bodyPr/>
                    <a:lstStyle/>
                    <a:p>
                      <a:pPr algn="l" fontAlgn="b"/>
                      <a:r>
                        <a:rPr lang="en-US" sz="600" b="0" i="0" u="none" strike="noStrike" dirty="0">
                          <a:solidFill>
                            <a:srgbClr val="000000"/>
                          </a:solidFill>
                          <a:effectLst/>
                          <a:latin typeface="Arial" panose="020B0604020202020204" pitchFamily="34" charset="0"/>
                        </a:rPr>
                        <a:t>99003</a:t>
                      </a:r>
                    </a:p>
                  </a:txBody>
                  <a:tcPr marL="5486" marR="5486" marT="54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50" b="0" i="0" u="none" strike="noStrike" dirty="0">
                          <a:solidFill>
                            <a:srgbClr val="000000"/>
                          </a:solidFill>
                          <a:effectLst/>
                          <a:latin typeface="Arial" panose="020B0604020202020204" pitchFamily="34" charset="0"/>
                        </a:rPr>
                        <a:t>West, Jack</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17</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38</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2.2</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1</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0.06</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0.00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1</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6%</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5486" marR="5486" marT="548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89996757"/>
                  </a:ext>
                </a:extLst>
              </a:tr>
              <a:tr h="426289">
                <a:tc>
                  <a:txBody>
                    <a:bodyPr/>
                    <a:lstStyle/>
                    <a:p>
                      <a:pPr algn="l" fontAlgn="b"/>
                      <a:r>
                        <a:rPr lang="en-US" sz="600" b="0" i="0" u="none" strike="noStrike" dirty="0">
                          <a:solidFill>
                            <a:srgbClr val="000000"/>
                          </a:solidFill>
                          <a:effectLst/>
                          <a:latin typeface="Arial" panose="020B0604020202020204" pitchFamily="34" charset="0"/>
                        </a:rPr>
                        <a:t>99008</a:t>
                      </a:r>
                    </a:p>
                  </a:txBody>
                  <a:tcPr marL="5486" marR="5486" marT="5486"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1050" b="0" i="0" u="none" strike="noStrike" dirty="0">
                          <a:solidFill>
                            <a:srgbClr val="000000"/>
                          </a:solidFill>
                          <a:effectLst/>
                          <a:latin typeface="Arial" panose="020B0604020202020204" pitchFamily="34" charset="0"/>
                        </a:rPr>
                        <a:t>English, A</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13</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31</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2.4</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0.00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0.00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2</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15%</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5486" marR="5486" marT="548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13352324"/>
                  </a:ext>
                </a:extLst>
              </a:tr>
              <a:tr h="426289">
                <a:tc>
                  <a:txBody>
                    <a:bodyPr/>
                    <a:lstStyle/>
                    <a:p>
                      <a:pPr algn="l" fontAlgn="b"/>
                      <a:r>
                        <a:rPr lang="en-US" sz="600" b="0" i="0" u="none" strike="noStrike" dirty="0">
                          <a:solidFill>
                            <a:srgbClr val="000000"/>
                          </a:solidFill>
                          <a:effectLst/>
                          <a:latin typeface="Arial" panose="020B0604020202020204" pitchFamily="34" charset="0"/>
                        </a:rPr>
                        <a:t>99009</a:t>
                      </a:r>
                    </a:p>
                  </a:txBody>
                  <a:tcPr marL="5486" marR="5486" marT="54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50" b="0" i="0" u="none" strike="noStrike" dirty="0">
                          <a:solidFill>
                            <a:srgbClr val="000000"/>
                          </a:solidFill>
                          <a:effectLst/>
                          <a:latin typeface="Arial" panose="020B0604020202020204" pitchFamily="34" charset="0"/>
                        </a:rPr>
                        <a:t>Spanish, B</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5</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13</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2.6</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0.00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0.00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5486" marR="5486" marT="548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6986965"/>
                  </a:ext>
                </a:extLst>
              </a:tr>
              <a:tr h="426289">
                <a:tc>
                  <a:txBody>
                    <a:bodyPr/>
                    <a:lstStyle/>
                    <a:p>
                      <a:pPr algn="l" fontAlgn="b"/>
                      <a:r>
                        <a:rPr lang="en-US" sz="600" b="0" i="0" u="none" strike="noStrike" dirty="0">
                          <a:solidFill>
                            <a:srgbClr val="000000"/>
                          </a:solidFill>
                          <a:effectLst/>
                          <a:latin typeface="Arial" panose="020B0604020202020204" pitchFamily="34" charset="0"/>
                        </a:rPr>
                        <a:t>99004</a:t>
                      </a:r>
                    </a:p>
                  </a:txBody>
                  <a:tcPr marL="5486" marR="5486" marT="5486"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1050" b="0" i="0" u="none" strike="noStrike" dirty="0">
                          <a:solidFill>
                            <a:srgbClr val="000000"/>
                          </a:solidFill>
                          <a:effectLst/>
                          <a:latin typeface="Arial" panose="020B0604020202020204" pitchFamily="34" charset="0"/>
                        </a:rPr>
                        <a:t>Young, East</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6</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16</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2.7</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0.00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0.00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1</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17%</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5486" marR="5486" marT="548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5965784"/>
                  </a:ext>
                </a:extLst>
              </a:tr>
              <a:tr h="426289">
                <a:tc>
                  <a:txBody>
                    <a:bodyPr/>
                    <a:lstStyle/>
                    <a:p>
                      <a:pPr algn="l" fontAlgn="b"/>
                      <a:r>
                        <a:rPr lang="en-US" sz="600" b="0" i="0" u="none" strike="noStrike" dirty="0">
                          <a:solidFill>
                            <a:srgbClr val="000000"/>
                          </a:solidFill>
                          <a:effectLst/>
                          <a:latin typeface="Arial" panose="020B0604020202020204" pitchFamily="34" charset="0"/>
                        </a:rPr>
                        <a:t>99001</a:t>
                      </a:r>
                    </a:p>
                  </a:txBody>
                  <a:tcPr marL="5486" marR="5486" marT="54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50" b="0" i="0" u="none" strike="noStrike" dirty="0">
                          <a:solidFill>
                            <a:srgbClr val="000000"/>
                          </a:solidFill>
                          <a:effectLst/>
                          <a:latin typeface="Arial" panose="020B0604020202020204" pitchFamily="34" charset="0"/>
                        </a:rPr>
                        <a:t>Doe, Jane</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8</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24</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3.0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0.00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0.00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5486" marR="5486" marT="548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890313"/>
                  </a:ext>
                </a:extLst>
              </a:tr>
              <a:tr h="426289">
                <a:tc>
                  <a:txBody>
                    <a:bodyPr/>
                    <a:lstStyle/>
                    <a:p>
                      <a:pPr algn="l" fontAlgn="b"/>
                      <a:r>
                        <a:rPr lang="en-US" sz="600" b="0" i="0" u="none" strike="noStrike" dirty="0">
                          <a:solidFill>
                            <a:srgbClr val="000000"/>
                          </a:solidFill>
                          <a:effectLst/>
                          <a:latin typeface="Arial" panose="020B0604020202020204" pitchFamily="34" charset="0"/>
                        </a:rPr>
                        <a:t>99007</a:t>
                      </a:r>
                    </a:p>
                  </a:txBody>
                  <a:tcPr marL="5486" marR="5486" marT="54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50" b="0" i="0" u="none" strike="noStrike" dirty="0">
                          <a:solidFill>
                            <a:srgbClr val="000000"/>
                          </a:solidFill>
                          <a:effectLst/>
                          <a:latin typeface="Arial" panose="020B0604020202020204" pitchFamily="34" charset="0"/>
                        </a:rPr>
                        <a:t>Warm, Mike</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2</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7</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3.5</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0.00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0.00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5486" marR="5486" marT="548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71068527"/>
                  </a:ext>
                </a:extLst>
              </a:tr>
              <a:tr h="426289">
                <a:tc>
                  <a:txBody>
                    <a:bodyPr/>
                    <a:lstStyle/>
                    <a:p>
                      <a:pPr algn="l" fontAlgn="b"/>
                      <a:r>
                        <a:rPr lang="en-US" sz="600" b="0" i="0" u="none" strike="noStrike" dirty="0">
                          <a:solidFill>
                            <a:srgbClr val="000000"/>
                          </a:solidFill>
                          <a:effectLst/>
                          <a:latin typeface="Arial" panose="020B0604020202020204" pitchFamily="34" charset="0"/>
                        </a:rPr>
                        <a:t>99006</a:t>
                      </a:r>
                    </a:p>
                  </a:txBody>
                  <a:tcPr marL="5486" marR="5486" marT="5486"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1050" b="0" i="0" u="none" strike="noStrike" dirty="0">
                          <a:solidFill>
                            <a:srgbClr val="000000"/>
                          </a:solidFill>
                          <a:effectLst/>
                          <a:latin typeface="Arial" panose="020B0604020202020204" pitchFamily="34" charset="0"/>
                        </a:rPr>
                        <a:t>Cold, Mary</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12</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44</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3.7</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0.00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2</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0.17</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50" b="0" i="0" u="none" strike="noStrike" dirty="0">
                          <a:solidFill>
                            <a:srgbClr val="000000"/>
                          </a:solidFill>
                          <a:effectLst/>
                          <a:latin typeface="Arial" panose="020B0604020202020204" pitchFamily="34" charset="0"/>
                        </a:rPr>
                        <a:t>0%</a:t>
                      </a:r>
                    </a:p>
                  </a:txBody>
                  <a:tcPr marL="5486" marR="5486" marT="5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5486" marR="5486" marT="548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96094424"/>
                  </a:ext>
                </a:extLst>
              </a:tr>
            </a:tbl>
          </a:graphicData>
        </a:graphic>
      </p:graphicFrame>
      <p:sp>
        <p:nvSpPr>
          <p:cNvPr id="4" name="Title 3"/>
          <p:cNvSpPr>
            <a:spLocks noGrp="1"/>
          </p:cNvSpPr>
          <p:nvPr>
            <p:ph type="title"/>
          </p:nvPr>
        </p:nvSpPr>
        <p:spPr>
          <a:xfrm>
            <a:off x="0" y="1"/>
            <a:ext cx="9144000" cy="1351126"/>
          </a:xfrm>
        </p:spPr>
        <p:txBody>
          <a:bodyPr>
            <a:noAutofit/>
          </a:bodyPr>
          <a:lstStyle/>
          <a:p>
            <a:r>
              <a:rPr lang="en-US" sz="2800" dirty="0">
                <a:latin typeface="Arial" panose="020B0604020202020204" pitchFamily="34" charset="0"/>
                <a:cs typeface="Arial" panose="020B0604020202020204" pitchFamily="34" charset="0"/>
              </a:rPr>
              <a:t>Potential Citation and Scope/Severity Level: Surveyor Level Tab</a:t>
            </a:r>
            <a:endParaRPr lang="en-US" sz="2800" dirty="0"/>
          </a:p>
        </p:txBody>
      </p:sp>
    </p:spTree>
    <p:extLst>
      <p:ext uri="{BB962C8B-B14F-4D97-AF65-F5344CB8AC3E}">
        <p14:creationId xmlns:p14="http://schemas.microsoft.com/office/powerpoint/2010/main" val="2089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2FF3C-310F-4809-A5BE-BC5BA8AA108D}" type="slidenum">
              <a:rPr kumimoji="0" lang="en-US" sz="1200" b="0" i="0" u="none" strike="noStrike" kern="1200" cap="none" spc="0" normalizeH="0" baseline="0" noProof="0" smtClean="0">
                <a:ln>
                  <a:noFill/>
                </a:ln>
                <a:solidFill>
                  <a:prstClr val="black">
                    <a:tint val="75000"/>
                  </a:prst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onstantia"/>
              <a:ea typeface="+mn-ea"/>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2280135"/>
              </p:ext>
            </p:extLst>
          </p:nvPr>
        </p:nvGraphicFramePr>
        <p:xfrm>
          <a:off x="457200" y="1419368"/>
          <a:ext cx="8359255" cy="3766780"/>
        </p:xfrm>
        <a:graphic>
          <a:graphicData uri="http://schemas.openxmlformats.org/drawingml/2006/table">
            <a:tbl>
              <a:tblPr/>
              <a:tblGrid>
                <a:gridCol w="1011313">
                  <a:extLst>
                    <a:ext uri="{9D8B030D-6E8A-4147-A177-3AD203B41FA5}">
                      <a16:colId xmlns:a16="http://schemas.microsoft.com/office/drawing/2014/main" val="3210729708"/>
                    </a:ext>
                  </a:extLst>
                </a:gridCol>
                <a:gridCol w="639038">
                  <a:extLst>
                    <a:ext uri="{9D8B030D-6E8A-4147-A177-3AD203B41FA5}">
                      <a16:colId xmlns:a16="http://schemas.microsoft.com/office/drawing/2014/main" val="160589828"/>
                    </a:ext>
                  </a:extLst>
                </a:gridCol>
                <a:gridCol w="629084">
                  <a:extLst>
                    <a:ext uri="{9D8B030D-6E8A-4147-A177-3AD203B41FA5}">
                      <a16:colId xmlns:a16="http://schemas.microsoft.com/office/drawing/2014/main" val="434828356"/>
                    </a:ext>
                  </a:extLst>
                </a:gridCol>
                <a:gridCol w="652974">
                  <a:extLst>
                    <a:ext uri="{9D8B030D-6E8A-4147-A177-3AD203B41FA5}">
                      <a16:colId xmlns:a16="http://schemas.microsoft.com/office/drawing/2014/main" val="2623241484"/>
                    </a:ext>
                  </a:extLst>
                </a:gridCol>
                <a:gridCol w="660936">
                  <a:extLst>
                    <a:ext uri="{9D8B030D-6E8A-4147-A177-3AD203B41FA5}">
                      <a16:colId xmlns:a16="http://schemas.microsoft.com/office/drawing/2014/main" val="2179363735"/>
                    </a:ext>
                  </a:extLst>
                </a:gridCol>
                <a:gridCol w="637047">
                  <a:extLst>
                    <a:ext uri="{9D8B030D-6E8A-4147-A177-3AD203B41FA5}">
                      <a16:colId xmlns:a16="http://schemas.microsoft.com/office/drawing/2014/main" val="2317957198"/>
                    </a:ext>
                  </a:extLst>
                </a:gridCol>
                <a:gridCol w="734595">
                  <a:extLst>
                    <a:ext uri="{9D8B030D-6E8A-4147-A177-3AD203B41FA5}">
                      <a16:colId xmlns:a16="http://schemas.microsoft.com/office/drawing/2014/main" val="1206990115"/>
                    </a:ext>
                  </a:extLst>
                </a:gridCol>
                <a:gridCol w="808492">
                  <a:extLst>
                    <a:ext uri="{9D8B030D-6E8A-4147-A177-3AD203B41FA5}">
                      <a16:colId xmlns:a16="http://schemas.microsoft.com/office/drawing/2014/main" val="670770992"/>
                    </a:ext>
                  </a:extLst>
                </a:gridCol>
                <a:gridCol w="499447">
                  <a:extLst>
                    <a:ext uri="{9D8B030D-6E8A-4147-A177-3AD203B41FA5}">
                      <a16:colId xmlns:a16="http://schemas.microsoft.com/office/drawing/2014/main" val="174228544"/>
                    </a:ext>
                  </a:extLst>
                </a:gridCol>
                <a:gridCol w="605195">
                  <a:extLst>
                    <a:ext uri="{9D8B030D-6E8A-4147-A177-3AD203B41FA5}">
                      <a16:colId xmlns:a16="http://schemas.microsoft.com/office/drawing/2014/main" val="4225219774"/>
                    </a:ext>
                  </a:extLst>
                </a:gridCol>
                <a:gridCol w="453896">
                  <a:extLst>
                    <a:ext uri="{9D8B030D-6E8A-4147-A177-3AD203B41FA5}">
                      <a16:colId xmlns:a16="http://schemas.microsoft.com/office/drawing/2014/main" val="3910587831"/>
                    </a:ext>
                  </a:extLst>
                </a:gridCol>
                <a:gridCol w="645010">
                  <a:extLst>
                    <a:ext uri="{9D8B030D-6E8A-4147-A177-3AD203B41FA5}">
                      <a16:colId xmlns:a16="http://schemas.microsoft.com/office/drawing/2014/main" val="850185875"/>
                    </a:ext>
                  </a:extLst>
                </a:gridCol>
                <a:gridCol w="382228">
                  <a:extLst>
                    <a:ext uri="{9D8B030D-6E8A-4147-A177-3AD203B41FA5}">
                      <a16:colId xmlns:a16="http://schemas.microsoft.com/office/drawing/2014/main" val="1334812390"/>
                    </a:ext>
                  </a:extLst>
                </a:gridCol>
              </a:tblGrid>
              <a:tr h="455460">
                <a:tc gridSpan="6">
                  <a:txBody>
                    <a:bodyPr/>
                    <a:lstStyle/>
                    <a:p>
                      <a:pPr algn="l" fontAlgn="b"/>
                      <a:r>
                        <a:rPr lang="en-US" sz="1400" b="1" i="0" u="none" strike="noStrike" dirty="0">
                          <a:solidFill>
                            <a:srgbClr val="000000"/>
                          </a:solidFill>
                          <a:effectLst/>
                          <a:latin typeface="Arial" panose="020B0604020202020204" pitchFamily="34" charset="0"/>
                        </a:rPr>
                        <a:t>2567 Citations Downgraded or Removed via IDR/IIDR</a:t>
                      </a:r>
                    </a:p>
                  </a:txBody>
                  <a:tcPr marL="5884" marR="5884" marT="588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884" marR="5884" marT="5884"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884" marR="5884" marT="5884"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884" marR="5884" marT="5884"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884" marR="5884" marT="5884"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884" marR="5884" marT="5884"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884" marR="5884" marT="5884"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884" marR="5884" marT="5884" marB="0" anchor="b">
                    <a:lnL>
                      <a:noFill/>
                    </a:lnL>
                    <a:lnR>
                      <a:noFill/>
                    </a:lnR>
                    <a:lnT>
                      <a:noFill/>
                    </a:lnT>
                    <a:lnB>
                      <a:noFill/>
                    </a:lnB>
                  </a:tcPr>
                </a:tc>
                <a:extLst>
                  <a:ext uri="{0D108BD9-81ED-4DB2-BD59-A6C34878D82A}">
                    <a16:rowId xmlns:a16="http://schemas.microsoft.com/office/drawing/2014/main" val="3828831389"/>
                  </a:ext>
                </a:extLst>
              </a:tr>
              <a:tr h="443150">
                <a:tc gridSpan="4">
                  <a:txBody>
                    <a:bodyPr/>
                    <a:lstStyle/>
                    <a:p>
                      <a:pPr algn="l" fontAlgn="b"/>
                      <a:r>
                        <a:rPr lang="en-US" sz="1400" b="1" i="0" u="none" strike="noStrike" dirty="0">
                          <a:solidFill>
                            <a:srgbClr val="000000"/>
                          </a:solidFill>
                          <a:effectLst/>
                          <a:latin typeface="Arial" panose="020B0604020202020204" pitchFamily="34" charset="0"/>
                        </a:rPr>
                        <a:t>02/2018 - 01/2019 State Name</a:t>
                      </a:r>
                    </a:p>
                  </a:txBody>
                  <a:tcPr marL="5884" marR="5884" marT="588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884" marR="5884" marT="5884" marB="0" anchor="b">
                    <a:lnL>
                      <a:noFill/>
                    </a:lnL>
                    <a:lnR>
                      <a:noFill/>
                    </a:lnR>
                    <a:lnT>
                      <a:noFill/>
                    </a:lnT>
                    <a:lnB>
                      <a:noFill/>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884" marR="5884" marT="5884"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884" marR="5884" marT="5884"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884" marR="5884" marT="5884"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884" marR="5884" marT="5884"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5884" marR="5884" marT="5884" marB="0" anchor="b">
                    <a:lnL>
                      <a:noFill/>
                    </a:lnL>
                    <a:lnR>
                      <a:noFill/>
                    </a:lnR>
                    <a:lnT>
                      <a:noFill/>
                    </a:lnT>
                    <a:lnB>
                      <a:noFill/>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884" marR="5884" marT="5884" marB="0" anchor="b">
                    <a:lnL>
                      <a:noFill/>
                    </a:lnL>
                    <a:lnR>
                      <a:noFill/>
                    </a:lnR>
                    <a:lnT>
                      <a:noFill/>
                    </a:lnT>
                    <a:lnB>
                      <a:noFill/>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5884" marR="5884" marT="5884"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5884" marR="5884" marT="5884" marB="0" anchor="b">
                    <a:lnL>
                      <a:noFill/>
                    </a:lnL>
                    <a:lnR>
                      <a:noFill/>
                    </a:lnR>
                    <a:lnT>
                      <a:noFill/>
                    </a:lnT>
                    <a:lnB>
                      <a:noFill/>
                    </a:lnB>
                  </a:tcPr>
                </a:tc>
                <a:extLst>
                  <a:ext uri="{0D108BD9-81ED-4DB2-BD59-A6C34878D82A}">
                    <a16:rowId xmlns:a16="http://schemas.microsoft.com/office/drawing/2014/main" val="3443523654"/>
                  </a:ext>
                </a:extLst>
              </a:tr>
              <a:tr h="1058636">
                <a:tc>
                  <a:txBody>
                    <a:bodyPr/>
                    <a:lstStyle/>
                    <a:p>
                      <a:pPr algn="ctr" fontAlgn="b"/>
                      <a:r>
                        <a:rPr lang="en-US" sz="1200" b="1" i="0" u="none" strike="noStrike" dirty="0">
                          <a:solidFill>
                            <a:srgbClr val="000000"/>
                          </a:solidFill>
                          <a:effectLst/>
                          <a:latin typeface="Arial" panose="020B0604020202020204" pitchFamily="34" charset="0"/>
                        </a:rPr>
                        <a:t>Facility Name</a:t>
                      </a:r>
                    </a:p>
                  </a:txBody>
                  <a:tcPr marL="5884" marR="5884" marT="5884" marB="0" anchor="b">
                    <a:lnL>
                      <a:noFill/>
                    </a:lnL>
                    <a:lnR>
                      <a:noFill/>
                    </a:lnR>
                    <a:lnT>
                      <a:noFill/>
                    </a:lnT>
                    <a:lnB>
                      <a:noFill/>
                    </a:lnB>
                  </a:tcPr>
                </a:tc>
                <a:tc>
                  <a:txBody>
                    <a:bodyPr/>
                    <a:lstStyle/>
                    <a:p>
                      <a:pPr algn="ctr" fontAlgn="b"/>
                      <a:r>
                        <a:rPr lang="en-US" sz="1200" b="1" i="0" u="none" strike="noStrike" dirty="0">
                          <a:solidFill>
                            <a:srgbClr val="000000"/>
                          </a:solidFill>
                          <a:effectLst/>
                          <a:latin typeface="Arial" panose="020B0604020202020204" pitchFamily="34" charset="0"/>
                        </a:rPr>
                        <a:t>Provider Number</a:t>
                      </a:r>
                    </a:p>
                  </a:txBody>
                  <a:tcPr marL="5884" marR="5884" marT="58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panose="020B0604020202020204" pitchFamily="34" charset="0"/>
                        </a:rPr>
                        <a:t>ZIP Code</a:t>
                      </a:r>
                    </a:p>
                  </a:txBody>
                  <a:tcPr marL="5884" marR="5884" marT="58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panose="020B0604020202020204" pitchFamily="34" charset="0"/>
                        </a:rPr>
                        <a:t>County</a:t>
                      </a:r>
                    </a:p>
                  </a:txBody>
                  <a:tcPr marL="5884" marR="5884" marT="58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panose="020B0604020202020204" pitchFamily="34" charset="0"/>
                        </a:rPr>
                        <a:t>Event ID</a:t>
                      </a:r>
                    </a:p>
                  </a:txBody>
                  <a:tcPr marL="5884" marR="5884" marT="58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panose="020B0604020202020204" pitchFamily="34" charset="0"/>
                        </a:rPr>
                        <a:t>Exit Date</a:t>
                      </a:r>
                    </a:p>
                  </a:txBody>
                  <a:tcPr marL="5884" marR="5884" marT="58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panose="020B0604020202020204" pitchFamily="34" charset="0"/>
                        </a:rPr>
                        <a:t>IDR or IIDR</a:t>
                      </a:r>
                    </a:p>
                  </a:txBody>
                  <a:tcPr marL="5884" marR="5884" marT="58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panose="020B0604020202020204" pitchFamily="34" charset="0"/>
                        </a:rPr>
                        <a:t>IDR/IIDR Date Completed</a:t>
                      </a:r>
                    </a:p>
                  </a:txBody>
                  <a:tcPr marL="5884" marR="5884" marT="58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panose="020B0604020202020204" pitchFamily="34" charset="0"/>
                        </a:rPr>
                        <a:t>Tag</a:t>
                      </a:r>
                    </a:p>
                  </a:txBody>
                  <a:tcPr marL="5884" marR="5884" marT="58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panose="020B0604020202020204" pitchFamily="34" charset="0"/>
                        </a:rPr>
                        <a:t>IDR/IIDR Result</a:t>
                      </a:r>
                    </a:p>
                  </a:txBody>
                  <a:tcPr marL="5884" marR="5884" marT="58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panose="020B0604020202020204" pitchFamily="34" charset="0"/>
                        </a:rPr>
                        <a:t>S/S</a:t>
                      </a:r>
                    </a:p>
                  </a:txBody>
                  <a:tcPr marL="5884" marR="5884" marT="58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panose="020B0604020202020204" pitchFamily="34" charset="0"/>
                        </a:rPr>
                        <a:t>Original S/S if changed</a:t>
                      </a:r>
                    </a:p>
                  </a:txBody>
                  <a:tcPr marL="5884" marR="5884" marT="58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884" marR="5884" marT="5884" marB="0" anchor="b">
                    <a:lnL>
                      <a:noFill/>
                    </a:lnL>
                    <a:lnR>
                      <a:noFill/>
                    </a:lnR>
                    <a:lnT>
                      <a:noFill/>
                    </a:lnT>
                    <a:lnB>
                      <a:noFill/>
                    </a:lnB>
                  </a:tcPr>
                </a:tc>
                <a:extLst>
                  <a:ext uri="{0D108BD9-81ED-4DB2-BD59-A6C34878D82A}">
                    <a16:rowId xmlns:a16="http://schemas.microsoft.com/office/drawing/2014/main" val="1209287514"/>
                  </a:ext>
                </a:extLst>
              </a:tr>
              <a:tr h="603178">
                <a:tc>
                  <a:txBody>
                    <a:bodyPr/>
                    <a:lstStyle/>
                    <a:p>
                      <a:pPr algn="l" fontAlgn="b"/>
                      <a:r>
                        <a:rPr lang="en-US" sz="1200" b="0" i="0" u="none" strike="noStrike" dirty="0">
                          <a:solidFill>
                            <a:srgbClr val="000000"/>
                          </a:solidFill>
                          <a:effectLst/>
                          <a:latin typeface="Arial" panose="020B0604020202020204" pitchFamily="34" charset="0"/>
                        </a:rPr>
                        <a:t>Facility E</a:t>
                      </a:r>
                    </a:p>
                  </a:txBody>
                  <a:tcPr marL="5884" marR="5884" marT="588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990005</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66666</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County E</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EEEE11</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10/01/2018</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IDR</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01/04/2019</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F0697</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06-S/S Change</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D</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G</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884" marR="5884" marT="5884"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28143178"/>
                  </a:ext>
                </a:extLst>
              </a:tr>
              <a:tr h="603178">
                <a:tc>
                  <a:txBody>
                    <a:bodyPr/>
                    <a:lstStyle/>
                    <a:p>
                      <a:pPr algn="l" fontAlgn="b"/>
                      <a:r>
                        <a:rPr lang="en-US" sz="1200" b="0" i="0" u="none" strike="noStrike" dirty="0">
                          <a:solidFill>
                            <a:srgbClr val="000000"/>
                          </a:solidFill>
                          <a:effectLst/>
                          <a:latin typeface="Arial" panose="020B0604020202020204" pitchFamily="34" charset="0"/>
                        </a:rPr>
                        <a:t>Facility J</a:t>
                      </a:r>
                    </a:p>
                  </a:txBody>
                  <a:tcPr marL="5884" marR="5884" marT="588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990010</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22222</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County A</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JJJJ11</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02/08/2018</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IDR</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05/04/2018</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F0576</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05-Tag Removed</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 </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 </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884" marR="5884" marT="5884"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75435872"/>
                  </a:ext>
                </a:extLst>
              </a:tr>
              <a:tr h="603178">
                <a:tc>
                  <a:txBody>
                    <a:bodyPr/>
                    <a:lstStyle/>
                    <a:p>
                      <a:pPr algn="l" fontAlgn="b"/>
                      <a:r>
                        <a:rPr lang="en-US" sz="1200" b="0" i="0" u="none" strike="noStrike" dirty="0">
                          <a:solidFill>
                            <a:srgbClr val="000000"/>
                          </a:solidFill>
                          <a:effectLst/>
                          <a:latin typeface="Arial" panose="020B0604020202020204" pitchFamily="34" charset="0"/>
                        </a:rPr>
                        <a:t>Facility G</a:t>
                      </a:r>
                    </a:p>
                  </a:txBody>
                  <a:tcPr marL="5884" marR="5884" marT="588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990007</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77777</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County C</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GGGG11</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09/18/2018</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IIDR</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12/15/2018</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F0576</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05-Tag Removed</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D</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 </a:t>
                      </a:r>
                    </a:p>
                  </a:txBody>
                  <a:tcPr marL="5884" marR="5884" marT="58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884" marR="5884" marT="5884"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9690286"/>
                  </a:ext>
                </a:extLst>
              </a:tr>
            </a:tbl>
          </a:graphicData>
        </a:graphic>
      </p:graphicFrame>
      <p:sp>
        <p:nvSpPr>
          <p:cNvPr id="4" name="Title 3"/>
          <p:cNvSpPr>
            <a:spLocks noGrp="1"/>
          </p:cNvSpPr>
          <p:nvPr>
            <p:ph type="title"/>
          </p:nvPr>
        </p:nvSpPr>
        <p:spPr/>
        <p:txBody>
          <a:bodyPr/>
          <a:lstStyle/>
          <a:p>
            <a:r>
              <a:rPr lang="en-US" sz="2800" dirty="0">
                <a:latin typeface="Arial" panose="020B0604020202020204" pitchFamily="34" charset="0"/>
                <a:cs typeface="Arial" panose="020B0604020202020204" pitchFamily="34" charset="0"/>
              </a:rPr>
              <a:t>2567 Citations Downgraded or Removed via </a:t>
            </a:r>
            <a:r>
              <a:rPr lang="en-US" sz="2800" dirty="0" smtClean="0">
                <a:latin typeface="Arial" panose="020B0604020202020204" pitchFamily="34" charset="0"/>
                <a:cs typeface="Arial" panose="020B0604020202020204" pitchFamily="34" charset="0"/>
              </a:rPr>
              <a:t>IDR/IIDR</a:t>
            </a:r>
            <a:endParaRPr lang="en-US" sz="2800" dirty="0"/>
          </a:p>
        </p:txBody>
      </p:sp>
    </p:spTree>
    <p:extLst>
      <p:ext uri="{BB962C8B-B14F-4D97-AF65-F5344CB8AC3E}">
        <p14:creationId xmlns:p14="http://schemas.microsoft.com/office/powerpoint/2010/main" val="342816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15</a:t>
            </a:fld>
            <a:endParaRPr lang="en-US" dirty="0"/>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Conclusion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47538"/>
            <a:ext cx="8229600" cy="4778626"/>
          </a:xfrm>
        </p:spPr>
        <p:txBody>
          <a:bodyPr>
            <a:normAutofit fontScale="92500" lnSpcReduction="10000"/>
          </a:bodyPr>
          <a:lstStyle/>
          <a:p>
            <a:pPr lvl="0"/>
            <a:r>
              <a:rPr lang="en-US" dirty="0">
                <a:latin typeface="Arial" panose="020B0604020202020204" pitchFamily="34" charset="0"/>
                <a:cs typeface="Arial" panose="020B0604020202020204" pitchFamily="34" charset="0"/>
              </a:rPr>
              <a:t>Updated SOAR provides a wider breadth of information</a:t>
            </a:r>
          </a:p>
          <a:p>
            <a:pPr lvl="0"/>
            <a:r>
              <a:rPr lang="en-US" dirty="0">
                <a:latin typeface="Arial" panose="020B0604020202020204" pitchFamily="34" charset="0"/>
                <a:cs typeface="Arial" panose="020B0604020202020204" pitchFamily="34" charset="0"/>
              </a:rPr>
              <a:t>Select Performance Measures </a:t>
            </a:r>
            <a:r>
              <a:rPr lang="en-US" dirty="0" smtClean="0">
                <a:latin typeface="Arial" panose="020B0604020202020204" pitchFamily="34" charset="0"/>
                <a:cs typeface="Arial" panose="020B0604020202020204" pitchFamily="34" charset="0"/>
              </a:rPr>
              <a:t>tab </a:t>
            </a:r>
            <a:r>
              <a:rPr lang="en-US" dirty="0">
                <a:latin typeface="Arial" panose="020B0604020202020204" pitchFamily="34" charset="0"/>
                <a:cs typeface="Arial" panose="020B0604020202020204" pitchFamily="34" charset="0"/>
              </a:rPr>
              <a:t>and links to Additional </a:t>
            </a:r>
            <a:r>
              <a:rPr lang="en-US" dirty="0" smtClean="0">
                <a:latin typeface="Arial" panose="020B0604020202020204" pitchFamily="34" charset="0"/>
                <a:cs typeface="Arial" panose="020B0604020202020204" pitchFamily="34" charset="0"/>
              </a:rPr>
              <a:t>Details</a:t>
            </a:r>
          </a:p>
          <a:p>
            <a:pPr lvl="0"/>
            <a:r>
              <a:rPr lang="en-US" dirty="0" smtClean="0">
                <a:latin typeface="Arial" panose="020B0604020202020204" pitchFamily="34" charset="0"/>
                <a:cs typeface="Arial" panose="020B0604020202020204" pitchFamily="34" charset="0"/>
              </a:rPr>
              <a:t>Surveyor Level Tab, IDR/IIDR Tab</a:t>
            </a: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Refer to updated SOAR Guide sent with the March 2019 SOAR</a:t>
            </a:r>
          </a:p>
          <a:p>
            <a:pPr lvl="0"/>
            <a:r>
              <a:rPr lang="en-US" dirty="0">
                <a:latin typeface="Arial" panose="020B0604020202020204" pitchFamily="34" charset="0"/>
                <a:cs typeface="Arial" panose="020B0604020202020204" pitchFamily="34" charset="0"/>
              </a:rPr>
              <a:t>Questions?  Please contact CMS NH Survey Development (</a:t>
            </a:r>
            <a:r>
              <a:rPr lang="en-US" dirty="0" smtClean="0">
                <a:latin typeface="Arial" panose="020B0604020202020204" pitchFamily="34" charset="0"/>
                <a:cs typeface="Arial" panose="020B0604020202020204" pitchFamily="34" charset="0"/>
              </a:rPr>
              <a:t>NHSurveyDevelopment@cms.hhs.gov)</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1456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2</a:t>
            </a:fld>
            <a:endParaRPr lang="en-US" dirty="0"/>
          </a:p>
        </p:txBody>
      </p:sp>
      <p:sp>
        <p:nvSpPr>
          <p:cNvPr id="5" name="Title 4"/>
          <p:cNvSpPr>
            <a:spLocks noGrp="1"/>
          </p:cNvSpPr>
          <p:nvPr>
            <p:ph type="title"/>
          </p:nvPr>
        </p:nvSpPr>
        <p:spPr/>
        <p:txBody>
          <a:bodyPr/>
          <a:lstStyle/>
          <a:p>
            <a:r>
              <a:rPr lang="en-US" altLang="en-US" kern="0" dirty="0" smtClean="0">
                <a:latin typeface="Arial" panose="020B0604020202020204" pitchFamily="34" charset="0"/>
                <a:cs typeface="Arial" panose="020B0604020202020204" pitchFamily="34" charset="0"/>
              </a:rPr>
              <a:t>SOAR Overview and Updates</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385012" y="1331494"/>
            <a:ext cx="8301788" cy="4834657"/>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dirty="0" smtClean="0">
                <a:latin typeface="Arial" panose="020B0604020202020204" pitchFamily="34" charset="0"/>
                <a:ea typeface="Calibri" panose="020F0502020204030204" pitchFamily="34" charset="0"/>
                <a:cs typeface="Times New Roman" panose="02020603050405020304" pitchFamily="18" charset="0"/>
              </a:rPr>
              <a:t>Survey </a:t>
            </a:r>
            <a:r>
              <a:rPr lang="en-US" sz="3600" dirty="0">
                <a:latin typeface="Arial" panose="020B0604020202020204" pitchFamily="34" charset="0"/>
                <a:ea typeface="Calibri" panose="020F0502020204030204" pitchFamily="34" charset="0"/>
                <a:cs typeface="Times New Roman" panose="02020603050405020304" pitchFamily="18" charset="0"/>
              </a:rPr>
              <a:t>Outcome and Activity Reports (SOAR)</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600" dirty="0">
                <a:latin typeface="Arial" panose="020B0604020202020204" pitchFamily="34" charset="0"/>
                <a:ea typeface="Calibri" panose="020F0502020204030204" pitchFamily="34" charset="0"/>
                <a:cs typeface="Times New Roman" panose="02020603050405020304" pitchFamily="18" charset="0"/>
              </a:rPr>
              <a:t>Help SAs, ROs, and CMS understand LTCSP performance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600" dirty="0">
                <a:latin typeface="Arial" panose="020B0604020202020204" pitchFamily="34" charset="0"/>
                <a:ea typeface="Calibri" panose="020F0502020204030204" pitchFamily="34" charset="0"/>
                <a:cs typeface="Times New Roman" panose="02020603050405020304" pitchFamily="18" charset="0"/>
              </a:rPr>
              <a:t>Excel spreadsheet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600" dirty="0">
                <a:latin typeface="Arial" panose="020B0604020202020204" pitchFamily="34" charset="0"/>
                <a:ea typeface="Calibri" panose="020F0502020204030204" pitchFamily="34" charset="0"/>
                <a:cs typeface="Times New Roman" panose="02020603050405020304" pitchFamily="18" charset="0"/>
              </a:rPr>
              <a:t>Sent monthly</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600" dirty="0">
                <a:latin typeface="Arial" panose="020B0604020202020204" pitchFamily="34" charset="0"/>
                <a:ea typeface="Calibri" panose="020F0502020204030204" pitchFamily="34" charset="0"/>
                <a:cs typeface="Times New Roman" panose="02020603050405020304" pitchFamily="18" charset="0"/>
              </a:rPr>
              <a:t>Update on SOAR Changes as of March 2019</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564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3</a:t>
            </a:fld>
            <a:endParaRPr lang="en-US" dirty="0"/>
          </a:p>
        </p:txBody>
      </p:sp>
      <p:sp>
        <p:nvSpPr>
          <p:cNvPr id="3" name="Content Placeholder 2"/>
          <p:cNvSpPr>
            <a:spLocks noGrp="1"/>
          </p:cNvSpPr>
          <p:nvPr>
            <p:ph idx="1"/>
          </p:nvPr>
        </p:nvSpPr>
        <p:spPr>
          <a:xfrm>
            <a:off x="457200" y="1181100"/>
            <a:ext cx="8229600" cy="5175250"/>
          </a:xfrm>
        </p:spPr>
        <p:txBody>
          <a:bodyPr>
            <a:normAutofit fontScale="92500" lnSpcReduction="10000"/>
          </a:bodyPr>
          <a:lstStyle/>
          <a:p>
            <a:pPr lvl="0"/>
            <a:r>
              <a:rPr lang="en-US" sz="3600" dirty="0" smtClean="0">
                <a:latin typeface="Arial" panose="020B0604020202020204" pitchFamily="34" charset="0"/>
                <a:cs typeface="Arial" panose="020B0604020202020204" pitchFamily="34" charset="0"/>
              </a:rPr>
              <a:t>Select </a:t>
            </a:r>
            <a:r>
              <a:rPr lang="en-US" sz="3600" dirty="0">
                <a:latin typeface="Arial" panose="020B0604020202020204" pitchFamily="34" charset="0"/>
                <a:cs typeface="Arial" panose="020B0604020202020204" pitchFamily="34" charset="0"/>
              </a:rPr>
              <a:t>Performance Measures – state, region, national </a:t>
            </a:r>
          </a:p>
          <a:p>
            <a:pPr lvl="1"/>
            <a:r>
              <a:rPr lang="en-US" dirty="0">
                <a:latin typeface="Arial" panose="020B0604020202020204" pitchFamily="34" charset="0"/>
                <a:cs typeface="Arial" panose="020B0604020202020204" pitchFamily="34" charset="0"/>
              </a:rPr>
              <a:t>Replaces </a:t>
            </a:r>
            <a:r>
              <a:rPr lang="en-US" dirty="0" smtClean="0">
                <a:latin typeface="Arial" panose="020B0604020202020204" pitchFamily="34" charset="0"/>
                <a:cs typeface="Arial" panose="020B0604020202020204" pitchFamily="34" charset="0"/>
              </a:rPr>
              <a:t>Overview </a:t>
            </a:r>
            <a:r>
              <a:rPr lang="en-US" dirty="0">
                <a:latin typeface="Arial" panose="020B0604020202020204" pitchFamily="34" charset="0"/>
                <a:cs typeface="Arial" panose="020B0604020202020204" pitchFamily="34" charset="0"/>
              </a:rPr>
              <a:t>tab</a:t>
            </a:r>
          </a:p>
          <a:p>
            <a:pPr lvl="1"/>
            <a:r>
              <a:rPr lang="en-US" dirty="0">
                <a:latin typeface="Arial" panose="020B0604020202020204" pitchFamily="34" charset="0"/>
                <a:cs typeface="Arial" panose="020B0604020202020204" pitchFamily="34" charset="0"/>
              </a:rPr>
              <a:t>New measures on SA effectiveness, efficiency, and workforce</a:t>
            </a:r>
          </a:p>
          <a:p>
            <a:pPr marL="0" indent="0">
              <a:buNone/>
            </a:pPr>
            <a:endParaRPr lang="en-US" sz="2400" dirty="0">
              <a:latin typeface="Arial" panose="020B0604020202020204" pitchFamily="34" charset="0"/>
              <a:cs typeface="Arial" panose="020B0604020202020204" pitchFamily="34" charset="0"/>
            </a:endParaRPr>
          </a:p>
          <a:p>
            <a:pPr lvl="0"/>
            <a:r>
              <a:rPr lang="en-US" sz="3600" dirty="0">
                <a:latin typeface="Arial" panose="020B0604020202020204" pitchFamily="34" charset="0"/>
                <a:cs typeface="Arial" panose="020B0604020202020204" pitchFamily="34" charset="0"/>
              </a:rPr>
              <a:t>Select Performance Measures – Survey Level</a:t>
            </a:r>
          </a:p>
          <a:p>
            <a:pPr lvl="1"/>
            <a:r>
              <a:rPr lang="en-US" dirty="0">
                <a:latin typeface="Arial" panose="020B0604020202020204" pitchFamily="34" charset="0"/>
                <a:cs typeface="Arial" panose="020B0604020202020204" pitchFamily="34" charset="0"/>
              </a:rPr>
              <a:t>Provides state survey level information on each of the Select Performance Measures</a:t>
            </a:r>
          </a:p>
          <a:p>
            <a:pPr lvl="1"/>
            <a:r>
              <a:rPr lang="en-US" dirty="0">
                <a:latin typeface="Arial" panose="020B0604020202020204" pitchFamily="34" charset="0"/>
                <a:cs typeface="Arial" panose="020B0604020202020204" pitchFamily="34" charset="0"/>
              </a:rPr>
              <a:t>Replaces </a:t>
            </a:r>
            <a:r>
              <a:rPr lang="en-US" dirty="0" smtClean="0">
                <a:latin typeface="Arial" panose="020B0604020202020204" pitchFamily="34" charset="0"/>
                <a:cs typeface="Arial" panose="020B0604020202020204" pitchFamily="34" charset="0"/>
              </a:rPr>
              <a:t>Overview </a:t>
            </a:r>
            <a:r>
              <a:rPr lang="en-US" dirty="0">
                <a:latin typeface="Arial" panose="020B0604020202020204" pitchFamily="34" charset="0"/>
                <a:cs typeface="Arial" panose="020B0604020202020204" pitchFamily="34" charset="0"/>
              </a:rPr>
              <a:t>– Survey Level </a:t>
            </a:r>
            <a:r>
              <a:rPr lang="en-US" dirty="0" smtClean="0">
                <a:latin typeface="Arial" panose="020B0604020202020204" pitchFamily="34" charset="0"/>
                <a:cs typeface="Arial" panose="020B0604020202020204" pitchFamily="34" charset="0"/>
              </a:rPr>
              <a:t>tab</a:t>
            </a:r>
            <a:endParaRPr 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New SOAR Tabs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040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4</a:t>
            </a:fld>
            <a:endParaRPr lang="en-US" dirty="0"/>
          </a:p>
        </p:txBody>
      </p:sp>
      <p:sp>
        <p:nvSpPr>
          <p:cNvPr id="4" name="Title 3"/>
          <p:cNvSpPr>
            <a:spLocks noGrp="1"/>
          </p:cNvSpPr>
          <p:nvPr>
            <p:ph type="title"/>
          </p:nvPr>
        </p:nvSpPr>
        <p:spPr>
          <a:xfrm>
            <a:off x="0" y="135467"/>
            <a:ext cx="9144000" cy="969433"/>
          </a:xfrm>
        </p:spPr>
        <p:txBody>
          <a:bodyPr>
            <a:normAutofit/>
          </a:bodyPr>
          <a:lstStyle/>
          <a:p>
            <a:r>
              <a:rPr lang="en-US" dirty="0" smtClean="0">
                <a:latin typeface="Arial" panose="020B0604020202020204" pitchFamily="34" charset="0"/>
                <a:cs typeface="Arial" panose="020B0604020202020204" pitchFamily="34" charset="0"/>
              </a:rPr>
              <a:t>New SOAR Tabs (Continued)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6028"/>
            <a:ext cx="8229600" cy="4680135"/>
          </a:xfrm>
        </p:spPr>
        <p:txBody>
          <a:bodyPr/>
          <a:lstStyle/>
          <a:p>
            <a:pPr lvl="0"/>
            <a:r>
              <a:rPr lang="en-US" sz="3600" dirty="0" smtClean="0">
                <a:latin typeface="Arial" panose="020B0604020202020204" pitchFamily="34" charset="0"/>
                <a:cs typeface="Arial" panose="020B0604020202020204" pitchFamily="34" charset="0"/>
              </a:rPr>
              <a:t>Potential </a:t>
            </a:r>
            <a:r>
              <a:rPr lang="en-US" sz="3600" dirty="0">
                <a:latin typeface="Arial" panose="020B0604020202020204" pitchFamily="34" charset="0"/>
                <a:cs typeface="Arial" panose="020B0604020202020204" pitchFamily="34" charset="0"/>
              </a:rPr>
              <a:t>Citation and Scope and Severity Level – Surveyor </a:t>
            </a:r>
            <a:r>
              <a:rPr lang="en-US" sz="3600" dirty="0" smtClean="0">
                <a:latin typeface="Arial" panose="020B0604020202020204" pitchFamily="34" charset="0"/>
                <a:cs typeface="Arial" panose="020B0604020202020204" pitchFamily="34" charset="0"/>
              </a:rPr>
              <a:t>Level</a:t>
            </a:r>
          </a:p>
          <a:p>
            <a:pPr marL="0" lvl="0" indent="0">
              <a:buNone/>
            </a:pPr>
            <a:endParaRPr lang="en-US" sz="1200" dirty="0">
              <a:latin typeface="Arial" panose="020B0604020202020204" pitchFamily="34" charset="0"/>
              <a:cs typeface="Arial" panose="020B0604020202020204" pitchFamily="34" charset="0"/>
            </a:endParaRPr>
          </a:p>
          <a:p>
            <a:pPr lvl="0"/>
            <a:r>
              <a:rPr lang="en-US" sz="3600" dirty="0">
                <a:latin typeface="Arial" panose="020B0604020202020204" pitchFamily="34" charset="0"/>
                <a:cs typeface="Arial" panose="020B0604020202020204" pitchFamily="34" charset="0"/>
              </a:rPr>
              <a:t>2567 Citations Downgraded or Removed via IDR/IIDR</a:t>
            </a:r>
          </a:p>
          <a:p>
            <a:endParaRPr lang="en-US" dirty="0"/>
          </a:p>
        </p:txBody>
      </p:sp>
    </p:spTree>
    <p:extLst>
      <p:ext uri="{BB962C8B-B14F-4D97-AF65-F5344CB8AC3E}">
        <p14:creationId xmlns:p14="http://schemas.microsoft.com/office/powerpoint/2010/main" val="1258848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5</a:t>
            </a:fld>
            <a:endParaRPr lang="en-US" dirty="0"/>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New Filter/Sort Feature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r>
              <a:rPr lang="en-US" sz="3600" dirty="0" smtClean="0">
                <a:latin typeface="Arial" panose="020B0604020202020204" pitchFamily="34" charset="0"/>
                <a:cs typeface="Arial" panose="020B0604020202020204" pitchFamily="34" charset="0"/>
              </a:rPr>
              <a:t>New </a:t>
            </a:r>
            <a:r>
              <a:rPr lang="en-US" sz="3600" b="1" dirty="0" smtClean="0">
                <a:latin typeface="Arial" panose="020B0604020202020204" pitchFamily="34" charset="0"/>
                <a:cs typeface="Arial" panose="020B0604020202020204" pitchFamily="34" charset="0"/>
              </a:rPr>
              <a:t>filter/sort</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feature on survey level tabs to facilitate information review</a:t>
            </a:r>
          </a:p>
          <a:p>
            <a:pPr lvl="0"/>
            <a:r>
              <a:rPr lang="en-US" sz="3600" dirty="0">
                <a:latin typeface="Arial" panose="020B0604020202020204" pitchFamily="34" charset="0"/>
                <a:cs typeface="Arial" panose="020B0604020202020204" pitchFamily="34" charset="0"/>
              </a:rPr>
              <a:t>Use to group and re-order surveys by a particular area</a:t>
            </a:r>
          </a:p>
          <a:p>
            <a:pPr lvl="0"/>
            <a:r>
              <a:rPr lang="en-US" sz="3600" dirty="0">
                <a:latin typeface="Arial" panose="020B0604020202020204" pitchFamily="34" charset="0"/>
                <a:cs typeface="Arial" panose="020B0604020202020204" pitchFamily="34" charset="0"/>
              </a:rPr>
              <a:t>Helps highlight patterns or trends</a:t>
            </a:r>
          </a:p>
          <a:p>
            <a:endParaRPr lang="en-US" dirty="0"/>
          </a:p>
        </p:txBody>
      </p:sp>
    </p:spTree>
    <p:extLst>
      <p:ext uri="{BB962C8B-B14F-4D97-AF65-F5344CB8AC3E}">
        <p14:creationId xmlns:p14="http://schemas.microsoft.com/office/powerpoint/2010/main" val="879850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2FF3C-310F-4809-A5BE-BC5BA8AA108D}" type="slidenum">
              <a:rPr kumimoji="0" lang="en-US" sz="1200" b="0" i="0" u="none" strike="noStrike" kern="1200" cap="none" spc="0" normalizeH="0" baseline="0" noProof="0" smtClean="0">
                <a:ln>
                  <a:noFill/>
                </a:ln>
                <a:solidFill>
                  <a:prstClr val="black">
                    <a:tint val="75000"/>
                  </a:prst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onstantia"/>
              <a:ea typeface="+mn-ea"/>
              <a:cs typeface="+mn-cs"/>
            </a:endParaRPr>
          </a:p>
        </p:txBody>
      </p:sp>
      <p:sp>
        <p:nvSpPr>
          <p:cNvPr id="4" name="Title 3"/>
          <p:cNvSpPr>
            <a:spLocks noGrp="1"/>
          </p:cNvSpPr>
          <p:nvPr>
            <p:ph type="title"/>
          </p:nvPr>
        </p:nvSpPr>
        <p:spPr>
          <a:xfrm>
            <a:off x="0" y="0"/>
            <a:ext cx="9144000" cy="1153580"/>
          </a:xfrm>
        </p:spPr>
        <p:txBody>
          <a:bodyPr>
            <a:noAutofit/>
          </a:bodyPr>
          <a:lstStyle/>
          <a:p>
            <a:pPr>
              <a:spcAft>
                <a:spcPts val="600"/>
              </a:spcAft>
            </a:pPr>
            <a:r>
              <a:rPr lang="en-US" sz="3200" dirty="0">
                <a:latin typeface="Arial" panose="020B0604020202020204" pitchFamily="34" charset="0"/>
                <a:cs typeface="Arial" panose="020B0604020202020204" pitchFamily="34" charset="0"/>
              </a:rPr>
              <a:t>SOAR Select Performance </a:t>
            </a:r>
            <a:r>
              <a:rPr lang="en-US" sz="3200" dirty="0" smtClean="0">
                <a:latin typeface="Arial" panose="020B0604020202020204" pitchFamily="34" charset="0"/>
                <a:cs typeface="Arial" panose="020B0604020202020204" pitchFamily="34" charset="0"/>
              </a:rPr>
              <a:t>Measures: Measures 1 – 13</a:t>
            </a:r>
            <a:br>
              <a:rPr lang="en-US" sz="3200" dirty="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2062448"/>
              </p:ext>
            </p:extLst>
          </p:nvPr>
        </p:nvGraphicFramePr>
        <p:xfrm>
          <a:off x="670559" y="1382236"/>
          <a:ext cx="7514071" cy="4745458"/>
        </p:xfrm>
        <a:graphic>
          <a:graphicData uri="http://schemas.openxmlformats.org/drawingml/2006/table">
            <a:tbl>
              <a:tblPr/>
              <a:tblGrid>
                <a:gridCol w="278847">
                  <a:extLst>
                    <a:ext uri="{9D8B030D-6E8A-4147-A177-3AD203B41FA5}">
                      <a16:colId xmlns:a16="http://schemas.microsoft.com/office/drawing/2014/main" val="3405959801"/>
                    </a:ext>
                  </a:extLst>
                </a:gridCol>
                <a:gridCol w="2332171">
                  <a:extLst>
                    <a:ext uri="{9D8B030D-6E8A-4147-A177-3AD203B41FA5}">
                      <a16:colId xmlns:a16="http://schemas.microsoft.com/office/drawing/2014/main" val="423188266"/>
                    </a:ext>
                  </a:extLst>
                </a:gridCol>
                <a:gridCol w="760491">
                  <a:extLst>
                    <a:ext uri="{9D8B030D-6E8A-4147-A177-3AD203B41FA5}">
                      <a16:colId xmlns:a16="http://schemas.microsoft.com/office/drawing/2014/main" val="3125789868"/>
                    </a:ext>
                  </a:extLst>
                </a:gridCol>
                <a:gridCol w="701342">
                  <a:extLst>
                    <a:ext uri="{9D8B030D-6E8A-4147-A177-3AD203B41FA5}">
                      <a16:colId xmlns:a16="http://schemas.microsoft.com/office/drawing/2014/main" val="1403302400"/>
                    </a:ext>
                  </a:extLst>
                </a:gridCol>
                <a:gridCol w="701342">
                  <a:extLst>
                    <a:ext uri="{9D8B030D-6E8A-4147-A177-3AD203B41FA5}">
                      <a16:colId xmlns:a16="http://schemas.microsoft.com/office/drawing/2014/main" val="1003207345"/>
                    </a:ext>
                  </a:extLst>
                </a:gridCol>
                <a:gridCol w="659092">
                  <a:extLst>
                    <a:ext uri="{9D8B030D-6E8A-4147-A177-3AD203B41FA5}">
                      <a16:colId xmlns:a16="http://schemas.microsoft.com/office/drawing/2014/main" val="2434145673"/>
                    </a:ext>
                  </a:extLst>
                </a:gridCol>
                <a:gridCol w="652754">
                  <a:extLst>
                    <a:ext uri="{9D8B030D-6E8A-4147-A177-3AD203B41FA5}">
                      <a16:colId xmlns:a16="http://schemas.microsoft.com/office/drawing/2014/main" val="3694609640"/>
                    </a:ext>
                  </a:extLst>
                </a:gridCol>
                <a:gridCol w="1390440">
                  <a:extLst>
                    <a:ext uri="{9D8B030D-6E8A-4147-A177-3AD203B41FA5}">
                      <a16:colId xmlns:a16="http://schemas.microsoft.com/office/drawing/2014/main" val="2393522331"/>
                    </a:ext>
                  </a:extLst>
                </a:gridCol>
                <a:gridCol w="37592">
                  <a:extLst>
                    <a:ext uri="{9D8B030D-6E8A-4147-A177-3AD203B41FA5}">
                      <a16:colId xmlns:a16="http://schemas.microsoft.com/office/drawing/2014/main" val="1269974436"/>
                    </a:ext>
                  </a:extLst>
                </a:gridCol>
              </a:tblGrid>
              <a:tr h="225350">
                <a:tc gridSpan="7">
                  <a:txBody>
                    <a:bodyPr/>
                    <a:lstStyle/>
                    <a:p>
                      <a:pPr algn="ctr" fontAlgn="ctr"/>
                      <a:r>
                        <a:rPr lang="en-US" sz="600" b="1" i="0" u="none" strike="noStrike" dirty="0">
                          <a:solidFill>
                            <a:srgbClr val="000000"/>
                          </a:solidFill>
                          <a:effectLst/>
                          <a:latin typeface="Arial" panose="020B0604020202020204" pitchFamily="34" charset="0"/>
                        </a:rPr>
                        <a:t>SOAR Select Performance Measures: 02/2018 - 01/2019 State Name</a:t>
                      </a:r>
                    </a:p>
                  </a:txBody>
                  <a:tcPr marL="6096" marR="6096" marT="60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300" b="1" i="0" u="none" strike="noStrike" dirty="0">
                        <a:solidFill>
                          <a:srgbClr val="000000"/>
                        </a:solidFill>
                        <a:effectLst/>
                        <a:latin typeface="Calibri" panose="020F0502020204030204" pitchFamily="34" charset="0"/>
                      </a:endParaRPr>
                    </a:p>
                  </a:txBody>
                  <a:tcPr marL="6096" marR="6096" marT="60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a:noFill/>
                    </a:lnL>
                    <a:lnR>
                      <a:noFill/>
                    </a:lnR>
                    <a:lnT>
                      <a:noFill/>
                    </a:lnT>
                    <a:lnB>
                      <a:noFill/>
                    </a:lnB>
                  </a:tcPr>
                </a:tc>
                <a:extLst>
                  <a:ext uri="{0D108BD9-81ED-4DB2-BD59-A6C34878D82A}">
                    <a16:rowId xmlns:a16="http://schemas.microsoft.com/office/drawing/2014/main" val="393054219"/>
                  </a:ext>
                </a:extLst>
              </a:tr>
              <a:tr h="786983">
                <a:tc>
                  <a:txBody>
                    <a:bodyPr/>
                    <a:lstStyle/>
                    <a:p>
                      <a:pPr algn="l" fontAlgn="t"/>
                      <a:r>
                        <a:rPr lang="en-US" sz="700" b="1" i="0" u="none" strike="noStrike" dirty="0">
                          <a:solidFill>
                            <a:srgbClr val="000000"/>
                          </a:solidFill>
                          <a:effectLst/>
                          <a:latin typeface="Arial" panose="020B0604020202020204" pitchFamily="34" charset="0"/>
                        </a:rPr>
                        <a:t>Item #</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t"/>
                      <a:r>
                        <a:rPr lang="en-US" sz="700" b="1" i="0" u="none" strike="noStrike" dirty="0">
                          <a:solidFill>
                            <a:srgbClr val="000000"/>
                          </a:solidFill>
                          <a:effectLst/>
                          <a:latin typeface="Arial" panose="020B0604020202020204" pitchFamily="34" charset="0"/>
                        </a:rPr>
                        <a:t>Measure</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700" b="0" i="0" u="none" strike="noStrike" dirty="0">
                          <a:solidFill>
                            <a:srgbClr val="000000"/>
                          </a:solidFill>
                          <a:effectLst/>
                          <a:latin typeface="Arial" panose="020B0604020202020204" pitchFamily="34" charset="0"/>
                        </a:rPr>
                        <a:t>NATIONAL   Current 12 Month Period</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(Except 0% Target for Items 3, 16, 17, 18)</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700" b="0" i="0" u="none" strike="noStrike" dirty="0">
                          <a:solidFill>
                            <a:srgbClr val="000000"/>
                          </a:solidFill>
                          <a:effectLst/>
                          <a:latin typeface="Arial" panose="020B0604020202020204" pitchFamily="34" charset="0"/>
                        </a:rPr>
                        <a:t>REGIONAL</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Current 12 Month Period</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700" b="0" i="0" u="none" strike="noStrike" dirty="0">
                          <a:solidFill>
                            <a:srgbClr val="000000"/>
                          </a:solidFill>
                          <a:effectLst/>
                          <a:latin typeface="Arial" panose="020B0604020202020204" pitchFamily="34" charset="0"/>
                        </a:rPr>
                        <a:t>STATE</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Current 12 Month Period</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700" b="0" i="0" u="none" strike="noStrike" dirty="0">
                          <a:solidFill>
                            <a:srgbClr val="000000"/>
                          </a:solidFill>
                          <a:effectLst/>
                          <a:latin typeface="Arial" panose="020B0604020202020204" pitchFamily="34" charset="0"/>
                        </a:rPr>
                        <a:t>STATE </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Quarter 4 2018</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700" b="0" i="0" u="none" strike="noStrike" dirty="0">
                          <a:solidFill>
                            <a:srgbClr val="000000"/>
                          </a:solidFill>
                          <a:effectLst/>
                          <a:latin typeface="Arial" panose="020B0604020202020204" pitchFamily="34" charset="0"/>
                        </a:rPr>
                        <a:t>STATE </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Quarter 3 2018</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700" b="1" i="0" u="none" strike="noStrike" dirty="0">
                          <a:solidFill>
                            <a:srgbClr val="000000"/>
                          </a:solidFill>
                          <a:effectLst/>
                          <a:latin typeface="Arial" panose="020B0604020202020204" pitchFamily="34" charset="0"/>
                        </a:rPr>
                        <a:t>Additional Detail (Click On Link)</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071348"/>
                  </a:ext>
                </a:extLst>
              </a:tr>
              <a:tr h="134527">
                <a:tc>
                  <a:txBody>
                    <a:bodyPr/>
                    <a:lstStyle/>
                    <a:p>
                      <a:pPr algn="l" fontAlgn="t"/>
                      <a:r>
                        <a:rPr lang="en-US" sz="700" b="0" i="0" u="none" strike="noStrike" dirty="0">
                          <a:solidFill>
                            <a:srgbClr val="000000"/>
                          </a:solidFill>
                          <a:effectLst/>
                          <a:latin typeface="Arial" panose="020B0604020202020204" pitchFamily="34" charset="0"/>
                        </a:rPr>
                        <a:t> </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700" b="1" i="0" u="none" strike="noStrike" dirty="0">
                          <a:solidFill>
                            <a:srgbClr val="000000"/>
                          </a:solidFill>
                          <a:effectLst/>
                          <a:latin typeface="Arial" panose="020B0604020202020204" pitchFamily="34" charset="0"/>
                        </a:rPr>
                        <a:t>Effectiveness Identifying Quality Concerns</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700" b="0" i="0" u="none" strike="noStrike" dirty="0">
                          <a:solidFill>
                            <a:srgbClr val="000000"/>
                          </a:solidFill>
                          <a:effectLst/>
                          <a:latin typeface="Arial" panose="020B0604020202020204" pitchFamily="34" charset="0"/>
                        </a:rPr>
                        <a:t> </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700" b="0" i="0" u="none" strike="noStrike" dirty="0">
                          <a:solidFill>
                            <a:srgbClr val="000000"/>
                          </a:solidFill>
                          <a:effectLst/>
                          <a:latin typeface="Arial" panose="020B0604020202020204" pitchFamily="34" charset="0"/>
                        </a:rPr>
                        <a:t> </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700" b="0" i="0" u="none" strike="noStrike" dirty="0">
                          <a:solidFill>
                            <a:srgbClr val="000000"/>
                          </a:solidFill>
                          <a:effectLst/>
                          <a:latin typeface="Arial" panose="020B0604020202020204" pitchFamily="34" charset="0"/>
                        </a:rPr>
                        <a:t> </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700" b="0" i="0" u="none" strike="noStrike" dirty="0">
                          <a:solidFill>
                            <a:srgbClr val="000000"/>
                          </a:solidFill>
                          <a:effectLst/>
                          <a:latin typeface="Arial" panose="020B0604020202020204" pitchFamily="34" charset="0"/>
                        </a:rPr>
                        <a:t> </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700" b="0" i="0" u="none" strike="noStrike" dirty="0">
                          <a:solidFill>
                            <a:srgbClr val="000000"/>
                          </a:solidFill>
                          <a:effectLst/>
                          <a:latin typeface="Arial" panose="020B0604020202020204" pitchFamily="34" charset="0"/>
                        </a:rPr>
                        <a:t> </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700" b="0" i="0" u="none" strike="noStrike" dirty="0">
                          <a:solidFill>
                            <a:srgbClr val="000000"/>
                          </a:solidFill>
                          <a:effectLst/>
                          <a:latin typeface="Arial" panose="020B0604020202020204" pitchFamily="34" charset="0"/>
                        </a:rPr>
                        <a:t> </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46018482"/>
                  </a:ext>
                </a:extLst>
              </a:tr>
              <a:tr h="269054">
                <a:tc>
                  <a:txBody>
                    <a:bodyPr/>
                    <a:lstStyle/>
                    <a:p>
                      <a:pPr algn="l" fontAlgn="t"/>
                      <a:r>
                        <a:rPr lang="en-US" sz="700" b="0" i="0" u="none" strike="noStrike" dirty="0">
                          <a:solidFill>
                            <a:srgbClr val="000000"/>
                          </a:solidFill>
                          <a:effectLst/>
                          <a:latin typeface="Arial" panose="020B0604020202020204" pitchFamily="34" charset="0"/>
                        </a:rPr>
                        <a:t>1</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rPr>
                        <a:t>Average number of deficiencies (2567 citations)</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6.7</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6.6</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7.8</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8.1</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8.7</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sng" strike="noStrike" dirty="0">
                          <a:solidFill>
                            <a:srgbClr val="0000FF"/>
                          </a:solidFill>
                          <a:effectLst/>
                          <a:latin typeface="Calibri" panose="020F0502020204030204" pitchFamily="34" charset="0"/>
                          <a:hlinkClick r:id="rId3" action="ppaction://hlinkfile"/>
                        </a:rPr>
                        <a:t>Select Perf Measures - Surveys Tab</a:t>
                      </a:r>
                      <a:endParaRPr lang="en-US" sz="700" b="0" i="0" u="sng" strike="noStrike" dirty="0">
                        <a:solidFill>
                          <a:srgbClr val="0000FF"/>
                        </a:solidFill>
                        <a:effectLst/>
                        <a:latin typeface="Calibri" panose="020F0502020204030204" pitchFamily="34" charset="0"/>
                      </a:endParaRP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14928097"/>
                  </a:ext>
                </a:extLst>
              </a:tr>
              <a:tr h="269054">
                <a:tc>
                  <a:txBody>
                    <a:bodyPr/>
                    <a:lstStyle/>
                    <a:p>
                      <a:pPr algn="l" fontAlgn="t"/>
                      <a:r>
                        <a:rPr lang="en-US" sz="700" b="0" i="0" u="none" strike="noStrike" dirty="0">
                          <a:solidFill>
                            <a:srgbClr val="000000"/>
                          </a:solidFill>
                          <a:effectLst/>
                          <a:latin typeface="Arial" panose="020B0604020202020204" pitchFamily="34" charset="0"/>
                        </a:rPr>
                        <a:t>2</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700" b="0" i="0" u="none" strike="noStrike" dirty="0">
                          <a:solidFill>
                            <a:srgbClr val="000000"/>
                          </a:solidFill>
                          <a:effectLst/>
                          <a:latin typeface="Arial" panose="020B0604020202020204" pitchFamily="34" charset="0"/>
                        </a:rPr>
                        <a:t>Percent of deficiency-free surveys</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7.4%</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9.0%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700" b="0" i="0" u="sng" strike="noStrike" dirty="0">
                          <a:solidFill>
                            <a:srgbClr val="0000FF"/>
                          </a:solidFill>
                          <a:effectLst/>
                          <a:latin typeface="Calibri" panose="020F0502020204030204" pitchFamily="34" charset="0"/>
                          <a:hlinkClick r:id="rId3" action="ppaction://hlinkfile"/>
                        </a:rPr>
                        <a:t>Select Perf Measures - Surveys Tab</a:t>
                      </a:r>
                      <a:endParaRPr lang="en-US" sz="700" b="0" i="0" u="sng" strike="noStrike" dirty="0">
                        <a:solidFill>
                          <a:srgbClr val="0000FF"/>
                        </a:solidFill>
                        <a:effectLst/>
                        <a:latin typeface="Calibri" panose="020F0502020204030204" pitchFamily="34" charset="0"/>
                      </a:endParaRP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1472128"/>
                  </a:ext>
                </a:extLst>
              </a:tr>
              <a:tr h="269054">
                <a:tc>
                  <a:txBody>
                    <a:bodyPr/>
                    <a:lstStyle/>
                    <a:p>
                      <a:pPr algn="l" fontAlgn="t"/>
                      <a:r>
                        <a:rPr lang="en-US" sz="700" b="0" i="0" u="none" strike="noStrike" dirty="0">
                          <a:solidFill>
                            <a:srgbClr val="000000"/>
                          </a:solidFill>
                          <a:effectLst/>
                          <a:latin typeface="Arial" panose="020B0604020202020204" pitchFamily="34" charset="0"/>
                        </a:rPr>
                        <a:t>3</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rPr>
                        <a:t>Percent of surveys in facilities rated as one star in staffing or quality that are deficiency free</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SHOULD BE ZERO</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5.5%</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sng" strike="noStrike" dirty="0">
                          <a:solidFill>
                            <a:srgbClr val="0000FF"/>
                          </a:solidFill>
                          <a:effectLst/>
                          <a:latin typeface="Calibri" panose="020F0502020204030204" pitchFamily="34" charset="0"/>
                          <a:hlinkClick r:id="rId3" action="ppaction://hlinkfile"/>
                        </a:rPr>
                        <a:t>Select Perf Measures - Surveys Tab</a:t>
                      </a:r>
                      <a:endParaRPr lang="en-US" sz="700" b="0" i="0" u="sng" strike="noStrike" dirty="0">
                        <a:solidFill>
                          <a:srgbClr val="0000FF"/>
                        </a:solidFill>
                        <a:effectLst/>
                        <a:latin typeface="Calibri" panose="020F0502020204030204" pitchFamily="34" charset="0"/>
                      </a:endParaRP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45446421"/>
                  </a:ext>
                </a:extLst>
              </a:tr>
              <a:tr h="269054">
                <a:tc>
                  <a:txBody>
                    <a:bodyPr/>
                    <a:lstStyle/>
                    <a:p>
                      <a:pPr algn="l" fontAlgn="t"/>
                      <a:r>
                        <a:rPr lang="en-US" sz="700" b="0" i="0" u="none" strike="noStrike" dirty="0">
                          <a:solidFill>
                            <a:srgbClr val="000000"/>
                          </a:solidFill>
                          <a:effectLst/>
                          <a:latin typeface="Arial" panose="020B0604020202020204" pitchFamily="34" charset="0"/>
                        </a:rPr>
                        <a:t>4</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700" b="0" i="0" u="none" strike="noStrike" dirty="0">
                          <a:solidFill>
                            <a:srgbClr val="000000"/>
                          </a:solidFill>
                          <a:effectLst/>
                          <a:latin typeface="Arial" panose="020B0604020202020204" pitchFamily="34" charset="0"/>
                        </a:rPr>
                        <a:t>Percent of surveys identifying G, H or I scope and severity (2567 cites)</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9.0%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15.9%</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10.3%</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12.5%</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28.6%</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700" b="0" i="0" u="sng" strike="noStrike" dirty="0">
                          <a:solidFill>
                            <a:srgbClr val="0000FF"/>
                          </a:solidFill>
                          <a:effectLst/>
                          <a:latin typeface="Calibri" panose="020F0502020204030204" pitchFamily="34" charset="0"/>
                          <a:hlinkClick r:id="rId3" action="ppaction://hlinkfile"/>
                        </a:rPr>
                        <a:t>Select Perf Measures - Surveys Tab</a:t>
                      </a:r>
                      <a:endParaRPr lang="en-US" sz="700" b="0" i="0" u="sng" strike="noStrike" dirty="0">
                        <a:solidFill>
                          <a:srgbClr val="0000FF"/>
                        </a:solidFill>
                        <a:effectLst/>
                        <a:latin typeface="Calibri" panose="020F0502020204030204" pitchFamily="34" charset="0"/>
                      </a:endParaRP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64436225"/>
                  </a:ext>
                </a:extLst>
              </a:tr>
              <a:tr h="269054">
                <a:tc>
                  <a:txBody>
                    <a:bodyPr/>
                    <a:lstStyle/>
                    <a:p>
                      <a:pPr algn="l" fontAlgn="t"/>
                      <a:r>
                        <a:rPr lang="en-US" sz="700" b="0" i="0" u="none" strike="noStrike" dirty="0">
                          <a:solidFill>
                            <a:srgbClr val="000000"/>
                          </a:solidFill>
                          <a:effectLst/>
                          <a:latin typeface="Arial" panose="020B0604020202020204" pitchFamily="34" charset="0"/>
                        </a:rPr>
                        <a:t>5</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rPr>
                        <a:t>Percent of surveys identifying J, K or L scope and severity (2567 cites)</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2.4%</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2.1%</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3.4%</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14.3%</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sng" strike="noStrike" dirty="0">
                          <a:solidFill>
                            <a:srgbClr val="0000FF"/>
                          </a:solidFill>
                          <a:effectLst/>
                          <a:latin typeface="Calibri" panose="020F0502020204030204" pitchFamily="34" charset="0"/>
                          <a:hlinkClick r:id="rId3" action="ppaction://hlinkfile"/>
                        </a:rPr>
                        <a:t>Select Perf Measures - Surveys Tab</a:t>
                      </a:r>
                      <a:endParaRPr lang="en-US" sz="700" b="0" i="0" u="sng" strike="noStrike" dirty="0">
                        <a:solidFill>
                          <a:srgbClr val="0000FF"/>
                        </a:solidFill>
                        <a:effectLst/>
                        <a:latin typeface="Calibri" panose="020F0502020204030204" pitchFamily="34" charset="0"/>
                      </a:endParaRP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81309903"/>
                  </a:ext>
                </a:extLst>
              </a:tr>
              <a:tr h="269054">
                <a:tc>
                  <a:txBody>
                    <a:bodyPr/>
                    <a:lstStyle/>
                    <a:p>
                      <a:pPr algn="l" fontAlgn="t"/>
                      <a:r>
                        <a:rPr lang="en-US" sz="700" b="0" i="0" u="none" strike="noStrike" dirty="0">
                          <a:solidFill>
                            <a:srgbClr val="000000"/>
                          </a:solidFill>
                          <a:effectLst/>
                          <a:latin typeface="Arial" panose="020B0604020202020204" pitchFamily="34" charset="0"/>
                        </a:rPr>
                        <a:t>6</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700" b="0" i="0" u="none" strike="noStrike" dirty="0">
                          <a:solidFill>
                            <a:srgbClr val="000000"/>
                          </a:solidFill>
                          <a:effectLst/>
                          <a:latin typeface="Arial" panose="020B0604020202020204" pitchFamily="34" charset="0"/>
                        </a:rPr>
                        <a:t>Percent of surveys where 2 or more deficiencies were excluded from the 2567</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17.1%</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23.0%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20.7%</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12.5%</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28.6%</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700" b="0" i="0" u="sng" strike="noStrike" dirty="0">
                          <a:solidFill>
                            <a:srgbClr val="0000FF"/>
                          </a:solidFill>
                          <a:effectLst/>
                          <a:latin typeface="Calibri" panose="020F0502020204030204" pitchFamily="34" charset="0"/>
                          <a:hlinkClick r:id="rId4" action="ppaction://hlinkfile"/>
                        </a:rPr>
                        <a:t>Potential Citation Screen - Surveys Tab</a:t>
                      </a:r>
                      <a:endParaRPr lang="en-US" sz="700" b="0" i="0" u="sng" strike="noStrike" dirty="0">
                        <a:solidFill>
                          <a:srgbClr val="0000FF"/>
                        </a:solidFill>
                        <a:effectLst/>
                        <a:latin typeface="Calibri" panose="020F0502020204030204" pitchFamily="34" charset="0"/>
                      </a:endParaRP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11851605"/>
                  </a:ext>
                </a:extLst>
              </a:tr>
              <a:tr h="255602">
                <a:tc>
                  <a:txBody>
                    <a:bodyPr/>
                    <a:lstStyle/>
                    <a:p>
                      <a:pPr algn="l" fontAlgn="t"/>
                      <a:r>
                        <a:rPr lang="en-US" sz="700" b="0" i="0" u="none" strike="noStrike" dirty="0">
                          <a:solidFill>
                            <a:srgbClr val="000000"/>
                          </a:solidFill>
                          <a:effectLst/>
                          <a:latin typeface="Arial" panose="020B0604020202020204" pitchFamily="34" charset="0"/>
                        </a:rPr>
                        <a:t>7</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rPr>
                        <a:t>Percent of tags downgraded (lower scope and severity) or removed via IDR/IIDR</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33.0%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30.6%</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50.0%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50.0%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sng" strike="noStrike" dirty="0">
                          <a:solidFill>
                            <a:srgbClr val="0000FF"/>
                          </a:solidFill>
                          <a:effectLst/>
                          <a:latin typeface="Calibri" panose="020F0502020204030204" pitchFamily="34" charset="0"/>
                          <a:hlinkClick r:id="rId5" action="ppaction://hlinkfile"/>
                        </a:rPr>
                        <a:t>IDR/IIDR - Surveys Tab</a:t>
                      </a:r>
                      <a:endParaRPr lang="en-US" sz="700" b="0" i="0" u="sng" strike="noStrike" dirty="0">
                        <a:solidFill>
                          <a:srgbClr val="0000FF"/>
                        </a:solidFill>
                        <a:effectLst/>
                        <a:latin typeface="Calibri" panose="020F0502020204030204" pitchFamily="34" charset="0"/>
                      </a:endParaRP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10897030"/>
                  </a:ext>
                </a:extLst>
              </a:tr>
              <a:tr h="269054">
                <a:tc>
                  <a:txBody>
                    <a:bodyPr/>
                    <a:lstStyle/>
                    <a:p>
                      <a:pPr algn="l" fontAlgn="t"/>
                      <a:r>
                        <a:rPr lang="en-US" sz="700" b="0" i="0" u="none" strike="noStrike" dirty="0">
                          <a:solidFill>
                            <a:srgbClr val="000000"/>
                          </a:solidFill>
                          <a:effectLst/>
                          <a:latin typeface="Arial" panose="020B0604020202020204" pitchFamily="34" charset="0"/>
                        </a:rPr>
                        <a:t>8</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700" b="0" i="0" u="none" strike="noStrike" dirty="0">
                          <a:solidFill>
                            <a:srgbClr val="000000"/>
                          </a:solidFill>
                          <a:effectLst/>
                          <a:latin typeface="Arial" panose="020B0604020202020204" pitchFamily="34" charset="0"/>
                        </a:rPr>
                        <a:t>Percent of facilities rated as one star in staffing cited for sufficient nursing staff (F725)</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4.1%</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27.3%</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N/A</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N/A</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700" b="0" i="0" u="sng" strike="noStrike" dirty="0">
                          <a:solidFill>
                            <a:srgbClr val="0000FF"/>
                          </a:solidFill>
                          <a:effectLst/>
                          <a:latin typeface="Calibri" panose="020F0502020204030204" pitchFamily="34" charset="0"/>
                          <a:hlinkClick r:id="rId3" action="ppaction://hlinkfile"/>
                        </a:rPr>
                        <a:t>Select Perf Measures - Surveys Tab</a:t>
                      </a:r>
                      <a:endParaRPr lang="en-US" sz="700" b="0" i="0" u="sng" strike="noStrike" dirty="0">
                        <a:solidFill>
                          <a:srgbClr val="0000FF"/>
                        </a:solidFill>
                        <a:effectLst/>
                        <a:latin typeface="Calibri" panose="020F0502020204030204" pitchFamily="34" charset="0"/>
                      </a:endParaRP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57281401"/>
                  </a:ext>
                </a:extLst>
              </a:tr>
              <a:tr h="269054">
                <a:tc>
                  <a:txBody>
                    <a:bodyPr/>
                    <a:lstStyle/>
                    <a:p>
                      <a:pPr algn="l" fontAlgn="t"/>
                      <a:r>
                        <a:rPr lang="en-US" sz="700" b="0" i="0" u="none" strike="noStrike" dirty="0">
                          <a:solidFill>
                            <a:srgbClr val="000000"/>
                          </a:solidFill>
                          <a:effectLst/>
                          <a:latin typeface="Arial" panose="020B0604020202020204" pitchFamily="34" charset="0"/>
                        </a:rPr>
                        <a:t>9</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rPr>
                        <a:t>Sample size - Percent of surveys with 4 or more residents than the target sample size</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11.7%</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19.7%</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20.0%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25.0%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42.9%</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sng" strike="noStrike" dirty="0">
                          <a:solidFill>
                            <a:srgbClr val="0000FF"/>
                          </a:solidFill>
                          <a:effectLst/>
                          <a:latin typeface="Calibri" panose="020F0502020204030204" pitchFamily="34" charset="0"/>
                          <a:hlinkClick r:id="rId3" action="ppaction://hlinkfile"/>
                        </a:rPr>
                        <a:t>Select Perf Measures - Surveys Tab</a:t>
                      </a:r>
                      <a:endParaRPr lang="en-US" sz="700" b="0" i="0" u="sng" strike="noStrike" dirty="0">
                        <a:solidFill>
                          <a:srgbClr val="0000FF"/>
                        </a:solidFill>
                        <a:effectLst/>
                        <a:latin typeface="Calibri" panose="020F0502020204030204" pitchFamily="34" charset="0"/>
                      </a:endParaRP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94016795"/>
                  </a:ext>
                </a:extLst>
              </a:tr>
              <a:tr h="383402">
                <a:tc>
                  <a:txBody>
                    <a:bodyPr/>
                    <a:lstStyle/>
                    <a:p>
                      <a:pPr algn="l" fontAlgn="t"/>
                      <a:r>
                        <a:rPr lang="en-US" sz="700" b="0" i="0" u="none" strike="noStrike" dirty="0">
                          <a:solidFill>
                            <a:srgbClr val="000000"/>
                          </a:solidFill>
                          <a:effectLst/>
                          <a:latin typeface="Arial" panose="020B0604020202020204" pitchFamily="34" charset="0"/>
                        </a:rPr>
                        <a:t>10</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700" b="0" i="0" u="none" strike="noStrike" dirty="0">
                          <a:solidFill>
                            <a:srgbClr val="000000"/>
                          </a:solidFill>
                          <a:effectLst/>
                          <a:latin typeface="Arial" panose="020B0604020202020204" pitchFamily="34" charset="0"/>
                        </a:rPr>
                        <a:t>Sample size - Percent of surveys under the sample size</a:t>
                      </a:r>
                      <a:br>
                        <a:rPr lang="en-US" sz="700" b="0" i="0" u="none" strike="noStrike" dirty="0">
                          <a:solidFill>
                            <a:srgbClr val="000000"/>
                          </a:solidFill>
                          <a:effectLst/>
                          <a:latin typeface="Arial" panose="020B0604020202020204" pitchFamily="34" charset="0"/>
                        </a:rPr>
                      </a:br>
                      <a:endParaRPr lang="en-US" sz="700" b="0" i="0" u="none" strike="noStrike" dirty="0">
                        <a:solidFill>
                          <a:srgbClr val="000000"/>
                        </a:solidFill>
                        <a:effectLst/>
                        <a:latin typeface="Arial" panose="020B0604020202020204" pitchFamily="34" charset="0"/>
                      </a:endParaRP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7.2%</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7.7%</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700" b="0" i="0" u="sng" strike="noStrike" dirty="0">
                          <a:solidFill>
                            <a:srgbClr val="0000FF"/>
                          </a:solidFill>
                          <a:effectLst/>
                          <a:latin typeface="Calibri" panose="020F0502020204030204" pitchFamily="34" charset="0"/>
                          <a:hlinkClick r:id="rId3" action="ppaction://hlinkfile"/>
                        </a:rPr>
                        <a:t>Select Perf Measures - Surveys Tab</a:t>
                      </a:r>
                      <a:endParaRPr lang="en-US" sz="700" b="0" i="0" u="sng" strike="noStrike" dirty="0">
                        <a:solidFill>
                          <a:srgbClr val="0000FF"/>
                        </a:solidFill>
                        <a:effectLst/>
                        <a:latin typeface="Calibri" panose="020F0502020204030204" pitchFamily="34" charset="0"/>
                      </a:endParaRP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35236818"/>
                  </a:ext>
                </a:extLst>
              </a:tr>
              <a:tr h="269054">
                <a:tc>
                  <a:txBody>
                    <a:bodyPr/>
                    <a:lstStyle/>
                    <a:p>
                      <a:pPr algn="l" fontAlgn="t"/>
                      <a:r>
                        <a:rPr lang="en-US" sz="700" b="0" i="0" u="none" strike="noStrike" dirty="0">
                          <a:solidFill>
                            <a:srgbClr val="000000"/>
                          </a:solidFill>
                          <a:effectLst/>
                          <a:latin typeface="Arial" panose="020B0604020202020204" pitchFamily="34" charset="0"/>
                        </a:rPr>
                        <a:t>11</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rPr>
                        <a:t>Sample size - Percent of surveys when IP was equal to or less than target sample size</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16.8%</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23.6%</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0.0%</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sng" strike="noStrike" dirty="0">
                          <a:solidFill>
                            <a:srgbClr val="0000FF"/>
                          </a:solidFill>
                          <a:effectLst/>
                          <a:latin typeface="Calibri" panose="020F0502020204030204" pitchFamily="34" charset="0"/>
                          <a:hlinkClick r:id="rId3" action="ppaction://hlinkfile"/>
                        </a:rPr>
                        <a:t>Select Perf Measures - Surveys Tab</a:t>
                      </a:r>
                      <a:endParaRPr lang="en-US" sz="700" b="0" i="0" u="sng" strike="noStrike" dirty="0">
                        <a:solidFill>
                          <a:srgbClr val="0000FF"/>
                        </a:solidFill>
                        <a:effectLst/>
                        <a:latin typeface="Calibri" panose="020F0502020204030204" pitchFamily="34" charset="0"/>
                      </a:endParaRP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874620"/>
                  </a:ext>
                </a:extLst>
              </a:tr>
              <a:tr h="269054">
                <a:tc>
                  <a:txBody>
                    <a:bodyPr/>
                    <a:lstStyle/>
                    <a:p>
                      <a:pPr algn="l" fontAlgn="t"/>
                      <a:r>
                        <a:rPr lang="en-US" sz="700" b="0" i="0" u="none" strike="noStrike" dirty="0">
                          <a:solidFill>
                            <a:srgbClr val="000000"/>
                          </a:solidFill>
                          <a:effectLst/>
                          <a:latin typeface="Arial" panose="020B0604020202020204" pitchFamily="34" charset="0"/>
                        </a:rPr>
                        <a:t>12</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700" b="0" i="0" u="none" strike="noStrike" dirty="0">
                          <a:solidFill>
                            <a:srgbClr val="000000"/>
                          </a:solidFill>
                          <a:effectLst/>
                          <a:latin typeface="Arial" panose="020B0604020202020204" pitchFamily="34" charset="0"/>
                        </a:rPr>
                        <a:t>Average number of investigations per survey</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58</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54</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58</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58</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0" i="0" u="none" strike="noStrike" dirty="0">
                          <a:solidFill>
                            <a:srgbClr val="000000"/>
                          </a:solidFill>
                          <a:effectLst/>
                          <a:latin typeface="Arial" panose="020B0604020202020204" pitchFamily="34" charset="0"/>
                        </a:rPr>
                        <a:t>69</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700" b="0" i="0" u="sng" strike="noStrike" dirty="0">
                          <a:solidFill>
                            <a:srgbClr val="0000FF"/>
                          </a:solidFill>
                          <a:effectLst/>
                          <a:latin typeface="Calibri" panose="020F0502020204030204" pitchFamily="34" charset="0"/>
                          <a:hlinkClick r:id="rId3" action="ppaction://hlinkfile"/>
                        </a:rPr>
                        <a:t>Select Perf Measures - Surveys Tab</a:t>
                      </a:r>
                      <a:endParaRPr lang="en-US" sz="700" b="0" i="0" u="sng" strike="noStrike" dirty="0">
                        <a:solidFill>
                          <a:srgbClr val="0000FF"/>
                        </a:solidFill>
                        <a:effectLst/>
                        <a:latin typeface="Calibri" panose="020F0502020204030204" pitchFamily="34" charset="0"/>
                      </a:endParaRP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6538468"/>
                  </a:ext>
                </a:extLst>
              </a:tr>
              <a:tr h="269054">
                <a:tc>
                  <a:txBody>
                    <a:bodyPr/>
                    <a:lstStyle/>
                    <a:p>
                      <a:pPr algn="l" fontAlgn="t"/>
                      <a:r>
                        <a:rPr lang="en-US" sz="700" b="0" i="0" u="none" strike="noStrike" dirty="0">
                          <a:solidFill>
                            <a:srgbClr val="000000"/>
                          </a:solidFill>
                          <a:effectLst/>
                          <a:latin typeface="Arial" panose="020B0604020202020204" pitchFamily="34" charset="0"/>
                        </a:rPr>
                        <a:t>13</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rPr>
                        <a:t>Percent of investigations that led to potential citations</a:t>
                      </a: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15.7%</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16.6%</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18.9%</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23.7%</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21.1%</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sng" strike="noStrike" dirty="0">
                          <a:solidFill>
                            <a:srgbClr val="0000FF"/>
                          </a:solidFill>
                          <a:effectLst/>
                          <a:latin typeface="Calibri" panose="020F0502020204030204" pitchFamily="34" charset="0"/>
                          <a:hlinkClick r:id="rId3" action="ppaction://hlinkfile"/>
                        </a:rPr>
                        <a:t>Select Perf Measures - Surveys Tab</a:t>
                      </a:r>
                      <a:endParaRPr lang="en-US" sz="700" b="0" i="0" u="sng" strike="noStrike" dirty="0">
                        <a:solidFill>
                          <a:srgbClr val="0000FF"/>
                        </a:solidFill>
                        <a:effectLst/>
                        <a:latin typeface="Calibri" panose="020F0502020204030204" pitchFamily="34" charset="0"/>
                      </a:endParaRPr>
                    </a:p>
                  </a:txBody>
                  <a:tcPr marL="6096" marR="6096" marT="60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096" marR="6096" marT="60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7869142"/>
                  </a:ext>
                </a:extLst>
              </a:tr>
            </a:tbl>
          </a:graphicData>
        </a:graphic>
      </p:graphicFrame>
    </p:spTree>
    <p:extLst>
      <p:ext uri="{BB962C8B-B14F-4D97-AF65-F5344CB8AC3E}">
        <p14:creationId xmlns:p14="http://schemas.microsoft.com/office/powerpoint/2010/main" val="2536413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7</a:t>
            </a:fld>
            <a:endParaRPr lang="en-US" dirty="0"/>
          </a:p>
        </p:txBody>
      </p:sp>
      <p:sp>
        <p:nvSpPr>
          <p:cNvPr id="4" name="Title 3"/>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Measure 14: High FI, Low Potential Cite Rate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69495" y="1444360"/>
            <a:ext cx="8229600" cy="5277115"/>
          </a:xfrm>
        </p:spPr>
        <p:txBody>
          <a:bodyPr>
            <a:normAutofit fontScale="85000" lnSpcReduction="10000"/>
          </a:bodyPr>
          <a:lstStyle/>
          <a:p>
            <a:r>
              <a:rPr lang="en-US" dirty="0">
                <a:latin typeface="Arial" panose="020B0604020202020204" pitchFamily="34" charset="0"/>
                <a:cs typeface="Arial" panose="020B0604020202020204" pitchFamily="34" charset="0"/>
              </a:rPr>
              <a:t>Measure 14: Number of Care Areas with a High FI and Low Potential Cite Rate (41 Total)</a:t>
            </a:r>
          </a:p>
          <a:p>
            <a:pPr lvl="0"/>
            <a:r>
              <a:rPr lang="en-US" dirty="0">
                <a:latin typeface="Arial" panose="020B0604020202020204" pitchFamily="34" charset="0"/>
                <a:cs typeface="Arial" panose="020B0604020202020204" pitchFamily="34" charset="0"/>
              </a:rPr>
              <a:t>Care Areas Investigated Frequently but Cited Relatively Rarely</a:t>
            </a:r>
          </a:p>
          <a:p>
            <a:pPr lvl="0"/>
            <a:r>
              <a:rPr lang="en-US" dirty="0">
                <a:latin typeface="Arial" panose="020B0604020202020204" pitchFamily="34" charset="0"/>
                <a:cs typeface="Arial" panose="020B0604020202020204" pitchFamily="34" charset="0"/>
              </a:rPr>
              <a:t>High FI Rate = Top 25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Percentile of All States’ FI Rates for the Area</a:t>
            </a:r>
          </a:p>
          <a:p>
            <a:pPr lvl="0"/>
            <a:r>
              <a:rPr lang="en-US" dirty="0">
                <a:latin typeface="Arial" panose="020B0604020202020204" pitchFamily="34" charset="0"/>
                <a:cs typeface="Arial" panose="020B0604020202020204" pitchFamily="34" charset="0"/>
              </a:rPr>
              <a:t>Low Potential Cite Rate = Bottom 25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Percentile of All States’ Potential Cite Rate for the Area</a:t>
            </a:r>
          </a:p>
          <a:p>
            <a:pPr lvl="0"/>
            <a:r>
              <a:rPr lang="en-US" dirty="0">
                <a:latin typeface="Arial" panose="020B0604020202020204" pitchFamily="34" charset="0"/>
                <a:cs typeface="Arial" panose="020B0604020202020204" pitchFamily="34" charset="0"/>
              </a:rPr>
              <a:t>Excludes States with Fewer than 15 Surveys</a:t>
            </a:r>
          </a:p>
          <a:p>
            <a:pPr lvl="0"/>
            <a:r>
              <a:rPr lang="en-US" dirty="0">
                <a:latin typeface="Arial" panose="020B0604020202020204" pitchFamily="34" charset="0"/>
                <a:cs typeface="Arial" panose="020B0604020202020204" pitchFamily="34" charset="0"/>
              </a:rPr>
              <a:t>Only Number of Care Areas on First Tab</a:t>
            </a:r>
          </a:p>
          <a:p>
            <a:pPr lvl="0"/>
            <a:r>
              <a:rPr lang="en-US" dirty="0">
                <a:latin typeface="Arial" panose="020B0604020202020204" pitchFamily="34" charset="0"/>
                <a:cs typeface="Arial" panose="020B0604020202020204" pitchFamily="34" charset="0"/>
              </a:rPr>
              <a:t>Specific Care Areas Highlighted on Investigations – Surveys Tab</a:t>
            </a:r>
          </a:p>
          <a:p>
            <a:endParaRPr lang="en-US" dirty="0"/>
          </a:p>
        </p:txBody>
      </p:sp>
    </p:spTree>
    <p:extLst>
      <p:ext uri="{BB962C8B-B14F-4D97-AF65-F5344CB8AC3E}">
        <p14:creationId xmlns:p14="http://schemas.microsoft.com/office/powerpoint/2010/main" val="2164333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2FF3C-310F-4809-A5BE-BC5BA8AA108D}" type="slidenum">
              <a:rPr kumimoji="0" lang="en-US" sz="1200" b="0" i="0" u="none" strike="noStrike" kern="1200" cap="none" spc="0" normalizeH="0" baseline="0" noProof="0" smtClean="0">
                <a:ln>
                  <a:noFill/>
                </a:ln>
                <a:solidFill>
                  <a:prstClr val="black">
                    <a:tint val="75000"/>
                  </a:prst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onstantia"/>
              <a:ea typeface="+mn-ea"/>
              <a:cs typeface="+mn-cs"/>
            </a:endParaRPr>
          </a:p>
        </p:txBody>
      </p:sp>
      <p:sp>
        <p:nvSpPr>
          <p:cNvPr id="4" name="Title 3"/>
          <p:cNvSpPr>
            <a:spLocks noGrp="1"/>
          </p:cNvSpPr>
          <p:nvPr>
            <p:ph type="title"/>
          </p:nvPr>
        </p:nvSpPr>
        <p:spPr/>
        <p:txBody>
          <a:bodyPr/>
          <a:lstStyle/>
          <a:p>
            <a:r>
              <a:rPr lang="en-US" sz="2800" dirty="0" smtClean="0">
                <a:latin typeface="Arial" panose="020B0604020202020204" pitchFamily="34" charset="0"/>
                <a:cs typeface="Arial" panose="020B0604020202020204" pitchFamily="34" charset="0"/>
              </a:rPr>
              <a:t>Select Performance Measures: Measures 15-19</a:t>
            </a:r>
            <a:endParaRPr lang="en-US" sz="2800" dirty="0">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21618258"/>
              </p:ext>
            </p:extLst>
          </p:nvPr>
        </p:nvGraphicFramePr>
        <p:xfrm>
          <a:off x="457200" y="1020726"/>
          <a:ext cx="8229599" cy="5465135"/>
        </p:xfrm>
        <a:graphic>
          <a:graphicData uri="http://schemas.openxmlformats.org/drawingml/2006/table">
            <a:tbl>
              <a:tblPr/>
              <a:tblGrid>
                <a:gridCol w="305400">
                  <a:extLst>
                    <a:ext uri="{9D8B030D-6E8A-4147-A177-3AD203B41FA5}">
                      <a16:colId xmlns:a16="http://schemas.microsoft.com/office/drawing/2014/main" val="3336503044"/>
                    </a:ext>
                  </a:extLst>
                </a:gridCol>
                <a:gridCol w="2554253">
                  <a:extLst>
                    <a:ext uri="{9D8B030D-6E8A-4147-A177-3AD203B41FA5}">
                      <a16:colId xmlns:a16="http://schemas.microsoft.com/office/drawing/2014/main" val="3675132766"/>
                    </a:ext>
                  </a:extLst>
                </a:gridCol>
                <a:gridCol w="702254">
                  <a:extLst>
                    <a:ext uri="{9D8B030D-6E8A-4147-A177-3AD203B41FA5}">
                      <a16:colId xmlns:a16="http://schemas.microsoft.com/office/drawing/2014/main" val="3943492345"/>
                    </a:ext>
                  </a:extLst>
                </a:gridCol>
                <a:gridCol w="898782">
                  <a:extLst>
                    <a:ext uri="{9D8B030D-6E8A-4147-A177-3AD203B41FA5}">
                      <a16:colId xmlns:a16="http://schemas.microsoft.com/office/drawing/2014/main" val="2019255608"/>
                    </a:ext>
                  </a:extLst>
                </a:gridCol>
                <a:gridCol w="768127">
                  <a:extLst>
                    <a:ext uri="{9D8B030D-6E8A-4147-A177-3AD203B41FA5}">
                      <a16:colId xmlns:a16="http://schemas.microsoft.com/office/drawing/2014/main" val="1494784656"/>
                    </a:ext>
                  </a:extLst>
                </a:gridCol>
                <a:gridCol w="721854">
                  <a:extLst>
                    <a:ext uri="{9D8B030D-6E8A-4147-A177-3AD203B41FA5}">
                      <a16:colId xmlns:a16="http://schemas.microsoft.com/office/drawing/2014/main" val="3492102264"/>
                    </a:ext>
                  </a:extLst>
                </a:gridCol>
                <a:gridCol w="714913">
                  <a:extLst>
                    <a:ext uri="{9D8B030D-6E8A-4147-A177-3AD203B41FA5}">
                      <a16:colId xmlns:a16="http://schemas.microsoft.com/office/drawing/2014/main" val="2649830143"/>
                    </a:ext>
                  </a:extLst>
                </a:gridCol>
                <a:gridCol w="1129053">
                  <a:extLst>
                    <a:ext uri="{9D8B030D-6E8A-4147-A177-3AD203B41FA5}">
                      <a16:colId xmlns:a16="http://schemas.microsoft.com/office/drawing/2014/main" val="3907009100"/>
                    </a:ext>
                  </a:extLst>
                </a:gridCol>
                <a:gridCol w="434963">
                  <a:extLst>
                    <a:ext uri="{9D8B030D-6E8A-4147-A177-3AD203B41FA5}">
                      <a16:colId xmlns:a16="http://schemas.microsoft.com/office/drawing/2014/main" val="2349250942"/>
                    </a:ext>
                  </a:extLst>
                </a:gridCol>
              </a:tblGrid>
              <a:tr h="317896">
                <a:tc gridSpan="7">
                  <a:txBody>
                    <a:bodyPr/>
                    <a:lstStyle/>
                    <a:p>
                      <a:pPr algn="ctr" fontAlgn="ctr"/>
                      <a:r>
                        <a:rPr lang="en-US" sz="700" b="1" i="0" u="none" strike="noStrike" dirty="0">
                          <a:solidFill>
                            <a:srgbClr val="000000"/>
                          </a:solidFill>
                          <a:effectLst/>
                          <a:latin typeface="Arial" panose="020B0604020202020204" pitchFamily="34" charset="0"/>
                        </a:rPr>
                        <a:t>SOAR Select Performance Measures: 02/2018 - 01/2019 State Name</a:t>
                      </a:r>
                    </a:p>
                  </a:txBody>
                  <a:tcPr marL="6943" marR="6943" marT="694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500" b="1" i="0" u="none" strike="noStrike" dirty="0">
                        <a:solidFill>
                          <a:srgbClr val="000000"/>
                        </a:solidFill>
                        <a:effectLst/>
                        <a:latin typeface="Calibri" panose="020F0502020204030204" pitchFamily="34" charset="0"/>
                      </a:endParaRPr>
                    </a:p>
                  </a:txBody>
                  <a:tcPr marL="6943" marR="6943" marT="694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943" marR="6943" marT="6943" marB="0" anchor="b">
                    <a:lnL>
                      <a:noFill/>
                    </a:lnL>
                    <a:lnR>
                      <a:noFill/>
                    </a:lnR>
                    <a:lnT>
                      <a:noFill/>
                    </a:lnT>
                    <a:lnB>
                      <a:noFill/>
                    </a:lnB>
                  </a:tcPr>
                </a:tc>
                <a:extLst>
                  <a:ext uri="{0D108BD9-81ED-4DB2-BD59-A6C34878D82A}">
                    <a16:rowId xmlns:a16="http://schemas.microsoft.com/office/drawing/2014/main" val="1291061297"/>
                  </a:ext>
                </a:extLst>
              </a:tr>
              <a:tr h="1096322">
                <a:tc>
                  <a:txBody>
                    <a:bodyPr/>
                    <a:lstStyle/>
                    <a:p>
                      <a:pPr algn="l" fontAlgn="t"/>
                      <a:r>
                        <a:rPr lang="en-US" sz="800" b="1" i="0" u="none" strike="noStrike" dirty="0">
                          <a:solidFill>
                            <a:srgbClr val="000000"/>
                          </a:solidFill>
                          <a:effectLst/>
                          <a:latin typeface="Arial" panose="020B0604020202020204" pitchFamily="34" charset="0"/>
                        </a:rPr>
                        <a:t>Item #</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t"/>
                      <a:r>
                        <a:rPr lang="en-US" sz="800" b="1" i="0" u="none" strike="noStrike" dirty="0">
                          <a:solidFill>
                            <a:srgbClr val="000000"/>
                          </a:solidFill>
                          <a:effectLst/>
                          <a:latin typeface="Arial" panose="020B0604020202020204" pitchFamily="34" charset="0"/>
                        </a:rPr>
                        <a:t>Measure</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800" b="0" i="0" u="none" strike="noStrike" dirty="0">
                          <a:solidFill>
                            <a:srgbClr val="000000"/>
                          </a:solidFill>
                          <a:effectLst/>
                          <a:latin typeface="Arial" panose="020B0604020202020204" pitchFamily="34" charset="0"/>
                        </a:rPr>
                        <a:t>NATIONAL   Current 12 Month Period</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(Except 0% Target for Items 3, 16, 17, 18)</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800" b="0" i="0" u="none" strike="noStrike" dirty="0">
                          <a:solidFill>
                            <a:srgbClr val="000000"/>
                          </a:solidFill>
                          <a:effectLst/>
                          <a:latin typeface="Arial" panose="020B0604020202020204" pitchFamily="34" charset="0"/>
                        </a:rPr>
                        <a:t>REGIONAL</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Current 12 Month Period</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800" b="0" i="0" u="none" strike="noStrike" dirty="0">
                          <a:solidFill>
                            <a:srgbClr val="000000"/>
                          </a:solidFill>
                          <a:effectLst/>
                          <a:latin typeface="Arial" panose="020B0604020202020204" pitchFamily="34" charset="0"/>
                        </a:rPr>
                        <a:t>STATE</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Current 12 Month Period</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800" b="0" i="0" u="none" strike="noStrike" dirty="0">
                          <a:solidFill>
                            <a:srgbClr val="000000"/>
                          </a:solidFill>
                          <a:effectLst/>
                          <a:latin typeface="Arial" panose="020B0604020202020204" pitchFamily="34" charset="0"/>
                        </a:rPr>
                        <a:t>STATE </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Quarter 4 2018</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800" b="0" i="0" u="none" strike="noStrike" dirty="0">
                          <a:solidFill>
                            <a:srgbClr val="000000"/>
                          </a:solidFill>
                          <a:effectLst/>
                          <a:latin typeface="Arial" panose="020B0604020202020204" pitchFamily="34" charset="0"/>
                        </a:rPr>
                        <a:t>STATE </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Quarter 3 2018</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800" b="1" i="0" u="none" strike="noStrike" dirty="0">
                          <a:solidFill>
                            <a:srgbClr val="000000"/>
                          </a:solidFill>
                          <a:effectLst/>
                          <a:latin typeface="Arial" panose="020B0604020202020204" pitchFamily="34" charset="0"/>
                        </a:rPr>
                        <a:t>Additional Detail (Click On Link)</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943" marR="6943" marT="694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44092226"/>
                  </a:ext>
                </a:extLst>
              </a:tr>
              <a:tr h="187406">
                <a:tc>
                  <a:txBody>
                    <a:bodyPr/>
                    <a:lstStyle/>
                    <a:p>
                      <a:pPr algn="l" fontAlgn="t"/>
                      <a:r>
                        <a:rPr lang="en-US" sz="800" b="0" i="0" u="none" strike="noStrike" dirty="0">
                          <a:solidFill>
                            <a:srgbClr val="000000"/>
                          </a:solidFill>
                          <a:effectLst/>
                          <a:latin typeface="Arial" panose="020B0604020202020204" pitchFamily="34" charset="0"/>
                        </a:rPr>
                        <a:t> </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800" b="1" i="0" u="none" strike="noStrike" dirty="0">
                          <a:solidFill>
                            <a:srgbClr val="000000"/>
                          </a:solidFill>
                          <a:effectLst/>
                          <a:latin typeface="Arial" panose="020B0604020202020204" pitchFamily="34" charset="0"/>
                        </a:rPr>
                        <a:t>Effectiveness Identifying Quality Concerns</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800" b="0" i="0" u="none" strike="noStrike" dirty="0">
                          <a:solidFill>
                            <a:srgbClr val="000000"/>
                          </a:solidFill>
                          <a:effectLst/>
                          <a:latin typeface="Arial" panose="020B0604020202020204" pitchFamily="34" charset="0"/>
                        </a:rPr>
                        <a:t> </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800" b="0" i="0" u="none" strike="noStrike" dirty="0">
                          <a:solidFill>
                            <a:srgbClr val="000000"/>
                          </a:solidFill>
                          <a:effectLst/>
                          <a:latin typeface="Arial" panose="020B0604020202020204" pitchFamily="34" charset="0"/>
                        </a:rPr>
                        <a:t> </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800" b="0" i="0" u="none" strike="noStrike" dirty="0">
                          <a:solidFill>
                            <a:srgbClr val="000000"/>
                          </a:solidFill>
                          <a:effectLst/>
                          <a:latin typeface="Arial" panose="020B0604020202020204" pitchFamily="34" charset="0"/>
                        </a:rPr>
                        <a:t> </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800" b="0" i="0" u="none" strike="noStrike" dirty="0">
                          <a:solidFill>
                            <a:srgbClr val="000000"/>
                          </a:solidFill>
                          <a:effectLst/>
                          <a:latin typeface="Arial" panose="020B0604020202020204" pitchFamily="34" charset="0"/>
                        </a:rPr>
                        <a:t> </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800" b="0" i="0" u="none" strike="noStrike" dirty="0">
                          <a:solidFill>
                            <a:srgbClr val="000000"/>
                          </a:solidFill>
                          <a:effectLst/>
                          <a:latin typeface="Arial" panose="020B0604020202020204" pitchFamily="34" charset="0"/>
                        </a:rPr>
                        <a:t> </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800" b="0" i="0" u="none" strike="noStrike" dirty="0">
                          <a:solidFill>
                            <a:srgbClr val="000000"/>
                          </a:solidFill>
                          <a:effectLst/>
                          <a:latin typeface="Arial" panose="020B0604020202020204" pitchFamily="34" charset="0"/>
                        </a:rPr>
                        <a:t> </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943" marR="6943" marT="694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7014298"/>
                  </a:ext>
                </a:extLst>
              </a:tr>
              <a:tr h="339203">
                <a:tc>
                  <a:txBody>
                    <a:bodyPr/>
                    <a:lstStyle/>
                    <a:p>
                      <a:pPr algn="l" fontAlgn="t"/>
                      <a:r>
                        <a:rPr lang="en-US" sz="800" b="0" i="0" u="none" strike="noStrike" dirty="0">
                          <a:solidFill>
                            <a:srgbClr val="000000"/>
                          </a:solidFill>
                          <a:effectLst/>
                          <a:latin typeface="Arial" panose="020B0604020202020204" pitchFamily="34" charset="0"/>
                        </a:rPr>
                        <a:t>13</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Percent of investigations that led to potential citations</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15.7%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16.6%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18.9%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23.7%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21.1%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sng" strike="noStrike" dirty="0">
                          <a:solidFill>
                            <a:srgbClr val="0000FF"/>
                          </a:solidFill>
                          <a:effectLst/>
                          <a:latin typeface="Calibri" panose="020F0502020204030204" pitchFamily="34" charset="0"/>
                          <a:hlinkClick r:id="rId3" action="ppaction://hlinkfile"/>
                        </a:rPr>
                        <a:t>Select Perf Measures - Surveys Tab</a:t>
                      </a:r>
                      <a:endParaRPr lang="en-US" sz="800" b="0" i="0" u="sng" strike="noStrike" dirty="0">
                        <a:solidFill>
                          <a:srgbClr val="0000FF"/>
                        </a:solidFill>
                        <a:effectLst/>
                        <a:latin typeface="Calibri" panose="020F0502020204030204" pitchFamily="34" charset="0"/>
                      </a:endParaRP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943" marR="6943" marT="694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6846638"/>
                  </a:ext>
                </a:extLst>
              </a:tr>
              <a:tr h="339203">
                <a:tc>
                  <a:txBody>
                    <a:bodyPr/>
                    <a:lstStyle/>
                    <a:p>
                      <a:pPr algn="l" fontAlgn="t"/>
                      <a:r>
                        <a:rPr lang="en-US" sz="800" b="0" i="0" u="none" strike="noStrike" dirty="0">
                          <a:solidFill>
                            <a:srgbClr val="000000"/>
                          </a:solidFill>
                          <a:effectLst/>
                          <a:latin typeface="Arial" panose="020B0604020202020204" pitchFamily="34" charset="0"/>
                        </a:rPr>
                        <a:t>14</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800" b="0" i="0" u="none" strike="noStrike" dirty="0">
                          <a:solidFill>
                            <a:srgbClr val="000000"/>
                          </a:solidFill>
                          <a:effectLst/>
                          <a:latin typeface="Arial" panose="020B0604020202020204" pitchFamily="34" charset="0"/>
                        </a:rPr>
                        <a:t>Number of care areas with a high FI and low potential cite rate (41 total)</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2.1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1.5</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800" b="0" i="0" u="sng" strike="noStrike" dirty="0">
                          <a:solidFill>
                            <a:srgbClr val="0000FF"/>
                          </a:solidFill>
                          <a:effectLst/>
                          <a:latin typeface="Calibri" panose="020F0502020204030204" pitchFamily="34" charset="0"/>
                          <a:hlinkClick r:id="rId4" action="ppaction://hlinkfile"/>
                        </a:rPr>
                        <a:t>Investigations-SurveyLevel Tab</a:t>
                      </a:r>
                      <a:endParaRPr lang="en-US" sz="800" b="0" i="0" u="sng" strike="noStrike" dirty="0">
                        <a:solidFill>
                          <a:srgbClr val="0000FF"/>
                        </a:solidFill>
                        <a:effectLst/>
                        <a:latin typeface="Calibri" panose="020F0502020204030204" pitchFamily="34" charset="0"/>
                      </a:endParaRP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943" marR="6943" marT="694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24978280"/>
                  </a:ext>
                </a:extLst>
              </a:tr>
              <a:tr h="374811">
                <a:tc>
                  <a:txBody>
                    <a:bodyPr/>
                    <a:lstStyle/>
                    <a:p>
                      <a:pPr algn="l" fontAlgn="t"/>
                      <a:r>
                        <a:rPr lang="en-US" sz="800" b="0" i="0" u="none" strike="noStrike" dirty="0">
                          <a:solidFill>
                            <a:srgbClr val="000000"/>
                          </a:solidFill>
                          <a:effectLst/>
                          <a:latin typeface="Arial" panose="020B0604020202020204" pitchFamily="34" charset="0"/>
                        </a:rPr>
                        <a:t>15a</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Number of mandatory facility tasks with low potential cite rate (9 total)</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0.9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1.0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sng" strike="noStrike" dirty="0">
                          <a:solidFill>
                            <a:srgbClr val="0000FF"/>
                          </a:solidFill>
                          <a:effectLst/>
                          <a:latin typeface="Calibri" panose="020F0502020204030204" pitchFamily="34" charset="0"/>
                          <a:hlinkClick r:id="rId5" action="ppaction://hlinkfile"/>
                        </a:rPr>
                        <a:t>FacilityTasks-MandatoryAvg Tab</a:t>
                      </a:r>
                      <a:endParaRPr lang="en-US" sz="800" b="0" i="0" u="sng" strike="noStrike" dirty="0">
                        <a:solidFill>
                          <a:srgbClr val="0000FF"/>
                        </a:solidFill>
                        <a:effectLst/>
                        <a:latin typeface="Calibri" panose="020F0502020204030204" pitchFamily="34" charset="0"/>
                      </a:endParaRP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943" marR="6943" marT="694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32384110"/>
                  </a:ext>
                </a:extLst>
              </a:tr>
              <a:tr h="374811">
                <a:tc>
                  <a:txBody>
                    <a:bodyPr/>
                    <a:lstStyle/>
                    <a:p>
                      <a:pPr algn="l" fontAlgn="t"/>
                      <a:r>
                        <a:rPr lang="en-US" sz="800" b="0" i="0" u="none" strike="noStrike" dirty="0">
                          <a:solidFill>
                            <a:srgbClr val="000000"/>
                          </a:solidFill>
                          <a:effectLst/>
                          <a:latin typeface="Arial" panose="020B0604020202020204" pitchFamily="34" charset="0"/>
                        </a:rPr>
                        <a:t>15b</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800" b="0" i="0" u="none" strike="noStrike" dirty="0">
                          <a:solidFill>
                            <a:srgbClr val="000000"/>
                          </a:solidFill>
                          <a:effectLst/>
                          <a:latin typeface="Arial" panose="020B0604020202020204" pitchFamily="34" charset="0"/>
                        </a:rPr>
                        <a:t>Number of triggered facility tasks with low potential cite rate (3 total, Resident Assessment excluded)</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0.4</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0.7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800" b="0" i="0" u="sng" strike="noStrike" dirty="0">
                          <a:solidFill>
                            <a:srgbClr val="0000FF"/>
                          </a:solidFill>
                          <a:effectLst/>
                          <a:latin typeface="Calibri" panose="020F0502020204030204" pitchFamily="34" charset="0"/>
                          <a:hlinkClick r:id="rId6" action="ppaction://hlinkfile"/>
                        </a:rPr>
                        <a:t>FacilityTasks-TriggeredAvg Tab</a:t>
                      </a:r>
                      <a:endParaRPr lang="en-US" sz="800" b="0" i="0" u="sng" strike="noStrike" dirty="0">
                        <a:solidFill>
                          <a:srgbClr val="0000FF"/>
                        </a:solidFill>
                        <a:effectLst/>
                        <a:latin typeface="Calibri" panose="020F0502020204030204" pitchFamily="34" charset="0"/>
                      </a:endParaRP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943" marR="6943" marT="694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0631498"/>
                  </a:ext>
                </a:extLst>
              </a:tr>
              <a:tr h="374811">
                <a:tc>
                  <a:txBody>
                    <a:bodyPr/>
                    <a:lstStyle/>
                    <a:p>
                      <a:pPr algn="l" fontAlgn="t"/>
                      <a:r>
                        <a:rPr lang="en-US" sz="800" b="0" i="0" u="none" strike="noStrike" dirty="0">
                          <a:solidFill>
                            <a:srgbClr val="000000"/>
                          </a:solidFill>
                          <a:effectLst/>
                          <a:latin typeface="Arial" panose="020B0604020202020204" pitchFamily="34" charset="0"/>
                        </a:rPr>
                        <a:t>16</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Percent of surveys where 1 or more Mandatory Tasks Not Investigated</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SHOULD BE ZERO</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11.5%</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sng" strike="noStrike" dirty="0">
                          <a:solidFill>
                            <a:srgbClr val="0000FF"/>
                          </a:solidFill>
                          <a:effectLst/>
                          <a:latin typeface="Calibri" panose="020F0502020204030204" pitchFamily="34" charset="0"/>
                          <a:hlinkClick r:id="rId7" action="ppaction://hlinkfile"/>
                        </a:rPr>
                        <a:t>FacilityTasks-MandatorySurveys Tab</a:t>
                      </a:r>
                      <a:endParaRPr lang="en-US" sz="800" b="0" i="0" u="sng" strike="noStrike" dirty="0">
                        <a:solidFill>
                          <a:srgbClr val="0000FF"/>
                        </a:solidFill>
                        <a:effectLst/>
                        <a:latin typeface="Calibri" panose="020F0502020204030204" pitchFamily="34" charset="0"/>
                      </a:endParaRP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943" marR="6943" marT="694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13383050"/>
                  </a:ext>
                </a:extLst>
              </a:tr>
              <a:tr h="374811">
                <a:tc>
                  <a:txBody>
                    <a:bodyPr/>
                    <a:lstStyle/>
                    <a:p>
                      <a:pPr algn="l" fontAlgn="t"/>
                      <a:r>
                        <a:rPr lang="en-US" sz="800" b="0" i="0" u="none" strike="noStrike" dirty="0">
                          <a:solidFill>
                            <a:srgbClr val="000000"/>
                          </a:solidFill>
                          <a:effectLst/>
                          <a:latin typeface="Arial" panose="020B0604020202020204" pitchFamily="34" charset="0"/>
                        </a:rPr>
                        <a:t>17</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800" b="0" i="0" u="none" strike="noStrike" dirty="0">
                          <a:solidFill>
                            <a:srgbClr val="000000"/>
                          </a:solidFill>
                          <a:effectLst/>
                          <a:latin typeface="Arial" panose="020B0604020202020204" pitchFamily="34" charset="0"/>
                        </a:rPr>
                        <a:t>Percent of surveys where 1 or more Triggered Tasks Not Investigated (exclude Resident Assessment)</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SHOULD BE ZERO</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11.6%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800" b="0" i="0" u="sng" strike="noStrike" dirty="0">
                          <a:solidFill>
                            <a:srgbClr val="0000FF"/>
                          </a:solidFill>
                          <a:effectLst/>
                          <a:latin typeface="Calibri" panose="020F0502020204030204" pitchFamily="34" charset="0"/>
                          <a:hlinkClick r:id="rId8" action="ppaction://hlinkfile"/>
                        </a:rPr>
                        <a:t>FacilityTasks-TriggeredSurveys Tab</a:t>
                      </a:r>
                      <a:endParaRPr lang="en-US" sz="800" b="0" i="0" u="sng" strike="noStrike" dirty="0">
                        <a:solidFill>
                          <a:srgbClr val="0000FF"/>
                        </a:solidFill>
                        <a:effectLst/>
                        <a:latin typeface="Calibri" panose="020F0502020204030204" pitchFamily="34" charset="0"/>
                      </a:endParaRP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943" marR="6943" marT="694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86607844"/>
                  </a:ext>
                </a:extLst>
              </a:tr>
              <a:tr h="187406">
                <a:tc>
                  <a:txBody>
                    <a:bodyPr/>
                    <a:lstStyle/>
                    <a:p>
                      <a:pPr algn="l" fontAlgn="t"/>
                      <a:r>
                        <a:rPr lang="en-US" sz="800" b="0" i="0" u="none" strike="noStrike" dirty="0">
                          <a:solidFill>
                            <a:srgbClr val="000000"/>
                          </a:solidFill>
                          <a:effectLst/>
                          <a:latin typeface="Arial" panose="020B0604020202020204" pitchFamily="34" charset="0"/>
                        </a:rPr>
                        <a:t> </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r>
                        <a:rPr lang="en-US" sz="800" b="1" i="0" u="none" strike="noStrike" dirty="0">
                          <a:solidFill>
                            <a:srgbClr val="000000"/>
                          </a:solidFill>
                          <a:effectLst/>
                          <a:latin typeface="Arial" panose="020B0604020202020204" pitchFamily="34" charset="0"/>
                        </a:rPr>
                        <a:t>Efficiency</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800" b="1" i="0" u="none" strike="noStrike" dirty="0">
                          <a:solidFill>
                            <a:srgbClr val="000000"/>
                          </a:solidFill>
                          <a:effectLst/>
                          <a:latin typeface="Arial" panose="020B0604020202020204" pitchFamily="34" charset="0"/>
                        </a:rPr>
                        <a:t> </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800" b="1" i="0" u="none" strike="noStrike" dirty="0">
                          <a:solidFill>
                            <a:srgbClr val="000000"/>
                          </a:solidFill>
                          <a:effectLst/>
                          <a:latin typeface="Arial" panose="020B0604020202020204" pitchFamily="34" charset="0"/>
                        </a:rPr>
                        <a:t> </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800" b="1" i="0" u="none" strike="noStrike" dirty="0">
                          <a:solidFill>
                            <a:srgbClr val="000000"/>
                          </a:solidFill>
                          <a:effectLst/>
                          <a:latin typeface="Arial" panose="020B0604020202020204" pitchFamily="34" charset="0"/>
                        </a:rPr>
                        <a:t> </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800" b="1" i="0" u="none" strike="noStrike" dirty="0">
                          <a:solidFill>
                            <a:srgbClr val="000000"/>
                          </a:solidFill>
                          <a:effectLst/>
                          <a:latin typeface="Arial" panose="020B0604020202020204" pitchFamily="34" charset="0"/>
                        </a:rPr>
                        <a:t> </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800" b="1" i="0" u="none" strike="noStrike" dirty="0">
                          <a:solidFill>
                            <a:srgbClr val="000000"/>
                          </a:solidFill>
                          <a:effectLst/>
                          <a:latin typeface="Arial" panose="020B0604020202020204" pitchFamily="34" charset="0"/>
                        </a:rPr>
                        <a:t> </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t"/>
                      <a:r>
                        <a:rPr lang="en-US" sz="800" b="1" i="0" u="none" strike="noStrike" dirty="0">
                          <a:solidFill>
                            <a:srgbClr val="000000"/>
                          </a:solidFill>
                          <a:effectLst/>
                          <a:latin typeface="Arial" panose="020B0604020202020204" pitchFamily="34" charset="0"/>
                        </a:rPr>
                        <a:t> </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943" marR="6943" marT="694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72396429"/>
                  </a:ext>
                </a:extLst>
              </a:tr>
              <a:tr h="712141">
                <a:tc>
                  <a:txBody>
                    <a:bodyPr/>
                    <a:lstStyle/>
                    <a:p>
                      <a:pPr algn="l" fontAlgn="t"/>
                      <a:r>
                        <a:rPr lang="en-US" sz="800" b="0" i="0" u="none" strike="noStrike" dirty="0">
                          <a:solidFill>
                            <a:srgbClr val="000000"/>
                          </a:solidFill>
                          <a:effectLst/>
                          <a:latin typeface="Arial" panose="020B0604020202020204" pitchFamily="34" charset="0"/>
                        </a:rPr>
                        <a:t>18</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Percent of overdue surveys (months since last survey: 16 months or more; for more detail, see https://qcor.cms.gov/, Nursing Homes Overdue Survey Report)</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SHOULD BE ZERO</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7.6%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N/A</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N/A</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sng" strike="noStrike" dirty="0">
                          <a:solidFill>
                            <a:srgbClr val="0000FF"/>
                          </a:solidFill>
                          <a:effectLst/>
                          <a:latin typeface="Calibri" panose="020F0502020204030204" pitchFamily="34" charset="0"/>
                          <a:hlinkClick r:id="rId9"/>
                        </a:rPr>
                        <a:t>Overdue Surveys Report on QCOR</a:t>
                      </a:r>
                      <a:endParaRPr lang="en-US" sz="800" b="0" i="0" u="sng" strike="noStrike" dirty="0">
                        <a:solidFill>
                          <a:srgbClr val="0000FF"/>
                        </a:solidFill>
                        <a:effectLst/>
                        <a:latin typeface="Calibri" panose="020F0502020204030204" pitchFamily="34" charset="0"/>
                      </a:endParaRP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943" marR="6943" marT="694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33665323"/>
                  </a:ext>
                </a:extLst>
              </a:tr>
              <a:tr h="786314">
                <a:tc>
                  <a:txBody>
                    <a:bodyPr/>
                    <a:lstStyle/>
                    <a:p>
                      <a:pPr algn="l" fontAlgn="t"/>
                      <a:r>
                        <a:rPr lang="en-US" sz="800" b="0" i="0" u="none" strike="noStrike" dirty="0">
                          <a:solidFill>
                            <a:srgbClr val="000000"/>
                          </a:solidFill>
                          <a:effectLst/>
                          <a:latin typeface="Arial" panose="020B0604020202020204" pitchFamily="34" charset="0"/>
                        </a:rPr>
                        <a:t>19</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n-US" sz="800" b="0" i="0" u="none" strike="noStrike" dirty="0">
                          <a:solidFill>
                            <a:srgbClr val="000000"/>
                          </a:solidFill>
                          <a:effectLst/>
                          <a:latin typeface="Arial" panose="020B0604020202020204" pitchFamily="34" charset="0"/>
                        </a:rPr>
                        <a:t>Survey Time: Pre survey hours</a:t>
                      </a: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4.3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4.0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3.3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3.5</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panose="020B0604020202020204" pitchFamily="34" charset="0"/>
                        </a:rPr>
                        <a:t>5.0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800" b="0" i="0" u="sng" strike="noStrike" dirty="0">
                          <a:solidFill>
                            <a:srgbClr val="0000FF"/>
                          </a:solidFill>
                          <a:effectLst/>
                          <a:latin typeface="Calibri" panose="020F0502020204030204" pitchFamily="34" charset="0"/>
                          <a:hlinkClick r:id="rId3" action="ppaction://hlinkfile"/>
                        </a:rPr>
                        <a:t>Select Perf Measures - Surveys Tab</a:t>
                      </a:r>
                      <a:endParaRPr lang="en-US" sz="800" b="0" i="0" u="sng" strike="noStrike" dirty="0">
                        <a:solidFill>
                          <a:srgbClr val="0000FF"/>
                        </a:solidFill>
                        <a:effectLst/>
                        <a:latin typeface="Calibri" panose="020F0502020204030204" pitchFamily="34" charset="0"/>
                      </a:endParaRPr>
                    </a:p>
                  </a:txBody>
                  <a:tcPr marL="6943" marR="6943" marT="69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943" marR="6943" marT="694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8517984"/>
                  </a:ext>
                </a:extLst>
              </a:tr>
            </a:tbl>
          </a:graphicData>
        </a:graphic>
      </p:graphicFrame>
    </p:spTree>
    <p:extLst>
      <p:ext uri="{BB962C8B-B14F-4D97-AF65-F5344CB8AC3E}">
        <p14:creationId xmlns:p14="http://schemas.microsoft.com/office/powerpoint/2010/main" val="186622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9</a:t>
            </a:fld>
            <a:endParaRPr lang="en-US" dirty="0"/>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Onsite Time: Measures 20a – 20d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95664"/>
            <a:ext cx="8229600" cy="4730500"/>
          </a:xfrm>
        </p:spPr>
        <p:txBody>
          <a:bodyPr>
            <a:normAutofit fontScale="47500" lnSpcReduction="20000"/>
          </a:bodyPr>
          <a:lstStyle/>
          <a:p>
            <a:pPr lvl="0"/>
            <a:r>
              <a:rPr lang="en-US" sz="5100" dirty="0" smtClean="0">
                <a:latin typeface="Arial" panose="020B0604020202020204" pitchFamily="34" charset="0"/>
                <a:cs typeface="Arial" panose="020B0604020202020204" pitchFamily="34" charset="0"/>
              </a:rPr>
              <a:t>Average </a:t>
            </a:r>
            <a:r>
              <a:rPr lang="en-US" sz="5100" dirty="0">
                <a:latin typeface="Arial" panose="020B0604020202020204" pitchFamily="34" charset="0"/>
                <a:cs typeface="Arial" panose="020B0604020202020204" pitchFamily="34" charset="0"/>
              </a:rPr>
              <a:t>onsite hours now shown for four facility size </a:t>
            </a:r>
            <a:r>
              <a:rPr lang="en-US" sz="5100" dirty="0" smtClean="0">
                <a:latin typeface="Arial" panose="020B0604020202020204" pitchFamily="34" charset="0"/>
                <a:cs typeface="Arial" panose="020B0604020202020204" pitchFamily="34" charset="0"/>
              </a:rPr>
              <a:t>grouping</a:t>
            </a:r>
            <a:endParaRPr lang="en-US" sz="5100" dirty="0">
              <a:latin typeface="Arial" panose="020B0604020202020204" pitchFamily="34" charset="0"/>
              <a:cs typeface="Arial" panose="020B0604020202020204" pitchFamily="34" charset="0"/>
            </a:endParaRPr>
          </a:p>
          <a:p>
            <a:pPr lvl="0"/>
            <a:r>
              <a:rPr lang="en-US" sz="5100" dirty="0">
                <a:latin typeface="Arial" panose="020B0604020202020204" pitchFamily="34" charset="0"/>
                <a:cs typeface="Arial" panose="020B0604020202020204" pitchFamily="34" charset="0"/>
              </a:rPr>
              <a:t>Groups based on Attachment A to LTCSP Procedure </a:t>
            </a:r>
            <a:r>
              <a:rPr lang="en-US" sz="5100" dirty="0" smtClean="0">
                <a:latin typeface="Arial" panose="020B0604020202020204" pitchFamily="34" charset="0"/>
                <a:cs typeface="Arial" panose="020B0604020202020204" pitchFamily="34" charset="0"/>
              </a:rPr>
              <a:t>Guide, divided </a:t>
            </a:r>
            <a:r>
              <a:rPr lang="en-US" sz="5100" dirty="0">
                <a:latin typeface="Arial" panose="020B0604020202020204" pitchFamily="34" charset="0"/>
                <a:cs typeface="Arial" panose="020B0604020202020204" pitchFamily="34" charset="0"/>
              </a:rPr>
              <a:t>at point when another surveyor is added to team</a:t>
            </a:r>
          </a:p>
          <a:p>
            <a:pPr lvl="1"/>
            <a:r>
              <a:rPr lang="en-US" sz="4200" dirty="0">
                <a:latin typeface="Arial" panose="020B0604020202020204" pitchFamily="34" charset="0"/>
                <a:cs typeface="Arial" panose="020B0604020202020204" pitchFamily="34" charset="0"/>
              </a:rPr>
              <a:t>1 to 48 residents</a:t>
            </a:r>
          </a:p>
          <a:p>
            <a:pPr lvl="1"/>
            <a:r>
              <a:rPr lang="en-US" sz="4200" dirty="0">
                <a:latin typeface="Arial" panose="020B0604020202020204" pitchFamily="34" charset="0"/>
                <a:cs typeface="Arial" panose="020B0604020202020204" pitchFamily="34" charset="0"/>
              </a:rPr>
              <a:t>49 to 95 residents</a:t>
            </a:r>
          </a:p>
          <a:p>
            <a:pPr lvl="1"/>
            <a:r>
              <a:rPr lang="en-US" sz="4200" dirty="0">
                <a:latin typeface="Arial" panose="020B0604020202020204" pitchFamily="34" charset="0"/>
                <a:cs typeface="Arial" panose="020B0604020202020204" pitchFamily="34" charset="0"/>
              </a:rPr>
              <a:t>96 to 174 residents</a:t>
            </a:r>
          </a:p>
          <a:p>
            <a:pPr lvl="1"/>
            <a:r>
              <a:rPr lang="en-US" sz="4200" dirty="0">
                <a:latin typeface="Arial" panose="020B0604020202020204" pitchFamily="34" charset="0"/>
                <a:cs typeface="Arial" panose="020B0604020202020204" pitchFamily="34" charset="0"/>
              </a:rPr>
              <a:t>175 or more residents</a:t>
            </a:r>
          </a:p>
          <a:p>
            <a:pPr lvl="0"/>
            <a:r>
              <a:rPr lang="en-US" sz="5100" dirty="0">
                <a:latin typeface="Arial" panose="020B0604020202020204" pitchFamily="34" charset="0"/>
                <a:cs typeface="Arial" panose="020B0604020202020204" pitchFamily="34" charset="0"/>
              </a:rPr>
              <a:t>Advantages of showing time by subgroups</a:t>
            </a:r>
          </a:p>
          <a:p>
            <a:pPr lvl="1"/>
            <a:r>
              <a:rPr lang="en-US" sz="4200" dirty="0">
                <a:latin typeface="Arial" panose="020B0604020202020204" pitchFamily="34" charset="0"/>
                <a:cs typeface="Arial" panose="020B0604020202020204" pitchFamily="34" charset="0"/>
              </a:rPr>
              <a:t>Avoids masking high onsite time concentrated in particular facility size groups</a:t>
            </a:r>
          </a:p>
          <a:p>
            <a:pPr lvl="1"/>
            <a:r>
              <a:rPr lang="en-US" sz="4200" dirty="0">
                <a:latin typeface="Arial" panose="020B0604020202020204" pitchFamily="34" charset="0"/>
                <a:cs typeface="Arial" panose="020B0604020202020204" pitchFamily="34" charset="0"/>
              </a:rPr>
              <a:t>Helps SAs identify whether high onsite time is associated with particular facility sizes and focus efforts to identify root causes and change practices</a:t>
            </a:r>
          </a:p>
          <a:p>
            <a:endParaRPr lang="en-US" dirty="0"/>
          </a:p>
        </p:txBody>
      </p:sp>
    </p:spTree>
    <p:extLst>
      <p:ext uri="{BB962C8B-B14F-4D97-AF65-F5344CB8AC3E}">
        <p14:creationId xmlns:p14="http://schemas.microsoft.com/office/powerpoint/2010/main" val="1592660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197FB479DE984EBFAC77C363CA61E6" ma:contentTypeVersion="2" ma:contentTypeDescription="Create a new document." ma:contentTypeScope="" ma:versionID="cc871dfc4ee6214a864c8f3526fd5d63">
  <xsd:schema xmlns:xsd="http://www.w3.org/2001/XMLSchema" xmlns:xs="http://www.w3.org/2001/XMLSchema" xmlns:p="http://schemas.microsoft.com/office/2006/metadata/properties" targetNamespace="http://schemas.microsoft.com/office/2006/metadata/properties" ma:root="true" ma:fieldsID="f376a7fc549c09abdef66775e19c716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04D66C-46D0-41A8-82DA-79874B3AD5D9}">
  <ds:schemaRefs>
    <ds:schemaRef ds:uri="http://schemas.microsoft.com/sharepoint/v3/contenttype/forms"/>
  </ds:schemaRefs>
</ds:datastoreItem>
</file>

<file path=customXml/itemProps2.xml><?xml version="1.0" encoding="utf-8"?>
<ds:datastoreItem xmlns:ds="http://schemas.openxmlformats.org/officeDocument/2006/customXml" ds:itemID="{FEB45739-41BC-4F6C-AC83-18E3F3D7037C}">
  <ds:schemaRefs>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3FEA887E-7F1E-4305-8B31-6454406F8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12036</TotalTime>
  <Words>6756</Words>
  <Application>Microsoft Office PowerPoint</Application>
  <PresentationFormat>On-screen Show (4:3)</PresentationFormat>
  <Paragraphs>954</Paragraphs>
  <Slides>15</Slides>
  <Notes>15</Notes>
  <HiddenSlides>7</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Constantia</vt:lpstr>
      <vt:lpstr>Symbol</vt:lpstr>
      <vt:lpstr>Times New Roman</vt:lpstr>
      <vt:lpstr>CMS_template</vt:lpstr>
      <vt:lpstr>1_CMS_template</vt:lpstr>
      <vt:lpstr>Survey Outcome and Activity Reports (SOAR)</vt:lpstr>
      <vt:lpstr>SOAR Overview and Updates</vt:lpstr>
      <vt:lpstr>New SOAR Tabs</vt:lpstr>
      <vt:lpstr>New SOAR Tabs (Continued)</vt:lpstr>
      <vt:lpstr>New Filter/Sort Feature</vt:lpstr>
      <vt:lpstr>SOAR Select Performance Measures: Measures 1 – 13 </vt:lpstr>
      <vt:lpstr>Measure 14: High FI, Low Potential Cite Rate</vt:lpstr>
      <vt:lpstr>Select Performance Measures: Measures 15-19</vt:lpstr>
      <vt:lpstr>Onsite Time: Measures 20a – 20d</vt:lpstr>
      <vt:lpstr>Select Performance Measures: Measures 20-26</vt:lpstr>
      <vt:lpstr>Select Performance Measures:  Survey Level Tab</vt:lpstr>
      <vt:lpstr>Using Additional Detail Link:  Hypothetical Examples</vt:lpstr>
      <vt:lpstr>Potential Citation and Scope/Severity Level: Surveyor Level Tab</vt:lpstr>
      <vt:lpstr>2567 Citations Downgraded or Removed via IDR/IIDR</vt:lpstr>
      <vt:lpstr>Conclusion</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Kaehny, Margaret</cp:lastModifiedBy>
  <cp:revision>826</cp:revision>
  <cp:lastPrinted>2019-04-03T16:48:15Z</cp:lastPrinted>
  <dcterms:created xsi:type="dcterms:W3CDTF">2012-02-10T20:51:24Z</dcterms:created>
  <dcterms:modified xsi:type="dcterms:W3CDTF">2019-04-04T18:16:48Z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0x01010093197FB479DE984EBFAC77C363CA61E6</vt:lpwstr>
  </property>
</Properties>
</file>