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3.xml" ContentType="application/vnd.openxmlformats-officedocument.drawingml.char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4.xml" ContentType="application/vnd.openxmlformats-officedocument.drawingml.char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5.xml" ContentType="application/vnd.openxmlformats-officedocument.drawingml.char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6.xml" ContentType="application/vnd.openxmlformats-officedocument.drawingml.char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8.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9.xml" ContentType="application/vnd.openxmlformats-officedocument.them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7.xml" ContentType="application/vnd.openxmlformats-officedocument.drawingml.char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5" r:id="rId5"/>
    <p:sldMasterId id="2147483689" r:id="rId6"/>
    <p:sldMasterId id="2147483703" r:id="rId7"/>
    <p:sldMasterId id="2147483744" r:id="rId8"/>
    <p:sldMasterId id="2147483754" r:id="rId9"/>
    <p:sldMasterId id="2147483763" r:id="rId10"/>
    <p:sldMasterId id="2147483773" r:id="rId11"/>
    <p:sldMasterId id="2147483787" r:id="rId12"/>
    <p:sldMasterId id="2147483797" r:id="rId13"/>
  </p:sldMasterIdLst>
  <p:notesMasterIdLst>
    <p:notesMasterId r:id="rId106"/>
  </p:notesMasterIdLst>
  <p:sldIdLst>
    <p:sldId id="382" r:id="rId14"/>
    <p:sldId id="488" r:id="rId15"/>
    <p:sldId id="462" r:id="rId16"/>
    <p:sldId id="463" r:id="rId17"/>
    <p:sldId id="464" r:id="rId18"/>
    <p:sldId id="465" r:id="rId19"/>
    <p:sldId id="376" r:id="rId20"/>
    <p:sldId id="374" r:id="rId21"/>
    <p:sldId id="502" r:id="rId22"/>
    <p:sldId id="375" r:id="rId23"/>
    <p:sldId id="492" r:id="rId24"/>
    <p:sldId id="258" r:id="rId25"/>
    <p:sldId id="286" r:id="rId26"/>
    <p:sldId id="288" r:id="rId27"/>
    <p:sldId id="289" r:id="rId28"/>
    <p:sldId id="290" r:id="rId29"/>
    <p:sldId id="292" r:id="rId30"/>
    <p:sldId id="291" r:id="rId31"/>
    <p:sldId id="293" r:id="rId32"/>
    <p:sldId id="294" r:id="rId33"/>
    <p:sldId id="295" r:id="rId34"/>
    <p:sldId id="296" r:id="rId35"/>
    <p:sldId id="489" r:id="rId36"/>
    <p:sldId id="385" r:id="rId37"/>
    <p:sldId id="386" r:id="rId38"/>
    <p:sldId id="387" r:id="rId39"/>
    <p:sldId id="388" r:id="rId40"/>
    <p:sldId id="389" r:id="rId41"/>
    <p:sldId id="390" r:id="rId42"/>
    <p:sldId id="520" r:id="rId43"/>
    <p:sldId id="392" r:id="rId44"/>
    <p:sldId id="393" r:id="rId45"/>
    <p:sldId id="394" r:id="rId46"/>
    <p:sldId id="395" r:id="rId47"/>
    <p:sldId id="396" r:id="rId48"/>
    <p:sldId id="397" r:id="rId49"/>
    <p:sldId id="398" r:id="rId50"/>
    <p:sldId id="399" r:id="rId51"/>
    <p:sldId id="400" r:id="rId52"/>
    <p:sldId id="401" r:id="rId53"/>
    <p:sldId id="402" r:id="rId54"/>
    <p:sldId id="403" r:id="rId55"/>
    <p:sldId id="404" r:id="rId56"/>
    <p:sldId id="405" r:id="rId57"/>
    <p:sldId id="406" r:id="rId58"/>
    <p:sldId id="407" r:id="rId59"/>
    <p:sldId id="408" r:id="rId60"/>
    <p:sldId id="493" r:id="rId61"/>
    <p:sldId id="298" r:id="rId62"/>
    <p:sldId id="494" r:id="rId63"/>
    <p:sldId id="509" r:id="rId64"/>
    <p:sldId id="510" r:id="rId65"/>
    <p:sldId id="495" r:id="rId66"/>
    <p:sldId id="503" r:id="rId67"/>
    <p:sldId id="521" r:id="rId68"/>
    <p:sldId id="315" r:id="rId69"/>
    <p:sldId id="515" r:id="rId70"/>
    <p:sldId id="517" r:id="rId71"/>
    <p:sldId id="319" r:id="rId72"/>
    <p:sldId id="323" r:id="rId73"/>
    <p:sldId id="482" r:id="rId74"/>
    <p:sldId id="328" r:id="rId75"/>
    <p:sldId id="330" r:id="rId76"/>
    <p:sldId id="332" r:id="rId77"/>
    <p:sldId id="333" r:id="rId78"/>
    <p:sldId id="335" r:id="rId79"/>
    <p:sldId id="337" r:id="rId80"/>
    <p:sldId id="497" r:id="rId81"/>
    <p:sldId id="451" r:id="rId82"/>
    <p:sldId id="522" r:id="rId83"/>
    <p:sldId id="512" r:id="rId84"/>
    <p:sldId id="513" r:id="rId85"/>
    <p:sldId id="514" r:id="rId86"/>
    <p:sldId id="518" r:id="rId87"/>
    <p:sldId id="519" r:id="rId88"/>
    <p:sldId id="499" r:id="rId89"/>
    <p:sldId id="342" r:id="rId90"/>
    <p:sldId id="343" r:id="rId91"/>
    <p:sldId id="344" r:id="rId92"/>
    <p:sldId id="345" r:id="rId93"/>
    <p:sldId id="346" r:id="rId94"/>
    <p:sldId id="347" r:id="rId95"/>
    <p:sldId id="523" r:id="rId96"/>
    <p:sldId id="305" r:id="rId97"/>
    <p:sldId id="504" r:id="rId98"/>
    <p:sldId id="505" r:id="rId99"/>
    <p:sldId id="506" r:id="rId100"/>
    <p:sldId id="507" r:id="rId101"/>
    <p:sldId id="508" r:id="rId102"/>
    <p:sldId id="481" r:id="rId103"/>
    <p:sldId id="483" r:id="rId104"/>
    <p:sldId id="484" r:id="rId10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leen Lawrence" initials="CL" lastIdx="6" clrIdx="0">
    <p:extLst>
      <p:ext uri="{19B8F6BF-5375-455C-9EA6-DF929625EA0E}">
        <p15:presenceInfo xmlns:p15="http://schemas.microsoft.com/office/powerpoint/2012/main" userId="Cathleen Lawrence" providerId="None"/>
      </p:ext>
    </p:extLst>
  </p:cmAuthor>
  <p:cmAuthor id="2" name="Christine Teague" initials="CT" lastIdx="2" clrIdx="1">
    <p:extLst>
      <p:ext uri="{19B8F6BF-5375-455C-9EA6-DF929625EA0E}">
        <p15:presenceInfo xmlns:p15="http://schemas.microsoft.com/office/powerpoint/2012/main" userId="Christine Teagu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333399"/>
    <a:srgbClr val="0033CC"/>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75427" autoAdjust="0"/>
  </p:normalViewPr>
  <p:slideViewPr>
    <p:cSldViewPr snapToGrid="0">
      <p:cViewPr>
        <p:scale>
          <a:sx n="66" d="100"/>
          <a:sy n="66" d="100"/>
        </p:scale>
        <p:origin x="810" y="-156"/>
      </p:cViewPr>
      <p:guideLst/>
    </p:cSldViewPr>
  </p:slideViewPr>
  <p:outlineViewPr>
    <p:cViewPr>
      <p:scale>
        <a:sx n="33" d="100"/>
        <a:sy n="33" d="100"/>
      </p:scale>
      <p:origin x="0" y="-1818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9" d="100"/>
          <a:sy n="89" d="100"/>
        </p:scale>
        <p:origin x="3798"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21" Type="http://schemas.openxmlformats.org/officeDocument/2006/relationships/slide" Target="slides/slide8.xml"/><Relationship Id="rId42" Type="http://schemas.openxmlformats.org/officeDocument/2006/relationships/slide" Target="slides/slide29.xml"/><Relationship Id="rId47" Type="http://schemas.openxmlformats.org/officeDocument/2006/relationships/slide" Target="slides/slide34.xml"/><Relationship Id="rId63" Type="http://schemas.openxmlformats.org/officeDocument/2006/relationships/slide" Target="slides/slide50.xml"/><Relationship Id="rId68" Type="http://schemas.openxmlformats.org/officeDocument/2006/relationships/slide" Target="slides/slide55.xml"/><Relationship Id="rId84" Type="http://schemas.openxmlformats.org/officeDocument/2006/relationships/slide" Target="slides/slide71.xml"/><Relationship Id="rId89" Type="http://schemas.openxmlformats.org/officeDocument/2006/relationships/slide" Target="slides/slide76.xml"/><Relationship Id="rId2" Type="http://schemas.openxmlformats.org/officeDocument/2006/relationships/customXml" Target="../customXml/item2.xml"/><Relationship Id="rId16" Type="http://schemas.openxmlformats.org/officeDocument/2006/relationships/slide" Target="slides/slide3.xml"/><Relationship Id="rId29" Type="http://schemas.openxmlformats.org/officeDocument/2006/relationships/slide" Target="slides/slide16.xml"/><Relationship Id="rId107" Type="http://schemas.openxmlformats.org/officeDocument/2006/relationships/commentAuthors" Target="commentAuthors.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slide" Target="slides/slide61.xml"/><Relationship Id="rId79" Type="http://schemas.openxmlformats.org/officeDocument/2006/relationships/slide" Target="slides/slide66.xml"/><Relationship Id="rId87" Type="http://schemas.openxmlformats.org/officeDocument/2006/relationships/slide" Target="slides/slide74.xml"/><Relationship Id="rId102" Type="http://schemas.openxmlformats.org/officeDocument/2006/relationships/slide" Target="slides/slide89.xml"/><Relationship Id="rId110"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slide" Target="slides/slide48.xml"/><Relationship Id="rId82" Type="http://schemas.openxmlformats.org/officeDocument/2006/relationships/slide" Target="slides/slide69.xml"/><Relationship Id="rId90" Type="http://schemas.openxmlformats.org/officeDocument/2006/relationships/slide" Target="slides/slide77.xml"/><Relationship Id="rId95" Type="http://schemas.openxmlformats.org/officeDocument/2006/relationships/slide" Target="slides/slide82.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slide" Target="slides/slide64.xml"/><Relationship Id="rId100" Type="http://schemas.openxmlformats.org/officeDocument/2006/relationships/slide" Target="slides/slide87.xml"/><Relationship Id="rId105" Type="http://schemas.openxmlformats.org/officeDocument/2006/relationships/slide" Target="slides/slide92.xml"/><Relationship Id="rId8" Type="http://schemas.openxmlformats.org/officeDocument/2006/relationships/slideMaster" Target="slideMasters/slideMaster5.xml"/><Relationship Id="rId51" Type="http://schemas.openxmlformats.org/officeDocument/2006/relationships/slide" Target="slides/slide38.xml"/><Relationship Id="rId72" Type="http://schemas.openxmlformats.org/officeDocument/2006/relationships/slide" Target="slides/slide59.xml"/><Relationship Id="rId80" Type="http://schemas.openxmlformats.org/officeDocument/2006/relationships/slide" Target="slides/slide67.xml"/><Relationship Id="rId85" Type="http://schemas.openxmlformats.org/officeDocument/2006/relationships/slide" Target="slides/slide72.xml"/><Relationship Id="rId93" Type="http://schemas.openxmlformats.org/officeDocument/2006/relationships/slide" Target="slides/slide80.xml"/><Relationship Id="rId98" Type="http://schemas.openxmlformats.org/officeDocument/2006/relationships/slide" Target="slides/slide8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103" Type="http://schemas.openxmlformats.org/officeDocument/2006/relationships/slide" Target="slides/slide90.xml"/><Relationship Id="rId108" Type="http://schemas.openxmlformats.org/officeDocument/2006/relationships/presProps" Target="presProps.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slide" Target="slides/slide62.xml"/><Relationship Id="rId83" Type="http://schemas.openxmlformats.org/officeDocument/2006/relationships/slide" Target="slides/slide70.xml"/><Relationship Id="rId88" Type="http://schemas.openxmlformats.org/officeDocument/2006/relationships/slide" Target="slides/slide75.xml"/><Relationship Id="rId91" Type="http://schemas.openxmlformats.org/officeDocument/2006/relationships/slide" Target="slides/slide78.xml"/><Relationship Id="rId96" Type="http://schemas.openxmlformats.org/officeDocument/2006/relationships/slide" Target="slides/slide83.xml"/><Relationship Id="rId11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6" Type="http://schemas.openxmlformats.org/officeDocument/2006/relationships/notesMaster" Target="notesMasters/notesMaster1.xml"/><Relationship Id="rId10" Type="http://schemas.openxmlformats.org/officeDocument/2006/relationships/slideMaster" Target="slideMasters/slideMaster7.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slide" Target="slides/slide65.xml"/><Relationship Id="rId81" Type="http://schemas.openxmlformats.org/officeDocument/2006/relationships/slide" Target="slides/slide68.xml"/><Relationship Id="rId86" Type="http://schemas.openxmlformats.org/officeDocument/2006/relationships/slide" Target="slides/slide73.xml"/><Relationship Id="rId94" Type="http://schemas.openxmlformats.org/officeDocument/2006/relationships/slide" Target="slides/slide81.xml"/><Relationship Id="rId99" Type="http://schemas.openxmlformats.org/officeDocument/2006/relationships/slide" Target="slides/slide86.xml"/><Relationship Id="rId101" Type="http://schemas.openxmlformats.org/officeDocument/2006/relationships/slide" Target="slides/slide88.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Master" Target="slideMasters/slideMaster10.xml"/><Relationship Id="rId18" Type="http://schemas.openxmlformats.org/officeDocument/2006/relationships/slide" Target="slides/slide5.xml"/><Relationship Id="rId39" Type="http://schemas.openxmlformats.org/officeDocument/2006/relationships/slide" Target="slides/slide26.xml"/><Relationship Id="rId109" Type="http://schemas.openxmlformats.org/officeDocument/2006/relationships/viewProps" Target="viewProps.xml"/><Relationship Id="rId34" Type="http://schemas.openxmlformats.org/officeDocument/2006/relationships/slide" Target="slides/slide21.xml"/><Relationship Id="rId50" Type="http://schemas.openxmlformats.org/officeDocument/2006/relationships/slide" Target="slides/slide37.xml"/><Relationship Id="rId55" Type="http://schemas.openxmlformats.org/officeDocument/2006/relationships/slide" Target="slides/slide42.xml"/><Relationship Id="rId76" Type="http://schemas.openxmlformats.org/officeDocument/2006/relationships/slide" Target="slides/slide63.xml"/><Relationship Id="rId97" Type="http://schemas.openxmlformats.org/officeDocument/2006/relationships/slide" Target="slides/slide84.xml"/><Relationship Id="rId104" Type="http://schemas.openxmlformats.org/officeDocument/2006/relationships/slide" Target="slides/slide91.xml"/><Relationship Id="rId7" Type="http://schemas.openxmlformats.org/officeDocument/2006/relationships/slideMaster" Target="slideMasters/slideMaster4.xml"/><Relationship Id="rId71" Type="http://schemas.openxmlformats.org/officeDocument/2006/relationships/slide" Target="slides/slide58.xml"/><Relationship Id="rId92" Type="http://schemas.openxmlformats.org/officeDocument/2006/relationships/slide" Target="slides/slide7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B8A5-49F1-A3A1-77D10F66032C}"/>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B8A5-49F1-A3A1-77D10F66032C}"/>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B8A5-49F1-A3A1-77D10F66032C}"/>
            </c:ext>
          </c:extLst>
        </c:ser>
        <c:dLbls>
          <c:showLegendKey val="0"/>
          <c:showVal val="0"/>
          <c:showCatName val="0"/>
          <c:showSerName val="0"/>
          <c:showPercent val="0"/>
          <c:showBubbleSize val="0"/>
        </c:dLbls>
        <c:gapWidth val="150"/>
        <c:axId val="400802360"/>
        <c:axId val="400804712"/>
      </c:barChart>
      <c:catAx>
        <c:axId val="400802360"/>
        <c:scaling>
          <c:orientation val="minMax"/>
        </c:scaling>
        <c:delete val="0"/>
        <c:axPos val="b"/>
        <c:numFmt formatCode="General" sourceLinked="0"/>
        <c:majorTickMark val="out"/>
        <c:minorTickMark val="none"/>
        <c:tickLblPos val="nextTo"/>
        <c:crossAx val="400804712"/>
        <c:crosses val="autoZero"/>
        <c:auto val="1"/>
        <c:lblAlgn val="ctr"/>
        <c:lblOffset val="100"/>
        <c:noMultiLvlLbl val="0"/>
      </c:catAx>
      <c:valAx>
        <c:axId val="400804712"/>
        <c:scaling>
          <c:orientation val="minMax"/>
        </c:scaling>
        <c:delete val="0"/>
        <c:axPos val="l"/>
        <c:majorGridlines/>
        <c:numFmt formatCode="General" sourceLinked="1"/>
        <c:majorTickMark val="out"/>
        <c:minorTickMark val="none"/>
        <c:tickLblPos val="nextTo"/>
        <c:crossAx val="40080236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B8A5-49F1-A3A1-77D10F66032C}"/>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B8A5-49F1-A3A1-77D10F66032C}"/>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B8A5-49F1-A3A1-77D10F66032C}"/>
            </c:ext>
          </c:extLst>
        </c:ser>
        <c:dLbls>
          <c:showLegendKey val="0"/>
          <c:showVal val="0"/>
          <c:showCatName val="0"/>
          <c:showSerName val="0"/>
          <c:showPercent val="0"/>
          <c:showBubbleSize val="0"/>
        </c:dLbls>
        <c:gapWidth val="150"/>
        <c:axId val="400801576"/>
        <c:axId val="400799616"/>
      </c:barChart>
      <c:catAx>
        <c:axId val="400801576"/>
        <c:scaling>
          <c:orientation val="minMax"/>
        </c:scaling>
        <c:delete val="0"/>
        <c:axPos val="b"/>
        <c:numFmt formatCode="General" sourceLinked="0"/>
        <c:majorTickMark val="out"/>
        <c:minorTickMark val="none"/>
        <c:tickLblPos val="nextTo"/>
        <c:crossAx val="400799616"/>
        <c:crosses val="autoZero"/>
        <c:auto val="1"/>
        <c:lblAlgn val="ctr"/>
        <c:lblOffset val="100"/>
        <c:noMultiLvlLbl val="0"/>
      </c:catAx>
      <c:valAx>
        <c:axId val="400799616"/>
        <c:scaling>
          <c:orientation val="minMax"/>
        </c:scaling>
        <c:delete val="0"/>
        <c:axPos val="l"/>
        <c:majorGridlines/>
        <c:numFmt formatCode="General" sourceLinked="1"/>
        <c:majorTickMark val="out"/>
        <c:minorTickMark val="none"/>
        <c:tickLblPos val="nextTo"/>
        <c:crossAx val="4008015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325903200"/>
        <c:axId val="402637072"/>
      </c:barChart>
      <c:catAx>
        <c:axId val="325903200"/>
        <c:scaling>
          <c:orientation val="minMax"/>
        </c:scaling>
        <c:delete val="0"/>
        <c:axPos val="b"/>
        <c:numFmt formatCode="General" sourceLinked="0"/>
        <c:majorTickMark val="out"/>
        <c:minorTickMark val="none"/>
        <c:tickLblPos val="nextTo"/>
        <c:crossAx val="402637072"/>
        <c:crosses val="autoZero"/>
        <c:auto val="1"/>
        <c:lblAlgn val="ctr"/>
        <c:lblOffset val="100"/>
        <c:noMultiLvlLbl val="0"/>
      </c:catAx>
      <c:valAx>
        <c:axId val="402637072"/>
        <c:scaling>
          <c:orientation val="minMax"/>
        </c:scaling>
        <c:delete val="0"/>
        <c:axPos val="l"/>
        <c:majorGridlines/>
        <c:numFmt formatCode="General" sourceLinked="1"/>
        <c:majorTickMark val="out"/>
        <c:minorTickMark val="none"/>
        <c:tickLblPos val="nextTo"/>
        <c:crossAx val="3259032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402633152"/>
        <c:axId val="402633544"/>
      </c:barChart>
      <c:catAx>
        <c:axId val="402633152"/>
        <c:scaling>
          <c:orientation val="minMax"/>
        </c:scaling>
        <c:delete val="0"/>
        <c:axPos val="b"/>
        <c:numFmt formatCode="General" sourceLinked="0"/>
        <c:majorTickMark val="out"/>
        <c:minorTickMark val="none"/>
        <c:tickLblPos val="nextTo"/>
        <c:crossAx val="402633544"/>
        <c:crosses val="autoZero"/>
        <c:auto val="1"/>
        <c:lblAlgn val="ctr"/>
        <c:lblOffset val="100"/>
        <c:noMultiLvlLbl val="0"/>
      </c:catAx>
      <c:valAx>
        <c:axId val="402633544"/>
        <c:scaling>
          <c:orientation val="minMax"/>
        </c:scaling>
        <c:delete val="0"/>
        <c:axPos val="l"/>
        <c:majorGridlines/>
        <c:numFmt formatCode="General" sourceLinked="1"/>
        <c:majorTickMark val="out"/>
        <c:minorTickMark val="none"/>
        <c:tickLblPos val="nextTo"/>
        <c:crossAx val="4026331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F61D-4583-9F01-56C3878A891C}"/>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F61D-4583-9F01-56C3878A891C}"/>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F61D-4583-9F01-56C3878A891C}"/>
            </c:ext>
          </c:extLst>
        </c:ser>
        <c:dLbls>
          <c:showLegendKey val="0"/>
          <c:showVal val="0"/>
          <c:showCatName val="0"/>
          <c:showSerName val="0"/>
          <c:showPercent val="0"/>
          <c:showBubbleSize val="0"/>
        </c:dLbls>
        <c:gapWidth val="150"/>
        <c:axId val="402917528"/>
        <c:axId val="402914000"/>
      </c:barChart>
      <c:catAx>
        <c:axId val="402917528"/>
        <c:scaling>
          <c:orientation val="minMax"/>
        </c:scaling>
        <c:delete val="0"/>
        <c:axPos val="b"/>
        <c:numFmt formatCode="General" sourceLinked="0"/>
        <c:majorTickMark val="out"/>
        <c:minorTickMark val="none"/>
        <c:tickLblPos val="nextTo"/>
        <c:crossAx val="402914000"/>
        <c:crosses val="autoZero"/>
        <c:auto val="1"/>
        <c:lblAlgn val="ctr"/>
        <c:lblOffset val="100"/>
        <c:noMultiLvlLbl val="0"/>
      </c:catAx>
      <c:valAx>
        <c:axId val="402914000"/>
        <c:scaling>
          <c:orientation val="minMax"/>
        </c:scaling>
        <c:delete val="0"/>
        <c:axPos val="l"/>
        <c:majorGridlines/>
        <c:numFmt formatCode="General" sourceLinked="1"/>
        <c:majorTickMark val="out"/>
        <c:minorTickMark val="none"/>
        <c:tickLblPos val="nextTo"/>
        <c:crossAx val="4029175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402915176"/>
        <c:axId val="402911256"/>
      </c:barChart>
      <c:catAx>
        <c:axId val="402915176"/>
        <c:scaling>
          <c:orientation val="minMax"/>
        </c:scaling>
        <c:delete val="0"/>
        <c:axPos val="b"/>
        <c:numFmt formatCode="General" sourceLinked="0"/>
        <c:majorTickMark val="out"/>
        <c:minorTickMark val="none"/>
        <c:tickLblPos val="nextTo"/>
        <c:crossAx val="402911256"/>
        <c:crosses val="autoZero"/>
        <c:auto val="1"/>
        <c:lblAlgn val="ctr"/>
        <c:lblOffset val="100"/>
        <c:noMultiLvlLbl val="0"/>
      </c:catAx>
      <c:valAx>
        <c:axId val="402911256"/>
        <c:scaling>
          <c:orientation val="minMax"/>
        </c:scaling>
        <c:delete val="0"/>
        <c:axPos val="l"/>
        <c:majorGridlines/>
        <c:numFmt formatCode="General" sourceLinked="1"/>
        <c:majorTickMark val="out"/>
        <c:minorTickMark val="none"/>
        <c:tickLblPos val="nextTo"/>
        <c:crossAx val="4029151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402229776"/>
        <c:axId val="402223504"/>
      </c:barChart>
      <c:catAx>
        <c:axId val="402229776"/>
        <c:scaling>
          <c:orientation val="minMax"/>
        </c:scaling>
        <c:delete val="0"/>
        <c:axPos val="b"/>
        <c:numFmt formatCode="General" sourceLinked="0"/>
        <c:majorTickMark val="out"/>
        <c:minorTickMark val="none"/>
        <c:tickLblPos val="nextTo"/>
        <c:crossAx val="402223504"/>
        <c:crosses val="autoZero"/>
        <c:auto val="1"/>
        <c:lblAlgn val="ctr"/>
        <c:lblOffset val="100"/>
        <c:noMultiLvlLbl val="0"/>
      </c:catAx>
      <c:valAx>
        <c:axId val="402223504"/>
        <c:scaling>
          <c:orientation val="minMax"/>
        </c:scaling>
        <c:delete val="0"/>
        <c:axPos val="l"/>
        <c:majorGridlines/>
        <c:numFmt formatCode="General" sourceLinked="1"/>
        <c:majorTickMark val="out"/>
        <c:minorTickMark val="none"/>
        <c:tickLblPos val="nextTo"/>
        <c:crossAx val="4022297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6CD0867F-E7D9-4D6E-8421-3F112030556B}" srcId="{16977C60-C9CE-4B5D-A794-D7BAFF626E00}" destId="{982A9893-AF29-44BF-9EE1-825C96CCCB84}" srcOrd="0" destOrd="0" parTransId="{218B9BB6-ED6A-4AE6-AE96-F46EB8019E39}" sibTransId="{743629A4-0FAF-4D8C-AD37-606688062970}"/>
    <dgm:cxn modelId="{346B3882-9D31-4CB2-9D2B-637E5FB0CAEF}" type="presOf" srcId="{743629A4-0FAF-4D8C-AD37-606688062970}" destId="{710D4F04-8E65-41C1-AE1A-EC820565D65D}" srcOrd="0" destOrd="0" presId="urn:microsoft.com/office/officeart/2005/8/layout/hList7#1"/>
    <dgm:cxn modelId="{D59A7632-C7A5-4776-B431-B0AF52654464}" type="presOf" srcId="{29BCA6C7-AB94-4DDC-9002-88ECCECDD470}" destId="{DC57AA67-BB0C-436A-8311-CCADCB517509}" srcOrd="0" destOrd="0" presId="urn:microsoft.com/office/officeart/2005/8/layout/hList7#1"/>
    <dgm:cxn modelId="{CFFE8183-E2A8-466F-A023-00332793F34F}" type="presOf" srcId="{B1681C19-379C-4EE6-BB21-3F0D567FA05A}" destId="{AB92182A-DE47-4F5D-AAE9-9241E3443498}" srcOrd="0" destOrd="0" presId="urn:microsoft.com/office/officeart/2005/8/layout/hList7#1"/>
    <dgm:cxn modelId="{6F224BDB-6B9F-4B05-A9FA-1B5D77E06A50}" type="presOf" srcId="{29BCA6C7-AB94-4DDC-9002-88ECCECDD470}" destId="{A7079005-9C7D-4CC2-AF0F-671C3A00B010}" srcOrd="1" destOrd="0" presId="urn:microsoft.com/office/officeart/2005/8/layout/hList7#1"/>
    <dgm:cxn modelId="{39EE0B5C-B522-483E-B283-663F63BCF1EE}" type="presOf" srcId="{982A9893-AF29-44BF-9EE1-825C96CCCB84}" destId="{52792FB9-D706-44E9-8794-BA0A0D87EE97}" srcOrd="1" destOrd="0" presId="urn:microsoft.com/office/officeart/2005/8/layout/hList7#1"/>
    <dgm:cxn modelId="{72CC7174-A549-41AD-BC6C-DC4D272A5754}" type="presOf" srcId="{4100DFDA-6187-4CAB-98EC-F1FCD515AD00}" destId="{8DA777F8-8704-4AAB-9FA5-0F95BB444C08}" srcOrd="0" destOrd="0" presId="urn:microsoft.com/office/officeart/2005/8/layout/hList7#1"/>
    <dgm:cxn modelId="{979949AF-500F-4683-831C-A09983D6AC65}" type="presOf" srcId="{4100DFDA-6187-4CAB-98EC-F1FCD515AD00}" destId="{AEC3DBBF-E3B5-48F9-B68F-834054216858}" srcOrd="1"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61A9BED7-7726-43D8-B674-05AC3B92B354}" type="presOf" srcId="{16977C60-C9CE-4B5D-A794-D7BAFF626E00}" destId="{5259A90A-D943-4F44-B744-430CF8FFFA8D}" srcOrd="0"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F98B6910-EF62-4F66-BA01-68F428EA8C8E}" type="presOf" srcId="{982A9893-AF29-44BF-9EE1-825C96CCCB84}" destId="{14380E18-9A73-4693-AA09-9A5B938DE7BE}" srcOrd="0" destOrd="0" presId="urn:microsoft.com/office/officeart/2005/8/layout/hList7#1"/>
    <dgm:cxn modelId="{6BDC39D7-6A86-45A9-BCB4-7504AC7925F5}" type="presParOf" srcId="{5259A90A-D943-4F44-B744-430CF8FFFA8D}" destId="{54CDFF4C-81B0-41BB-9998-7B4B129B3E28}" srcOrd="0" destOrd="0" presId="urn:microsoft.com/office/officeart/2005/8/layout/hList7#1"/>
    <dgm:cxn modelId="{B00CD6CE-CF88-4C82-8A2F-AD6BFB693EF6}" type="presParOf" srcId="{5259A90A-D943-4F44-B744-430CF8FFFA8D}" destId="{CE3A265A-0DB6-49CD-8425-46DFF56BDCDD}" srcOrd="1" destOrd="0" presId="urn:microsoft.com/office/officeart/2005/8/layout/hList7#1"/>
    <dgm:cxn modelId="{9C468D4B-F78F-4FEF-B0F8-C91A6DE5E311}" type="presParOf" srcId="{CE3A265A-0DB6-49CD-8425-46DFF56BDCDD}" destId="{D8C8F432-9D2A-423F-A480-E04ABC1348EA}" srcOrd="0" destOrd="0" presId="urn:microsoft.com/office/officeart/2005/8/layout/hList7#1"/>
    <dgm:cxn modelId="{6AF9370D-92EF-4FD2-A41D-01B775BC6BB9}" type="presParOf" srcId="{D8C8F432-9D2A-423F-A480-E04ABC1348EA}" destId="{14380E18-9A73-4693-AA09-9A5B938DE7BE}" srcOrd="0" destOrd="0" presId="urn:microsoft.com/office/officeart/2005/8/layout/hList7#1"/>
    <dgm:cxn modelId="{BBE90BE4-A28A-48C7-9A7B-3B496768C665}" type="presParOf" srcId="{D8C8F432-9D2A-423F-A480-E04ABC1348EA}" destId="{52792FB9-D706-44E9-8794-BA0A0D87EE97}" srcOrd="1" destOrd="0" presId="urn:microsoft.com/office/officeart/2005/8/layout/hList7#1"/>
    <dgm:cxn modelId="{85BDCAED-D213-437E-97E0-30541CCB19F9}" type="presParOf" srcId="{D8C8F432-9D2A-423F-A480-E04ABC1348EA}" destId="{7ED8C7D9-E7AA-49D5-B7CA-202B5E8212D9}" srcOrd="2" destOrd="0" presId="urn:microsoft.com/office/officeart/2005/8/layout/hList7#1"/>
    <dgm:cxn modelId="{501157DB-4740-4149-99BB-F0ECE0330E25}" type="presParOf" srcId="{D8C8F432-9D2A-423F-A480-E04ABC1348EA}" destId="{878BC7C1-2F4C-46EE-9F04-B02E8B8A9171}" srcOrd="3" destOrd="0" presId="urn:microsoft.com/office/officeart/2005/8/layout/hList7#1"/>
    <dgm:cxn modelId="{4B0F0BC8-127E-44FF-8625-AED41EA11414}" type="presParOf" srcId="{CE3A265A-0DB6-49CD-8425-46DFF56BDCDD}" destId="{710D4F04-8E65-41C1-AE1A-EC820565D65D}" srcOrd="1" destOrd="0" presId="urn:microsoft.com/office/officeart/2005/8/layout/hList7#1"/>
    <dgm:cxn modelId="{CE62A3CA-5B00-456C-ABD6-85F3AF0DF730}" type="presParOf" srcId="{CE3A265A-0DB6-49CD-8425-46DFF56BDCDD}" destId="{5B0D38DC-7CF7-4C7E-91E7-940A04B4AF00}" srcOrd="2" destOrd="0" presId="urn:microsoft.com/office/officeart/2005/8/layout/hList7#1"/>
    <dgm:cxn modelId="{30DC6897-924C-4C63-BEFC-1FF8C2CED575}" type="presParOf" srcId="{5B0D38DC-7CF7-4C7E-91E7-940A04B4AF00}" destId="{8DA777F8-8704-4AAB-9FA5-0F95BB444C08}" srcOrd="0" destOrd="0" presId="urn:microsoft.com/office/officeart/2005/8/layout/hList7#1"/>
    <dgm:cxn modelId="{DD31D8DC-9D2F-484D-BBD2-CF47621F4C49}" type="presParOf" srcId="{5B0D38DC-7CF7-4C7E-91E7-940A04B4AF00}" destId="{AEC3DBBF-E3B5-48F9-B68F-834054216858}" srcOrd="1" destOrd="0" presId="urn:microsoft.com/office/officeart/2005/8/layout/hList7#1"/>
    <dgm:cxn modelId="{E6EA2A71-A55C-4F52-8058-785143B518A5}" type="presParOf" srcId="{5B0D38DC-7CF7-4C7E-91E7-940A04B4AF00}" destId="{0CDE0D8A-336E-4555-9A78-8010E6148BF3}" srcOrd="2" destOrd="0" presId="urn:microsoft.com/office/officeart/2005/8/layout/hList7#1"/>
    <dgm:cxn modelId="{5B664F2A-7E1D-46FE-86B4-ACC11DB9088E}" type="presParOf" srcId="{5B0D38DC-7CF7-4C7E-91E7-940A04B4AF00}" destId="{CBF537D4-A545-4B6C-939F-63E432C9F5A6}" srcOrd="3" destOrd="0" presId="urn:microsoft.com/office/officeart/2005/8/layout/hList7#1"/>
    <dgm:cxn modelId="{449EA412-72F6-4209-98D5-A738E03062A9}" type="presParOf" srcId="{CE3A265A-0DB6-49CD-8425-46DFF56BDCDD}" destId="{AB92182A-DE47-4F5D-AAE9-9241E3443498}" srcOrd="3" destOrd="0" presId="urn:microsoft.com/office/officeart/2005/8/layout/hList7#1"/>
    <dgm:cxn modelId="{33A50383-7EB9-446A-BAA2-7251CE7E5B27}" type="presParOf" srcId="{CE3A265A-0DB6-49CD-8425-46DFF56BDCDD}" destId="{4570698D-C253-448B-B958-9248DE8E585F}" srcOrd="4" destOrd="0" presId="urn:microsoft.com/office/officeart/2005/8/layout/hList7#1"/>
    <dgm:cxn modelId="{A8111281-5C4B-4209-A301-0A08D120B0E3}" type="presParOf" srcId="{4570698D-C253-448B-B958-9248DE8E585F}" destId="{DC57AA67-BB0C-436A-8311-CCADCB517509}" srcOrd="0" destOrd="0" presId="urn:microsoft.com/office/officeart/2005/8/layout/hList7#1"/>
    <dgm:cxn modelId="{DF999252-97EC-48F6-B77F-62EB4F5655ED}" type="presParOf" srcId="{4570698D-C253-448B-B958-9248DE8E585F}" destId="{A7079005-9C7D-4CC2-AF0F-671C3A00B010}" srcOrd="1" destOrd="0" presId="urn:microsoft.com/office/officeart/2005/8/layout/hList7#1"/>
    <dgm:cxn modelId="{92F8B37A-DDED-4683-8565-BC7D1AF1BAD8}" type="presParOf" srcId="{4570698D-C253-448B-B958-9248DE8E585F}" destId="{B649FBB1-0B4B-4609-871C-FED7BF315C9F}" srcOrd="2" destOrd="0" presId="urn:microsoft.com/office/officeart/2005/8/layout/hList7#1"/>
    <dgm:cxn modelId="{7132B99E-94F3-489B-A588-48BB974319A0}"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D2091665-F065-4030-A2EB-EB9F91BB3192}" type="presOf" srcId="{982A9893-AF29-44BF-9EE1-825C96CCCB84}" destId="{52792FB9-D706-44E9-8794-BA0A0D87EE97}" srcOrd="1"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50D26C9C-C238-47F3-8BFF-8012547BA22A}" type="presOf" srcId="{29BCA6C7-AB94-4DDC-9002-88ECCECDD470}" destId="{DC57AA67-BB0C-436A-8311-CCADCB517509}" srcOrd="0" destOrd="0" presId="urn:microsoft.com/office/officeart/2005/8/layout/hList7#1"/>
    <dgm:cxn modelId="{EEC9B5E3-CAF6-4DEC-BA25-C797678B869E}" type="presOf" srcId="{743629A4-0FAF-4D8C-AD37-606688062970}" destId="{710D4F04-8E65-41C1-AE1A-EC820565D65D}" srcOrd="0" destOrd="0" presId="urn:microsoft.com/office/officeart/2005/8/layout/hList7#1"/>
    <dgm:cxn modelId="{77A462A0-2F42-4181-AD5A-CC4E161B3243}" type="presOf" srcId="{16977C60-C9CE-4B5D-A794-D7BAFF626E00}" destId="{5259A90A-D943-4F44-B744-430CF8FFFA8D}" srcOrd="0"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39ED5782-7BD8-4DE3-8A0F-CF81DD624232}" type="presOf" srcId="{4100DFDA-6187-4CAB-98EC-F1FCD515AD00}" destId="{AEC3DBBF-E3B5-48F9-B68F-834054216858}" srcOrd="1" destOrd="0" presId="urn:microsoft.com/office/officeart/2005/8/layout/hList7#1"/>
    <dgm:cxn modelId="{0C5AEB37-0820-4943-830A-E50804C6A835}" type="presOf" srcId="{4100DFDA-6187-4CAB-98EC-F1FCD515AD00}" destId="{8DA777F8-8704-4AAB-9FA5-0F95BB444C08}" srcOrd="0" destOrd="0" presId="urn:microsoft.com/office/officeart/2005/8/layout/hList7#1"/>
    <dgm:cxn modelId="{55E44B72-FC0C-4D2D-A5B0-EFF6B6EC17B4}" type="presOf" srcId="{B1681C19-379C-4EE6-BB21-3F0D567FA05A}" destId="{AB92182A-DE47-4F5D-AAE9-9241E3443498}" srcOrd="0" destOrd="0" presId="urn:microsoft.com/office/officeart/2005/8/layout/hList7#1"/>
    <dgm:cxn modelId="{BB91E1E8-8BC9-47C6-9E17-08984F542527}" type="presOf" srcId="{29BCA6C7-AB94-4DDC-9002-88ECCECDD470}" destId="{A7079005-9C7D-4CC2-AF0F-671C3A00B010}" srcOrd="1" destOrd="0" presId="urn:microsoft.com/office/officeart/2005/8/layout/hList7#1"/>
    <dgm:cxn modelId="{C8D3A987-9568-4DB0-B6B2-8242D70A5B8E}" type="presOf" srcId="{982A9893-AF29-44BF-9EE1-825C96CCCB84}" destId="{14380E18-9A73-4693-AA09-9A5B938DE7BE}" srcOrd="0"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95F55AF2-26EB-49EE-A91B-21883245BDBD}" type="presParOf" srcId="{5259A90A-D943-4F44-B744-430CF8FFFA8D}" destId="{54CDFF4C-81B0-41BB-9998-7B4B129B3E28}" srcOrd="0" destOrd="0" presId="urn:microsoft.com/office/officeart/2005/8/layout/hList7#1"/>
    <dgm:cxn modelId="{35060A20-99FF-4B48-943C-E112C018AFEC}" type="presParOf" srcId="{5259A90A-D943-4F44-B744-430CF8FFFA8D}" destId="{CE3A265A-0DB6-49CD-8425-46DFF56BDCDD}" srcOrd="1" destOrd="0" presId="urn:microsoft.com/office/officeart/2005/8/layout/hList7#1"/>
    <dgm:cxn modelId="{F1B48D53-3B32-45EC-89F0-77072458A984}" type="presParOf" srcId="{CE3A265A-0DB6-49CD-8425-46DFF56BDCDD}" destId="{D8C8F432-9D2A-423F-A480-E04ABC1348EA}" srcOrd="0" destOrd="0" presId="urn:microsoft.com/office/officeart/2005/8/layout/hList7#1"/>
    <dgm:cxn modelId="{47D7EBF7-5479-4E9F-AC5F-7465F275E233}" type="presParOf" srcId="{D8C8F432-9D2A-423F-A480-E04ABC1348EA}" destId="{14380E18-9A73-4693-AA09-9A5B938DE7BE}" srcOrd="0" destOrd="0" presId="urn:microsoft.com/office/officeart/2005/8/layout/hList7#1"/>
    <dgm:cxn modelId="{E2F26E5E-52FD-49EE-9C80-FCF7E1A434B0}" type="presParOf" srcId="{D8C8F432-9D2A-423F-A480-E04ABC1348EA}" destId="{52792FB9-D706-44E9-8794-BA0A0D87EE97}" srcOrd="1" destOrd="0" presId="urn:microsoft.com/office/officeart/2005/8/layout/hList7#1"/>
    <dgm:cxn modelId="{D0069207-4B07-407F-93D8-7369C1437AE6}" type="presParOf" srcId="{D8C8F432-9D2A-423F-A480-E04ABC1348EA}" destId="{7ED8C7D9-E7AA-49D5-B7CA-202B5E8212D9}" srcOrd="2" destOrd="0" presId="urn:microsoft.com/office/officeart/2005/8/layout/hList7#1"/>
    <dgm:cxn modelId="{165B745F-8F8C-4640-953C-052027AAE807}" type="presParOf" srcId="{D8C8F432-9D2A-423F-A480-E04ABC1348EA}" destId="{878BC7C1-2F4C-46EE-9F04-B02E8B8A9171}" srcOrd="3" destOrd="0" presId="urn:microsoft.com/office/officeart/2005/8/layout/hList7#1"/>
    <dgm:cxn modelId="{8F0F15E4-1C85-4891-988D-94DFA76196A3}" type="presParOf" srcId="{CE3A265A-0DB6-49CD-8425-46DFF56BDCDD}" destId="{710D4F04-8E65-41C1-AE1A-EC820565D65D}" srcOrd="1" destOrd="0" presId="urn:microsoft.com/office/officeart/2005/8/layout/hList7#1"/>
    <dgm:cxn modelId="{F226BA9B-3EFE-4E2C-882E-27246C51904F}" type="presParOf" srcId="{CE3A265A-0DB6-49CD-8425-46DFF56BDCDD}" destId="{5B0D38DC-7CF7-4C7E-91E7-940A04B4AF00}" srcOrd="2" destOrd="0" presId="urn:microsoft.com/office/officeart/2005/8/layout/hList7#1"/>
    <dgm:cxn modelId="{F59DDFA7-4A2F-4C0C-9626-03627D7BC4E3}" type="presParOf" srcId="{5B0D38DC-7CF7-4C7E-91E7-940A04B4AF00}" destId="{8DA777F8-8704-4AAB-9FA5-0F95BB444C08}" srcOrd="0" destOrd="0" presId="urn:microsoft.com/office/officeart/2005/8/layout/hList7#1"/>
    <dgm:cxn modelId="{4B801A26-271F-4B93-906C-57628C988BD2}" type="presParOf" srcId="{5B0D38DC-7CF7-4C7E-91E7-940A04B4AF00}" destId="{AEC3DBBF-E3B5-48F9-B68F-834054216858}" srcOrd="1" destOrd="0" presId="urn:microsoft.com/office/officeart/2005/8/layout/hList7#1"/>
    <dgm:cxn modelId="{0C34DAAC-B133-44CF-9AC6-5D16CE3900EC}" type="presParOf" srcId="{5B0D38DC-7CF7-4C7E-91E7-940A04B4AF00}" destId="{0CDE0D8A-336E-4555-9A78-8010E6148BF3}" srcOrd="2" destOrd="0" presId="urn:microsoft.com/office/officeart/2005/8/layout/hList7#1"/>
    <dgm:cxn modelId="{BFF3F7EA-CE51-4FF6-89D2-5B1956CAB3C4}" type="presParOf" srcId="{5B0D38DC-7CF7-4C7E-91E7-940A04B4AF00}" destId="{CBF537D4-A545-4B6C-939F-63E432C9F5A6}" srcOrd="3" destOrd="0" presId="urn:microsoft.com/office/officeart/2005/8/layout/hList7#1"/>
    <dgm:cxn modelId="{4424B8F3-36B7-48C7-8D80-732A725E8525}" type="presParOf" srcId="{CE3A265A-0DB6-49CD-8425-46DFF56BDCDD}" destId="{AB92182A-DE47-4F5D-AAE9-9241E3443498}" srcOrd="3" destOrd="0" presId="urn:microsoft.com/office/officeart/2005/8/layout/hList7#1"/>
    <dgm:cxn modelId="{A4DF3C38-4315-4D6D-A897-2E20CFBFC549}" type="presParOf" srcId="{CE3A265A-0DB6-49CD-8425-46DFF56BDCDD}" destId="{4570698D-C253-448B-B958-9248DE8E585F}" srcOrd="4" destOrd="0" presId="urn:microsoft.com/office/officeart/2005/8/layout/hList7#1"/>
    <dgm:cxn modelId="{1233E20D-B137-49D2-89F2-7AE477340304}" type="presParOf" srcId="{4570698D-C253-448B-B958-9248DE8E585F}" destId="{DC57AA67-BB0C-436A-8311-CCADCB517509}" srcOrd="0" destOrd="0" presId="urn:microsoft.com/office/officeart/2005/8/layout/hList7#1"/>
    <dgm:cxn modelId="{A863B04D-546C-4DD0-A891-FC26A0CA5E64}" type="presParOf" srcId="{4570698D-C253-448B-B958-9248DE8E585F}" destId="{A7079005-9C7D-4CC2-AF0F-671C3A00B010}" srcOrd="1" destOrd="0" presId="urn:microsoft.com/office/officeart/2005/8/layout/hList7#1"/>
    <dgm:cxn modelId="{C5AC8649-7850-46E1-AC34-986F9E2F9790}" type="presParOf" srcId="{4570698D-C253-448B-B958-9248DE8E585F}" destId="{B649FBB1-0B4B-4609-871C-FED7BF315C9F}" srcOrd="2" destOrd="0" presId="urn:microsoft.com/office/officeart/2005/8/layout/hList7#1"/>
    <dgm:cxn modelId="{B1B71115-FA78-4105-834B-CDCA2ED35602}"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C0D901F6-53A0-4C23-9CD5-E8775EB5F8B8}" type="presOf" srcId="{29BCA6C7-AB94-4DDC-9002-88ECCECDD470}" destId="{A7079005-9C7D-4CC2-AF0F-671C3A00B010}" srcOrd="1"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3F30F09E-859D-4FD0-8F32-F7371684CFB0}" type="presOf" srcId="{29BCA6C7-AB94-4DDC-9002-88ECCECDD470}" destId="{DC57AA67-BB0C-436A-8311-CCADCB517509}" srcOrd="0" destOrd="0" presId="urn:microsoft.com/office/officeart/2005/8/layout/hList7#1"/>
    <dgm:cxn modelId="{0E30A1D4-424C-45C3-92F3-ADF60DD13073}" type="presOf" srcId="{4100DFDA-6187-4CAB-98EC-F1FCD515AD00}" destId="{8DA777F8-8704-4AAB-9FA5-0F95BB444C08}" srcOrd="0" destOrd="0" presId="urn:microsoft.com/office/officeart/2005/8/layout/hList7#1"/>
    <dgm:cxn modelId="{5F0FDEAA-61CD-47E2-A4C8-32677378F4B4}" type="presOf" srcId="{4100DFDA-6187-4CAB-98EC-F1FCD515AD00}" destId="{AEC3DBBF-E3B5-48F9-B68F-834054216858}" srcOrd="1"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7F6D391A-A952-41F0-B482-3662D7EEFABA}" type="presOf" srcId="{743629A4-0FAF-4D8C-AD37-606688062970}" destId="{710D4F04-8E65-41C1-AE1A-EC820565D65D}" srcOrd="0" destOrd="0" presId="urn:microsoft.com/office/officeart/2005/8/layout/hList7#1"/>
    <dgm:cxn modelId="{E6A3952C-F79C-42B5-90EF-63CD82C1872B}" type="presOf" srcId="{B1681C19-379C-4EE6-BB21-3F0D567FA05A}" destId="{AB92182A-DE47-4F5D-AAE9-9241E3443498}" srcOrd="0" destOrd="0" presId="urn:microsoft.com/office/officeart/2005/8/layout/hList7#1"/>
    <dgm:cxn modelId="{77B86F2A-DA42-41AB-8EF5-343E83F62312}" type="presOf" srcId="{982A9893-AF29-44BF-9EE1-825C96CCCB84}" destId="{14380E18-9A73-4693-AA09-9A5B938DE7BE}" srcOrd="0" destOrd="0" presId="urn:microsoft.com/office/officeart/2005/8/layout/hList7#1"/>
    <dgm:cxn modelId="{9BA6F573-EF66-4631-B384-5D37D12E3378}" type="presOf" srcId="{16977C60-C9CE-4B5D-A794-D7BAFF626E00}" destId="{5259A90A-D943-4F44-B744-430CF8FFFA8D}" srcOrd="0" destOrd="0" presId="urn:microsoft.com/office/officeart/2005/8/layout/hList7#1"/>
    <dgm:cxn modelId="{115C71CF-4CA5-4E16-A113-6E1F1EEB6D81}" type="presOf" srcId="{982A9893-AF29-44BF-9EE1-825C96CCCB84}" destId="{52792FB9-D706-44E9-8794-BA0A0D87EE97}" srcOrd="1"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AEDB6288-C802-4634-97D1-417EE7F70453}" type="presParOf" srcId="{5259A90A-D943-4F44-B744-430CF8FFFA8D}" destId="{54CDFF4C-81B0-41BB-9998-7B4B129B3E28}" srcOrd="0" destOrd="0" presId="urn:microsoft.com/office/officeart/2005/8/layout/hList7#1"/>
    <dgm:cxn modelId="{E629582D-707F-40D1-A22A-FE1E60E1490D}" type="presParOf" srcId="{5259A90A-D943-4F44-B744-430CF8FFFA8D}" destId="{CE3A265A-0DB6-49CD-8425-46DFF56BDCDD}" srcOrd="1" destOrd="0" presId="urn:microsoft.com/office/officeart/2005/8/layout/hList7#1"/>
    <dgm:cxn modelId="{80449153-94E3-4C41-BCBF-51EC79B31439}" type="presParOf" srcId="{CE3A265A-0DB6-49CD-8425-46DFF56BDCDD}" destId="{D8C8F432-9D2A-423F-A480-E04ABC1348EA}" srcOrd="0" destOrd="0" presId="urn:microsoft.com/office/officeart/2005/8/layout/hList7#1"/>
    <dgm:cxn modelId="{A1236E34-6735-4D4B-9AD5-81D7AE9DC6ED}" type="presParOf" srcId="{D8C8F432-9D2A-423F-A480-E04ABC1348EA}" destId="{14380E18-9A73-4693-AA09-9A5B938DE7BE}" srcOrd="0" destOrd="0" presId="urn:microsoft.com/office/officeart/2005/8/layout/hList7#1"/>
    <dgm:cxn modelId="{A41FA5CA-D1F9-404F-BFF9-441127ECF574}" type="presParOf" srcId="{D8C8F432-9D2A-423F-A480-E04ABC1348EA}" destId="{52792FB9-D706-44E9-8794-BA0A0D87EE97}" srcOrd="1" destOrd="0" presId="urn:microsoft.com/office/officeart/2005/8/layout/hList7#1"/>
    <dgm:cxn modelId="{F7D9D4C1-E84A-4635-91BF-40E2E7E7EB72}" type="presParOf" srcId="{D8C8F432-9D2A-423F-A480-E04ABC1348EA}" destId="{7ED8C7D9-E7AA-49D5-B7CA-202B5E8212D9}" srcOrd="2" destOrd="0" presId="urn:microsoft.com/office/officeart/2005/8/layout/hList7#1"/>
    <dgm:cxn modelId="{90869521-34C8-4971-B987-24E10EF9A7E1}" type="presParOf" srcId="{D8C8F432-9D2A-423F-A480-E04ABC1348EA}" destId="{878BC7C1-2F4C-46EE-9F04-B02E8B8A9171}" srcOrd="3" destOrd="0" presId="urn:microsoft.com/office/officeart/2005/8/layout/hList7#1"/>
    <dgm:cxn modelId="{63CEB0EA-D38C-4D28-B469-E733C0EC9BE8}" type="presParOf" srcId="{CE3A265A-0DB6-49CD-8425-46DFF56BDCDD}" destId="{710D4F04-8E65-41C1-AE1A-EC820565D65D}" srcOrd="1" destOrd="0" presId="urn:microsoft.com/office/officeart/2005/8/layout/hList7#1"/>
    <dgm:cxn modelId="{DD3BC169-3E9B-446E-9633-9047F5AB0B1C}" type="presParOf" srcId="{CE3A265A-0DB6-49CD-8425-46DFF56BDCDD}" destId="{5B0D38DC-7CF7-4C7E-91E7-940A04B4AF00}" srcOrd="2" destOrd="0" presId="urn:microsoft.com/office/officeart/2005/8/layout/hList7#1"/>
    <dgm:cxn modelId="{5B33F8FF-D42A-4D01-9C95-CE09DC67A916}" type="presParOf" srcId="{5B0D38DC-7CF7-4C7E-91E7-940A04B4AF00}" destId="{8DA777F8-8704-4AAB-9FA5-0F95BB444C08}" srcOrd="0" destOrd="0" presId="urn:microsoft.com/office/officeart/2005/8/layout/hList7#1"/>
    <dgm:cxn modelId="{17A2F731-7DA1-4BAF-8BC2-C467A815FE21}" type="presParOf" srcId="{5B0D38DC-7CF7-4C7E-91E7-940A04B4AF00}" destId="{AEC3DBBF-E3B5-48F9-B68F-834054216858}" srcOrd="1" destOrd="0" presId="urn:microsoft.com/office/officeart/2005/8/layout/hList7#1"/>
    <dgm:cxn modelId="{475A5AB3-CD46-4BCD-A62B-4C7C1040595F}" type="presParOf" srcId="{5B0D38DC-7CF7-4C7E-91E7-940A04B4AF00}" destId="{0CDE0D8A-336E-4555-9A78-8010E6148BF3}" srcOrd="2" destOrd="0" presId="urn:microsoft.com/office/officeart/2005/8/layout/hList7#1"/>
    <dgm:cxn modelId="{450F7541-DA78-48C3-A810-5E77335FBAC0}" type="presParOf" srcId="{5B0D38DC-7CF7-4C7E-91E7-940A04B4AF00}" destId="{CBF537D4-A545-4B6C-939F-63E432C9F5A6}" srcOrd="3" destOrd="0" presId="urn:microsoft.com/office/officeart/2005/8/layout/hList7#1"/>
    <dgm:cxn modelId="{FA086C49-7513-4886-BCE6-334029926C64}" type="presParOf" srcId="{CE3A265A-0DB6-49CD-8425-46DFF56BDCDD}" destId="{AB92182A-DE47-4F5D-AAE9-9241E3443498}" srcOrd="3" destOrd="0" presId="urn:microsoft.com/office/officeart/2005/8/layout/hList7#1"/>
    <dgm:cxn modelId="{E5462C6E-E16A-40E6-9FEF-ED9F322F5FF8}" type="presParOf" srcId="{CE3A265A-0DB6-49CD-8425-46DFF56BDCDD}" destId="{4570698D-C253-448B-B958-9248DE8E585F}" srcOrd="4" destOrd="0" presId="urn:microsoft.com/office/officeart/2005/8/layout/hList7#1"/>
    <dgm:cxn modelId="{3CD72B46-95E3-4A9A-8782-9899A7019E5B}" type="presParOf" srcId="{4570698D-C253-448B-B958-9248DE8E585F}" destId="{DC57AA67-BB0C-436A-8311-CCADCB517509}" srcOrd="0" destOrd="0" presId="urn:microsoft.com/office/officeart/2005/8/layout/hList7#1"/>
    <dgm:cxn modelId="{7CF78BE1-30AC-4340-9AD0-02F57F6BFC1D}" type="presParOf" srcId="{4570698D-C253-448B-B958-9248DE8E585F}" destId="{A7079005-9C7D-4CC2-AF0F-671C3A00B010}" srcOrd="1" destOrd="0" presId="urn:microsoft.com/office/officeart/2005/8/layout/hList7#1"/>
    <dgm:cxn modelId="{0575253F-7E5C-4A65-B2E7-93E95FF769CB}" type="presParOf" srcId="{4570698D-C253-448B-B958-9248DE8E585F}" destId="{B649FBB1-0B4B-4609-871C-FED7BF315C9F}" srcOrd="2" destOrd="0" presId="urn:microsoft.com/office/officeart/2005/8/layout/hList7#1"/>
    <dgm:cxn modelId="{8DACB3AB-FC32-4517-AA92-3DFE2259A8B6}"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0D12085C-FDB9-4471-ADC4-B65ADFF14C5D}" type="presOf" srcId="{982A9893-AF29-44BF-9EE1-825C96CCCB84}" destId="{14380E18-9A73-4693-AA09-9A5B938DE7BE}" srcOrd="0" destOrd="0" presId="urn:microsoft.com/office/officeart/2005/8/layout/hList7#1"/>
    <dgm:cxn modelId="{55AA099A-B66F-41D3-9932-CD1B99B7B14E}" type="presOf" srcId="{982A9893-AF29-44BF-9EE1-825C96CCCB84}" destId="{52792FB9-D706-44E9-8794-BA0A0D87EE97}" srcOrd="1"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4A5CDDFB-AADF-4A41-94C9-D10BDE13615A}" type="presOf" srcId="{B1681C19-379C-4EE6-BB21-3F0D567FA05A}" destId="{AB92182A-DE47-4F5D-AAE9-9241E3443498}" srcOrd="0"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FEB25430-E094-43CD-929A-B2ED464E72EA}" type="presOf" srcId="{29BCA6C7-AB94-4DDC-9002-88ECCECDD470}" destId="{A7079005-9C7D-4CC2-AF0F-671C3A00B010}" srcOrd="1" destOrd="0" presId="urn:microsoft.com/office/officeart/2005/8/layout/hList7#1"/>
    <dgm:cxn modelId="{A5951C9D-FB77-48E4-AC77-956F462AC5A8}" type="presOf" srcId="{16977C60-C9CE-4B5D-A794-D7BAFF626E00}" destId="{5259A90A-D943-4F44-B744-430CF8FFFA8D}" srcOrd="0" destOrd="0" presId="urn:microsoft.com/office/officeart/2005/8/layout/hList7#1"/>
    <dgm:cxn modelId="{1DD1B2D0-823D-47D1-B88A-495808E0A37F}" type="presOf" srcId="{743629A4-0FAF-4D8C-AD37-606688062970}" destId="{710D4F04-8E65-41C1-AE1A-EC820565D65D}" srcOrd="0" destOrd="0" presId="urn:microsoft.com/office/officeart/2005/8/layout/hList7#1"/>
    <dgm:cxn modelId="{E209A8C8-3E44-407E-90C6-67FEE64EB070}" type="presOf" srcId="{4100DFDA-6187-4CAB-98EC-F1FCD515AD00}" destId="{AEC3DBBF-E3B5-48F9-B68F-834054216858}" srcOrd="1" destOrd="0" presId="urn:microsoft.com/office/officeart/2005/8/layout/hList7#1"/>
    <dgm:cxn modelId="{171D120A-055D-4FFE-BC37-219C2AEDC781}" type="presOf" srcId="{29BCA6C7-AB94-4DDC-9002-88ECCECDD470}" destId="{DC57AA67-BB0C-436A-8311-CCADCB517509}" srcOrd="0" destOrd="0" presId="urn:microsoft.com/office/officeart/2005/8/layout/hList7#1"/>
    <dgm:cxn modelId="{BAE27985-6D91-472D-B2EE-7CE86F4B90D8}" type="presOf" srcId="{4100DFDA-6187-4CAB-98EC-F1FCD515AD00}" destId="{8DA777F8-8704-4AAB-9FA5-0F95BB444C08}" srcOrd="0"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48C68156-9A1E-4550-95B3-6744969391EF}" type="presParOf" srcId="{5259A90A-D943-4F44-B744-430CF8FFFA8D}" destId="{54CDFF4C-81B0-41BB-9998-7B4B129B3E28}" srcOrd="0" destOrd="0" presId="urn:microsoft.com/office/officeart/2005/8/layout/hList7#1"/>
    <dgm:cxn modelId="{9356AE28-DC18-42C2-AED6-292CC5E1F4AB}" type="presParOf" srcId="{5259A90A-D943-4F44-B744-430CF8FFFA8D}" destId="{CE3A265A-0DB6-49CD-8425-46DFF56BDCDD}" srcOrd="1" destOrd="0" presId="urn:microsoft.com/office/officeart/2005/8/layout/hList7#1"/>
    <dgm:cxn modelId="{6DC8ABC6-C4CE-4923-A1AE-A168334C7A13}" type="presParOf" srcId="{CE3A265A-0DB6-49CD-8425-46DFF56BDCDD}" destId="{D8C8F432-9D2A-423F-A480-E04ABC1348EA}" srcOrd="0" destOrd="0" presId="urn:microsoft.com/office/officeart/2005/8/layout/hList7#1"/>
    <dgm:cxn modelId="{4D891B29-28D7-40C4-A401-D1AF41A820AD}" type="presParOf" srcId="{D8C8F432-9D2A-423F-A480-E04ABC1348EA}" destId="{14380E18-9A73-4693-AA09-9A5B938DE7BE}" srcOrd="0" destOrd="0" presId="urn:microsoft.com/office/officeart/2005/8/layout/hList7#1"/>
    <dgm:cxn modelId="{5874D038-90D2-4340-97FE-5583ECB2DCB1}" type="presParOf" srcId="{D8C8F432-9D2A-423F-A480-E04ABC1348EA}" destId="{52792FB9-D706-44E9-8794-BA0A0D87EE97}" srcOrd="1" destOrd="0" presId="urn:microsoft.com/office/officeart/2005/8/layout/hList7#1"/>
    <dgm:cxn modelId="{4FA1837F-5883-44CD-B746-E43795D1BFEF}" type="presParOf" srcId="{D8C8F432-9D2A-423F-A480-E04ABC1348EA}" destId="{7ED8C7D9-E7AA-49D5-B7CA-202B5E8212D9}" srcOrd="2" destOrd="0" presId="urn:microsoft.com/office/officeart/2005/8/layout/hList7#1"/>
    <dgm:cxn modelId="{38BE9A46-91CE-4D67-8654-A8684A7B2DF8}" type="presParOf" srcId="{D8C8F432-9D2A-423F-A480-E04ABC1348EA}" destId="{878BC7C1-2F4C-46EE-9F04-B02E8B8A9171}" srcOrd="3" destOrd="0" presId="urn:microsoft.com/office/officeart/2005/8/layout/hList7#1"/>
    <dgm:cxn modelId="{567AAA50-779F-4EF8-B4BF-F2D456632CB1}" type="presParOf" srcId="{CE3A265A-0DB6-49CD-8425-46DFF56BDCDD}" destId="{710D4F04-8E65-41C1-AE1A-EC820565D65D}" srcOrd="1" destOrd="0" presId="urn:microsoft.com/office/officeart/2005/8/layout/hList7#1"/>
    <dgm:cxn modelId="{C0F08D8E-96B7-4860-AC50-78207111982F}" type="presParOf" srcId="{CE3A265A-0DB6-49CD-8425-46DFF56BDCDD}" destId="{5B0D38DC-7CF7-4C7E-91E7-940A04B4AF00}" srcOrd="2" destOrd="0" presId="urn:microsoft.com/office/officeart/2005/8/layout/hList7#1"/>
    <dgm:cxn modelId="{0ABD2ED3-9C1E-4274-8885-C633012DDDBA}" type="presParOf" srcId="{5B0D38DC-7CF7-4C7E-91E7-940A04B4AF00}" destId="{8DA777F8-8704-4AAB-9FA5-0F95BB444C08}" srcOrd="0" destOrd="0" presId="urn:microsoft.com/office/officeart/2005/8/layout/hList7#1"/>
    <dgm:cxn modelId="{31152E46-18C5-47E8-B9ED-B94AA153F8D1}" type="presParOf" srcId="{5B0D38DC-7CF7-4C7E-91E7-940A04B4AF00}" destId="{AEC3DBBF-E3B5-48F9-B68F-834054216858}" srcOrd="1" destOrd="0" presId="urn:microsoft.com/office/officeart/2005/8/layout/hList7#1"/>
    <dgm:cxn modelId="{D06A3F4D-83DA-4F62-88AF-74D586A216A8}" type="presParOf" srcId="{5B0D38DC-7CF7-4C7E-91E7-940A04B4AF00}" destId="{0CDE0D8A-336E-4555-9A78-8010E6148BF3}" srcOrd="2" destOrd="0" presId="urn:microsoft.com/office/officeart/2005/8/layout/hList7#1"/>
    <dgm:cxn modelId="{B8E7E066-D87D-4374-B135-404019ECD51A}" type="presParOf" srcId="{5B0D38DC-7CF7-4C7E-91E7-940A04B4AF00}" destId="{CBF537D4-A545-4B6C-939F-63E432C9F5A6}" srcOrd="3" destOrd="0" presId="urn:microsoft.com/office/officeart/2005/8/layout/hList7#1"/>
    <dgm:cxn modelId="{004160CE-18E5-40E4-A3C0-4E31C2E9AC06}" type="presParOf" srcId="{CE3A265A-0DB6-49CD-8425-46DFF56BDCDD}" destId="{AB92182A-DE47-4F5D-AAE9-9241E3443498}" srcOrd="3" destOrd="0" presId="urn:microsoft.com/office/officeart/2005/8/layout/hList7#1"/>
    <dgm:cxn modelId="{63CE10E5-DC01-43B2-B52B-62D7CFFCD290}" type="presParOf" srcId="{CE3A265A-0DB6-49CD-8425-46DFF56BDCDD}" destId="{4570698D-C253-448B-B958-9248DE8E585F}" srcOrd="4" destOrd="0" presId="urn:microsoft.com/office/officeart/2005/8/layout/hList7#1"/>
    <dgm:cxn modelId="{55D90AA8-C75A-47F1-ABE3-2051896B8EEC}" type="presParOf" srcId="{4570698D-C253-448B-B958-9248DE8E585F}" destId="{DC57AA67-BB0C-436A-8311-CCADCB517509}" srcOrd="0" destOrd="0" presId="urn:microsoft.com/office/officeart/2005/8/layout/hList7#1"/>
    <dgm:cxn modelId="{46894DE4-F013-4FA2-A074-64F6F8D263DE}" type="presParOf" srcId="{4570698D-C253-448B-B958-9248DE8E585F}" destId="{A7079005-9C7D-4CC2-AF0F-671C3A00B010}" srcOrd="1" destOrd="0" presId="urn:microsoft.com/office/officeart/2005/8/layout/hList7#1"/>
    <dgm:cxn modelId="{9D6D7AB5-CE9A-4195-8494-804EE0595170}" type="presParOf" srcId="{4570698D-C253-448B-B958-9248DE8E585F}" destId="{B649FBB1-0B4B-4609-871C-FED7BF315C9F}" srcOrd="2" destOrd="0" presId="urn:microsoft.com/office/officeart/2005/8/layout/hList7#1"/>
    <dgm:cxn modelId="{40E2D22C-B917-4DEC-B83E-1DEEE2DB92A8}"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7BF42A5D-158E-486A-84AB-51230A2340A6}" type="presOf" srcId="{29BCA6C7-AB94-4DDC-9002-88ECCECDD470}" destId="{DC57AA67-BB0C-436A-8311-CCADCB517509}" srcOrd="0" destOrd="0" presId="urn:microsoft.com/office/officeart/2005/8/layout/hList7#1"/>
    <dgm:cxn modelId="{6AB7F911-3787-4CEF-9468-0C810FB3910C}" type="presOf" srcId="{16977C60-C9CE-4B5D-A794-D7BAFF626E00}" destId="{5259A90A-D943-4F44-B744-430CF8FFFA8D}" srcOrd="0"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856E57D4-B6CE-4FCF-89EE-DC7E2426A457}" srcId="{16977C60-C9CE-4B5D-A794-D7BAFF626E00}" destId="{4100DFDA-6187-4CAB-98EC-F1FCD515AD00}" srcOrd="1" destOrd="0" parTransId="{00982176-5CFD-4A9D-B838-1841B248C78E}" sibTransId="{B1681C19-379C-4EE6-BB21-3F0D567FA05A}"/>
    <dgm:cxn modelId="{A57AA3E5-1CD8-4EB0-BFD9-38AD4BD9337F}" type="presOf" srcId="{4100DFDA-6187-4CAB-98EC-F1FCD515AD00}" destId="{8DA777F8-8704-4AAB-9FA5-0F95BB444C08}" srcOrd="0" destOrd="0" presId="urn:microsoft.com/office/officeart/2005/8/layout/hList7#1"/>
    <dgm:cxn modelId="{1D398C81-A5A0-4A38-B76C-12E9B41535AE}" type="presOf" srcId="{743629A4-0FAF-4D8C-AD37-606688062970}" destId="{710D4F04-8E65-41C1-AE1A-EC820565D65D}" srcOrd="0" destOrd="0" presId="urn:microsoft.com/office/officeart/2005/8/layout/hList7#1"/>
    <dgm:cxn modelId="{9BED1184-449A-40B5-B244-08B4036691E6}" type="presOf" srcId="{982A9893-AF29-44BF-9EE1-825C96CCCB84}" destId="{14380E18-9A73-4693-AA09-9A5B938DE7BE}" srcOrd="0" destOrd="0" presId="urn:microsoft.com/office/officeart/2005/8/layout/hList7#1"/>
    <dgm:cxn modelId="{2F20E4A9-8F53-4E07-9E7D-25F0F7B07290}" type="presOf" srcId="{4100DFDA-6187-4CAB-98EC-F1FCD515AD00}" destId="{AEC3DBBF-E3B5-48F9-B68F-834054216858}" srcOrd="1" destOrd="0" presId="urn:microsoft.com/office/officeart/2005/8/layout/hList7#1"/>
    <dgm:cxn modelId="{05111D0F-F509-4E0C-8212-F9697E1B8B9A}" type="presOf" srcId="{B1681C19-379C-4EE6-BB21-3F0D567FA05A}" destId="{AB92182A-DE47-4F5D-AAE9-9241E3443498}" srcOrd="0" destOrd="0" presId="urn:microsoft.com/office/officeart/2005/8/layout/hList7#1"/>
    <dgm:cxn modelId="{F7662A62-51BC-4532-8899-38CC37ADB4EE}" type="presOf" srcId="{29BCA6C7-AB94-4DDC-9002-88ECCECDD470}" destId="{A7079005-9C7D-4CC2-AF0F-671C3A00B010}" srcOrd="1" destOrd="0" presId="urn:microsoft.com/office/officeart/2005/8/layout/hList7#1"/>
    <dgm:cxn modelId="{E527C5AD-A80B-4672-96D3-8FB506CCE2B3}" type="presOf" srcId="{982A9893-AF29-44BF-9EE1-825C96CCCB84}" destId="{52792FB9-D706-44E9-8794-BA0A0D87EE97}" srcOrd="1"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2CBDE0C7-768D-44FB-B39E-CEF0E0836493}" type="presParOf" srcId="{5259A90A-D943-4F44-B744-430CF8FFFA8D}" destId="{54CDFF4C-81B0-41BB-9998-7B4B129B3E28}" srcOrd="0" destOrd="0" presId="urn:microsoft.com/office/officeart/2005/8/layout/hList7#1"/>
    <dgm:cxn modelId="{BEF69726-6E17-42E1-B4A1-B8D9349B5804}" type="presParOf" srcId="{5259A90A-D943-4F44-B744-430CF8FFFA8D}" destId="{CE3A265A-0DB6-49CD-8425-46DFF56BDCDD}" srcOrd="1" destOrd="0" presId="urn:microsoft.com/office/officeart/2005/8/layout/hList7#1"/>
    <dgm:cxn modelId="{B9938531-6FD6-455B-A68C-CBDC041E8EF9}" type="presParOf" srcId="{CE3A265A-0DB6-49CD-8425-46DFF56BDCDD}" destId="{D8C8F432-9D2A-423F-A480-E04ABC1348EA}" srcOrd="0" destOrd="0" presId="urn:microsoft.com/office/officeart/2005/8/layout/hList7#1"/>
    <dgm:cxn modelId="{4D2D3C3D-682A-42C0-9B50-10EC0B730A77}" type="presParOf" srcId="{D8C8F432-9D2A-423F-A480-E04ABC1348EA}" destId="{14380E18-9A73-4693-AA09-9A5B938DE7BE}" srcOrd="0" destOrd="0" presId="urn:microsoft.com/office/officeart/2005/8/layout/hList7#1"/>
    <dgm:cxn modelId="{38D31875-B5C9-4BFE-BCCB-5314B79BC8C3}" type="presParOf" srcId="{D8C8F432-9D2A-423F-A480-E04ABC1348EA}" destId="{52792FB9-D706-44E9-8794-BA0A0D87EE97}" srcOrd="1" destOrd="0" presId="urn:microsoft.com/office/officeart/2005/8/layout/hList7#1"/>
    <dgm:cxn modelId="{CF9E2C22-174E-4C0B-998A-5D19E53BC9B1}" type="presParOf" srcId="{D8C8F432-9D2A-423F-A480-E04ABC1348EA}" destId="{7ED8C7D9-E7AA-49D5-B7CA-202B5E8212D9}" srcOrd="2" destOrd="0" presId="urn:microsoft.com/office/officeart/2005/8/layout/hList7#1"/>
    <dgm:cxn modelId="{C8322F92-4EB7-4967-9EC4-0AE8C5BC4FAB}" type="presParOf" srcId="{D8C8F432-9D2A-423F-A480-E04ABC1348EA}" destId="{878BC7C1-2F4C-46EE-9F04-B02E8B8A9171}" srcOrd="3" destOrd="0" presId="urn:microsoft.com/office/officeart/2005/8/layout/hList7#1"/>
    <dgm:cxn modelId="{25F5652B-036C-4920-90BD-42766103F62E}" type="presParOf" srcId="{CE3A265A-0DB6-49CD-8425-46DFF56BDCDD}" destId="{710D4F04-8E65-41C1-AE1A-EC820565D65D}" srcOrd="1" destOrd="0" presId="urn:microsoft.com/office/officeart/2005/8/layout/hList7#1"/>
    <dgm:cxn modelId="{89721C66-3704-4EB5-B32A-A35E29A1BD00}" type="presParOf" srcId="{CE3A265A-0DB6-49CD-8425-46DFF56BDCDD}" destId="{5B0D38DC-7CF7-4C7E-91E7-940A04B4AF00}" srcOrd="2" destOrd="0" presId="urn:microsoft.com/office/officeart/2005/8/layout/hList7#1"/>
    <dgm:cxn modelId="{2FD274AA-C41B-4A5D-BCAD-36D3DD038A71}" type="presParOf" srcId="{5B0D38DC-7CF7-4C7E-91E7-940A04B4AF00}" destId="{8DA777F8-8704-4AAB-9FA5-0F95BB444C08}" srcOrd="0" destOrd="0" presId="urn:microsoft.com/office/officeart/2005/8/layout/hList7#1"/>
    <dgm:cxn modelId="{4CD5AF4E-6564-46B0-B088-F19309BD7BDF}" type="presParOf" srcId="{5B0D38DC-7CF7-4C7E-91E7-940A04B4AF00}" destId="{AEC3DBBF-E3B5-48F9-B68F-834054216858}" srcOrd="1" destOrd="0" presId="urn:microsoft.com/office/officeart/2005/8/layout/hList7#1"/>
    <dgm:cxn modelId="{03DB0C04-3755-4C15-85A4-9089349E5E98}" type="presParOf" srcId="{5B0D38DC-7CF7-4C7E-91E7-940A04B4AF00}" destId="{0CDE0D8A-336E-4555-9A78-8010E6148BF3}" srcOrd="2" destOrd="0" presId="urn:microsoft.com/office/officeart/2005/8/layout/hList7#1"/>
    <dgm:cxn modelId="{241B8BCF-E6EC-4034-B1A2-37D6950B6EC6}" type="presParOf" srcId="{5B0D38DC-7CF7-4C7E-91E7-940A04B4AF00}" destId="{CBF537D4-A545-4B6C-939F-63E432C9F5A6}" srcOrd="3" destOrd="0" presId="urn:microsoft.com/office/officeart/2005/8/layout/hList7#1"/>
    <dgm:cxn modelId="{E9DA20E8-39FA-48EB-9573-053CBE8BB668}" type="presParOf" srcId="{CE3A265A-0DB6-49CD-8425-46DFF56BDCDD}" destId="{AB92182A-DE47-4F5D-AAE9-9241E3443498}" srcOrd="3" destOrd="0" presId="urn:microsoft.com/office/officeart/2005/8/layout/hList7#1"/>
    <dgm:cxn modelId="{C521181B-FFA9-4564-8351-38253D4FAF7C}" type="presParOf" srcId="{CE3A265A-0DB6-49CD-8425-46DFF56BDCDD}" destId="{4570698D-C253-448B-B958-9248DE8E585F}" srcOrd="4" destOrd="0" presId="urn:microsoft.com/office/officeart/2005/8/layout/hList7#1"/>
    <dgm:cxn modelId="{27D82C00-37B8-4892-9BB4-BBAB272D2609}" type="presParOf" srcId="{4570698D-C253-448B-B958-9248DE8E585F}" destId="{DC57AA67-BB0C-436A-8311-CCADCB517509}" srcOrd="0" destOrd="0" presId="urn:microsoft.com/office/officeart/2005/8/layout/hList7#1"/>
    <dgm:cxn modelId="{F7B6D10C-8447-4B7D-9EF7-2A28976AC44E}" type="presParOf" srcId="{4570698D-C253-448B-B958-9248DE8E585F}" destId="{A7079005-9C7D-4CC2-AF0F-671C3A00B010}" srcOrd="1" destOrd="0" presId="urn:microsoft.com/office/officeart/2005/8/layout/hList7#1"/>
    <dgm:cxn modelId="{4881AB5F-E46E-45EB-B220-723B2DAD58B1}" type="presParOf" srcId="{4570698D-C253-448B-B958-9248DE8E585F}" destId="{B649FBB1-0B4B-4609-871C-FED7BF315C9F}" srcOrd="2" destOrd="0" presId="urn:microsoft.com/office/officeart/2005/8/layout/hList7#1"/>
    <dgm:cxn modelId="{A38011A6-81B8-4358-8BE8-EC8BDB111C38}"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6CD0867F-E7D9-4D6E-8421-3F112030556B}" srcId="{16977C60-C9CE-4B5D-A794-D7BAFF626E00}" destId="{982A9893-AF29-44BF-9EE1-825C96CCCB84}" srcOrd="0" destOrd="0" parTransId="{218B9BB6-ED6A-4AE6-AE96-F46EB8019E39}" sibTransId="{743629A4-0FAF-4D8C-AD37-606688062970}"/>
    <dgm:cxn modelId="{4DDB1885-A622-4228-964C-5719E9B5A220}" type="presOf" srcId="{743629A4-0FAF-4D8C-AD37-606688062970}" destId="{710D4F04-8E65-41C1-AE1A-EC820565D65D}" srcOrd="0" destOrd="0" presId="urn:microsoft.com/office/officeart/2005/8/layout/hList7#1"/>
    <dgm:cxn modelId="{E48723FF-3C34-4BED-8500-004F60F97DFF}" type="presOf" srcId="{B1681C19-379C-4EE6-BB21-3F0D567FA05A}" destId="{AB92182A-DE47-4F5D-AAE9-9241E3443498}" srcOrd="0" destOrd="0" presId="urn:microsoft.com/office/officeart/2005/8/layout/hList7#1"/>
    <dgm:cxn modelId="{47F37AE5-8AE2-42AF-BF50-51E182A2E217}" type="presOf" srcId="{16977C60-C9CE-4B5D-A794-D7BAFF626E00}" destId="{5259A90A-D943-4F44-B744-430CF8FFFA8D}" srcOrd="0" destOrd="0" presId="urn:microsoft.com/office/officeart/2005/8/layout/hList7#1"/>
    <dgm:cxn modelId="{0ECEAC17-370B-4627-9273-07FB04D63879}" type="presOf" srcId="{982A9893-AF29-44BF-9EE1-825C96CCCB84}" destId="{52792FB9-D706-44E9-8794-BA0A0D87EE97}" srcOrd="1" destOrd="0" presId="urn:microsoft.com/office/officeart/2005/8/layout/hList7#1"/>
    <dgm:cxn modelId="{D0114013-C5E5-4F60-B4B9-3B12378BB60D}" type="presOf" srcId="{29BCA6C7-AB94-4DDC-9002-88ECCECDD470}" destId="{A7079005-9C7D-4CC2-AF0F-671C3A00B010}" srcOrd="1" destOrd="0" presId="urn:microsoft.com/office/officeart/2005/8/layout/hList7#1"/>
    <dgm:cxn modelId="{2ABD0F66-0EB9-4463-B04D-2CFE2825F84B}" type="presOf" srcId="{982A9893-AF29-44BF-9EE1-825C96CCCB84}" destId="{14380E18-9A73-4693-AA09-9A5B938DE7BE}" srcOrd="0"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83947050-9EC1-4A52-A29E-B79630F47B82}" type="presOf" srcId="{4100DFDA-6187-4CAB-98EC-F1FCD515AD00}" destId="{8DA777F8-8704-4AAB-9FA5-0F95BB444C08}" srcOrd="0" destOrd="0" presId="urn:microsoft.com/office/officeart/2005/8/layout/hList7#1"/>
    <dgm:cxn modelId="{ECB163AC-9E56-4189-8E59-4D4A63CC27B8}" type="presOf" srcId="{29BCA6C7-AB94-4DDC-9002-88ECCECDD470}" destId="{DC57AA67-BB0C-436A-8311-CCADCB517509}" srcOrd="0" destOrd="0" presId="urn:microsoft.com/office/officeart/2005/8/layout/hList7#1"/>
    <dgm:cxn modelId="{9AB1ECF8-DC05-4AA9-B933-4351476BB08A}" type="presOf" srcId="{4100DFDA-6187-4CAB-98EC-F1FCD515AD00}" destId="{AEC3DBBF-E3B5-48F9-B68F-834054216858}" srcOrd="1"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A312F100-6494-4E74-B3C9-4393EA494745}" type="presParOf" srcId="{5259A90A-D943-4F44-B744-430CF8FFFA8D}" destId="{54CDFF4C-81B0-41BB-9998-7B4B129B3E28}" srcOrd="0" destOrd="0" presId="urn:microsoft.com/office/officeart/2005/8/layout/hList7#1"/>
    <dgm:cxn modelId="{80F8567B-D811-48D6-A339-FC5F3C0AA1BA}" type="presParOf" srcId="{5259A90A-D943-4F44-B744-430CF8FFFA8D}" destId="{CE3A265A-0DB6-49CD-8425-46DFF56BDCDD}" srcOrd="1" destOrd="0" presId="urn:microsoft.com/office/officeart/2005/8/layout/hList7#1"/>
    <dgm:cxn modelId="{B0D6DDCF-2FC8-4921-939D-0A3CAE44081B}" type="presParOf" srcId="{CE3A265A-0DB6-49CD-8425-46DFF56BDCDD}" destId="{D8C8F432-9D2A-423F-A480-E04ABC1348EA}" srcOrd="0" destOrd="0" presId="urn:microsoft.com/office/officeart/2005/8/layout/hList7#1"/>
    <dgm:cxn modelId="{067DF07C-DFAA-45AA-A50E-F8D5838D9FE5}" type="presParOf" srcId="{D8C8F432-9D2A-423F-A480-E04ABC1348EA}" destId="{14380E18-9A73-4693-AA09-9A5B938DE7BE}" srcOrd="0" destOrd="0" presId="urn:microsoft.com/office/officeart/2005/8/layout/hList7#1"/>
    <dgm:cxn modelId="{00776C45-F4B0-42B2-94BC-83869AA9A61B}" type="presParOf" srcId="{D8C8F432-9D2A-423F-A480-E04ABC1348EA}" destId="{52792FB9-D706-44E9-8794-BA0A0D87EE97}" srcOrd="1" destOrd="0" presId="urn:microsoft.com/office/officeart/2005/8/layout/hList7#1"/>
    <dgm:cxn modelId="{FC8EEFC5-95C0-48A3-AD58-158D73AB4FA2}" type="presParOf" srcId="{D8C8F432-9D2A-423F-A480-E04ABC1348EA}" destId="{7ED8C7D9-E7AA-49D5-B7CA-202B5E8212D9}" srcOrd="2" destOrd="0" presId="urn:microsoft.com/office/officeart/2005/8/layout/hList7#1"/>
    <dgm:cxn modelId="{606AB2C1-0CA8-4107-80BA-AE05F417E45F}" type="presParOf" srcId="{D8C8F432-9D2A-423F-A480-E04ABC1348EA}" destId="{878BC7C1-2F4C-46EE-9F04-B02E8B8A9171}" srcOrd="3" destOrd="0" presId="urn:microsoft.com/office/officeart/2005/8/layout/hList7#1"/>
    <dgm:cxn modelId="{E66BB7A2-9191-4604-944B-22EBE894F122}" type="presParOf" srcId="{CE3A265A-0DB6-49CD-8425-46DFF56BDCDD}" destId="{710D4F04-8E65-41C1-AE1A-EC820565D65D}" srcOrd="1" destOrd="0" presId="urn:microsoft.com/office/officeart/2005/8/layout/hList7#1"/>
    <dgm:cxn modelId="{DD442F44-CA4A-4214-A763-523308E37CCB}" type="presParOf" srcId="{CE3A265A-0DB6-49CD-8425-46DFF56BDCDD}" destId="{5B0D38DC-7CF7-4C7E-91E7-940A04B4AF00}" srcOrd="2" destOrd="0" presId="urn:microsoft.com/office/officeart/2005/8/layout/hList7#1"/>
    <dgm:cxn modelId="{FFDE7672-9A63-4B88-B125-4ADD0D59B5EE}" type="presParOf" srcId="{5B0D38DC-7CF7-4C7E-91E7-940A04B4AF00}" destId="{8DA777F8-8704-4AAB-9FA5-0F95BB444C08}" srcOrd="0" destOrd="0" presId="urn:microsoft.com/office/officeart/2005/8/layout/hList7#1"/>
    <dgm:cxn modelId="{8D4ED898-2196-4743-9DE2-86499B5C72E0}" type="presParOf" srcId="{5B0D38DC-7CF7-4C7E-91E7-940A04B4AF00}" destId="{AEC3DBBF-E3B5-48F9-B68F-834054216858}" srcOrd="1" destOrd="0" presId="urn:microsoft.com/office/officeart/2005/8/layout/hList7#1"/>
    <dgm:cxn modelId="{B9CA9D44-8F8F-4052-AEF7-9496BA5BD3D3}" type="presParOf" srcId="{5B0D38DC-7CF7-4C7E-91E7-940A04B4AF00}" destId="{0CDE0D8A-336E-4555-9A78-8010E6148BF3}" srcOrd="2" destOrd="0" presId="urn:microsoft.com/office/officeart/2005/8/layout/hList7#1"/>
    <dgm:cxn modelId="{E03883BE-DB41-4A43-AF22-ED8504D24D02}" type="presParOf" srcId="{5B0D38DC-7CF7-4C7E-91E7-940A04B4AF00}" destId="{CBF537D4-A545-4B6C-939F-63E432C9F5A6}" srcOrd="3" destOrd="0" presId="urn:microsoft.com/office/officeart/2005/8/layout/hList7#1"/>
    <dgm:cxn modelId="{FE0ABF5A-0B6D-452B-A64C-F5A5B6B1DA28}" type="presParOf" srcId="{CE3A265A-0DB6-49CD-8425-46DFF56BDCDD}" destId="{AB92182A-DE47-4F5D-AAE9-9241E3443498}" srcOrd="3" destOrd="0" presId="urn:microsoft.com/office/officeart/2005/8/layout/hList7#1"/>
    <dgm:cxn modelId="{AD3A2F4A-AACA-4C29-AC16-030499CB60FC}" type="presParOf" srcId="{CE3A265A-0DB6-49CD-8425-46DFF56BDCDD}" destId="{4570698D-C253-448B-B958-9248DE8E585F}" srcOrd="4" destOrd="0" presId="urn:microsoft.com/office/officeart/2005/8/layout/hList7#1"/>
    <dgm:cxn modelId="{A4056823-5660-4F14-A023-5E6F91EC65F8}" type="presParOf" srcId="{4570698D-C253-448B-B958-9248DE8E585F}" destId="{DC57AA67-BB0C-436A-8311-CCADCB517509}" srcOrd="0" destOrd="0" presId="urn:microsoft.com/office/officeart/2005/8/layout/hList7#1"/>
    <dgm:cxn modelId="{0D969D60-9486-4AB8-B60F-9EE964D67E10}" type="presParOf" srcId="{4570698D-C253-448B-B958-9248DE8E585F}" destId="{A7079005-9C7D-4CC2-AF0F-671C3A00B010}" srcOrd="1" destOrd="0" presId="urn:microsoft.com/office/officeart/2005/8/layout/hList7#1"/>
    <dgm:cxn modelId="{1ECC1F3C-A6E2-4A68-B4CE-FCCC635C886C}" type="presParOf" srcId="{4570698D-C253-448B-B958-9248DE8E585F}" destId="{B649FBB1-0B4B-4609-871C-FED7BF315C9F}" srcOrd="2" destOrd="0" presId="urn:microsoft.com/office/officeart/2005/8/layout/hList7#1"/>
    <dgm:cxn modelId="{C808F197-8CA0-4C1F-91B1-9E024145EE18}"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6CD0867F-E7D9-4D6E-8421-3F112030556B}" srcId="{16977C60-C9CE-4B5D-A794-D7BAFF626E00}" destId="{982A9893-AF29-44BF-9EE1-825C96CCCB84}" srcOrd="0" destOrd="0" parTransId="{218B9BB6-ED6A-4AE6-AE96-F46EB8019E39}" sibTransId="{743629A4-0FAF-4D8C-AD37-606688062970}"/>
    <dgm:cxn modelId="{695850C5-08AE-4ED5-973E-84A4844FFF08}" type="presOf" srcId="{29BCA6C7-AB94-4DDC-9002-88ECCECDD470}" destId="{A7079005-9C7D-4CC2-AF0F-671C3A00B010}" srcOrd="1" destOrd="0" presId="urn:microsoft.com/office/officeart/2005/8/layout/hList7#1"/>
    <dgm:cxn modelId="{5DB77B2C-AE0D-4530-A7F1-296F3F9FB3C2}" type="presOf" srcId="{4100DFDA-6187-4CAB-98EC-F1FCD515AD00}" destId="{8DA777F8-8704-4AAB-9FA5-0F95BB444C08}" srcOrd="0" destOrd="0" presId="urn:microsoft.com/office/officeart/2005/8/layout/hList7#1"/>
    <dgm:cxn modelId="{BC934CBD-2F35-46EA-A34A-9F61C6CA51F7}" type="presOf" srcId="{4100DFDA-6187-4CAB-98EC-F1FCD515AD00}" destId="{AEC3DBBF-E3B5-48F9-B68F-834054216858}" srcOrd="1" destOrd="0" presId="urn:microsoft.com/office/officeart/2005/8/layout/hList7#1"/>
    <dgm:cxn modelId="{100115C2-99FD-4C05-A7AA-68468CA613C6}" type="presOf" srcId="{B1681C19-379C-4EE6-BB21-3F0D567FA05A}" destId="{AB92182A-DE47-4F5D-AAE9-9241E3443498}" srcOrd="0" destOrd="0" presId="urn:microsoft.com/office/officeart/2005/8/layout/hList7#1"/>
    <dgm:cxn modelId="{687C3163-5EF0-4675-A2D4-4D1459537D78}" type="presOf" srcId="{743629A4-0FAF-4D8C-AD37-606688062970}" destId="{710D4F04-8E65-41C1-AE1A-EC820565D65D}" srcOrd="0" destOrd="0" presId="urn:microsoft.com/office/officeart/2005/8/layout/hList7#1"/>
    <dgm:cxn modelId="{B89626C2-7611-467B-BB6A-1CCF9F03E8BB}" type="presOf" srcId="{982A9893-AF29-44BF-9EE1-825C96CCCB84}" destId="{14380E18-9A73-4693-AA09-9A5B938DE7BE}" srcOrd="0" destOrd="0" presId="urn:microsoft.com/office/officeart/2005/8/layout/hList7#1"/>
    <dgm:cxn modelId="{2A7C7B29-8832-499C-89EC-DB914CB56CEE}" type="presOf" srcId="{982A9893-AF29-44BF-9EE1-825C96CCCB84}" destId="{52792FB9-D706-44E9-8794-BA0A0D87EE97}" srcOrd="1" destOrd="0" presId="urn:microsoft.com/office/officeart/2005/8/layout/hList7#1"/>
    <dgm:cxn modelId="{BC4D3CA4-CA20-43C4-8477-849406DA6E62}" type="presOf" srcId="{16977C60-C9CE-4B5D-A794-D7BAFF626E00}" destId="{5259A90A-D943-4F44-B744-430CF8FFFA8D}" srcOrd="0"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34DBD697-CE61-4AD5-BA3D-3624C0772719}" type="presOf" srcId="{29BCA6C7-AB94-4DDC-9002-88ECCECDD470}" destId="{DC57AA67-BB0C-436A-8311-CCADCB517509}" srcOrd="0"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9EE2767C-3113-432B-B342-D9E8136849E6}" type="presParOf" srcId="{5259A90A-D943-4F44-B744-430CF8FFFA8D}" destId="{54CDFF4C-81B0-41BB-9998-7B4B129B3E28}" srcOrd="0" destOrd="0" presId="urn:microsoft.com/office/officeart/2005/8/layout/hList7#1"/>
    <dgm:cxn modelId="{98120536-F388-40AF-9134-29BFE9AFB99D}" type="presParOf" srcId="{5259A90A-D943-4F44-B744-430CF8FFFA8D}" destId="{CE3A265A-0DB6-49CD-8425-46DFF56BDCDD}" srcOrd="1" destOrd="0" presId="urn:microsoft.com/office/officeart/2005/8/layout/hList7#1"/>
    <dgm:cxn modelId="{1CC4E173-E3BB-48EE-B82F-EE366044C5F3}" type="presParOf" srcId="{CE3A265A-0DB6-49CD-8425-46DFF56BDCDD}" destId="{D8C8F432-9D2A-423F-A480-E04ABC1348EA}" srcOrd="0" destOrd="0" presId="urn:microsoft.com/office/officeart/2005/8/layout/hList7#1"/>
    <dgm:cxn modelId="{0C04FE66-7CF1-4EB9-99B8-D21AF1482EC6}" type="presParOf" srcId="{D8C8F432-9D2A-423F-A480-E04ABC1348EA}" destId="{14380E18-9A73-4693-AA09-9A5B938DE7BE}" srcOrd="0" destOrd="0" presId="urn:microsoft.com/office/officeart/2005/8/layout/hList7#1"/>
    <dgm:cxn modelId="{884F7C4D-F583-45E4-998B-FBDF2F1DD4C1}" type="presParOf" srcId="{D8C8F432-9D2A-423F-A480-E04ABC1348EA}" destId="{52792FB9-D706-44E9-8794-BA0A0D87EE97}" srcOrd="1" destOrd="0" presId="urn:microsoft.com/office/officeart/2005/8/layout/hList7#1"/>
    <dgm:cxn modelId="{FD1A5034-CE57-472A-BE22-79564981CDCF}" type="presParOf" srcId="{D8C8F432-9D2A-423F-A480-E04ABC1348EA}" destId="{7ED8C7D9-E7AA-49D5-B7CA-202B5E8212D9}" srcOrd="2" destOrd="0" presId="urn:microsoft.com/office/officeart/2005/8/layout/hList7#1"/>
    <dgm:cxn modelId="{422BB083-AEE1-496E-B259-86E6121286CB}" type="presParOf" srcId="{D8C8F432-9D2A-423F-A480-E04ABC1348EA}" destId="{878BC7C1-2F4C-46EE-9F04-B02E8B8A9171}" srcOrd="3" destOrd="0" presId="urn:microsoft.com/office/officeart/2005/8/layout/hList7#1"/>
    <dgm:cxn modelId="{E28B7AFD-940D-459C-8A55-0E19DFE04836}" type="presParOf" srcId="{CE3A265A-0DB6-49CD-8425-46DFF56BDCDD}" destId="{710D4F04-8E65-41C1-AE1A-EC820565D65D}" srcOrd="1" destOrd="0" presId="urn:microsoft.com/office/officeart/2005/8/layout/hList7#1"/>
    <dgm:cxn modelId="{2C00BFF0-9AF3-4D3B-86F1-B082358B2654}" type="presParOf" srcId="{CE3A265A-0DB6-49CD-8425-46DFF56BDCDD}" destId="{5B0D38DC-7CF7-4C7E-91E7-940A04B4AF00}" srcOrd="2" destOrd="0" presId="urn:microsoft.com/office/officeart/2005/8/layout/hList7#1"/>
    <dgm:cxn modelId="{6FF59B34-12C3-4C50-A61B-5994E1805CF8}" type="presParOf" srcId="{5B0D38DC-7CF7-4C7E-91E7-940A04B4AF00}" destId="{8DA777F8-8704-4AAB-9FA5-0F95BB444C08}" srcOrd="0" destOrd="0" presId="urn:microsoft.com/office/officeart/2005/8/layout/hList7#1"/>
    <dgm:cxn modelId="{250A23D6-27EC-49F2-9211-6D82D2A4D2FD}" type="presParOf" srcId="{5B0D38DC-7CF7-4C7E-91E7-940A04B4AF00}" destId="{AEC3DBBF-E3B5-48F9-B68F-834054216858}" srcOrd="1" destOrd="0" presId="urn:microsoft.com/office/officeart/2005/8/layout/hList7#1"/>
    <dgm:cxn modelId="{0F810FD7-488B-442E-9223-A9BDA5C23066}" type="presParOf" srcId="{5B0D38DC-7CF7-4C7E-91E7-940A04B4AF00}" destId="{0CDE0D8A-336E-4555-9A78-8010E6148BF3}" srcOrd="2" destOrd="0" presId="urn:microsoft.com/office/officeart/2005/8/layout/hList7#1"/>
    <dgm:cxn modelId="{BC4C363B-6A6E-4D57-A013-331395FE7DE9}" type="presParOf" srcId="{5B0D38DC-7CF7-4C7E-91E7-940A04B4AF00}" destId="{CBF537D4-A545-4B6C-939F-63E432C9F5A6}" srcOrd="3" destOrd="0" presId="urn:microsoft.com/office/officeart/2005/8/layout/hList7#1"/>
    <dgm:cxn modelId="{C7BC0D40-2B80-4042-A2C3-644CF2EA19D6}" type="presParOf" srcId="{CE3A265A-0DB6-49CD-8425-46DFF56BDCDD}" destId="{AB92182A-DE47-4F5D-AAE9-9241E3443498}" srcOrd="3" destOrd="0" presId="urn:microsoft.com/office/officeart/2005/8/layout/hList7#1"/>
    <dgm:cxn modelId="{7DD51EF6-0B6C-4142-9A99-45F1550A2703}" type="presParOf" srcId="{CE3A265A-0DB6-49CD-8425-46DFF56BDCDD}" destId="{4570698D-C253-448B-B958-9248DE8E585F}" srcOrd="4" destOrd="0" presId="urn:microsoft.com/office/officeart/2005/8/layout/hList7#1"/>
    <dgm:cxn modelId="{8868E787-B5AD-49E7-BDEE-5245EF865BD6}" type="presParOf" srcId="{4570698D-C253-448B-B958-9248DE8E585F}" destId="{DC57AA67-BB0C-436A-8311-CCADCB517509}" srcOrd="0" destOrd="0" presId="urn:microsoft.com/office/officeart/2005/8/layout/hList7#1"/>
    <dgm:cxn modelId="{3E9E5919-3D4A-4206-A386-00801B625E48}" type="presParOf" srcId="{4570698D-C253-448B-B958-9248DE8E585F}" destId="{A7079005-9C7D-4CC2-AF0F-671C3A00B010}" srcOrd="1" destOrd="0" presId="urn:microsoft.com/office/officeart/2005/8/layout/hList7#1"/>
    <dgm:cxn modelId="{DAA8D35B-756B-492D-BCC2-0545B2E27C8E}" type="presParOf" srcId="{4570698D-C253-448B-B958-9248DE8E585F}" destId="{B649FBB1-0B4B-4609-871C-FED7BF315C9F}" srcOrd="2" destOrd="0" presId="urn:microsoft.com/office/officeart/2005/8/layout/hList7#1"/>
    <dgm:cxn modelId="{7D37399E-C756-4D2D-9832-CCCF36F245A4}"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2AE850C-2B38-499E-A448-0248B9BAB4D4}" type="datetimeFigureOut">
              <a:rPr lang="en-US" smtClean="0"/>
              <a:t>12/12/2017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1396A12-5486-40AB-B30A-7DCB895A0BAF}" type="slidenum">
              <a:rPr lang="en-US" smtClean="0"/>
              <a:t>‹#›</a:t>
            </a:fld>
            <a:endParaRPr lang="en-US" dirty="0"/>
          </a:p>
        </p:txBody>
      </p:sp>
    </p:spTree>
    <p:extLst>
      <p:ext uri="{BB962C8B-B14F-4D97-AF65-F5344CB8AC3E}">
        <p14:creationId xmlns:p14="http://schemas.microsoft.com/office/powerpoint/2010/main" val="499594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3" Type="http://schemas.openxmlformats.org/officeDocument/2006/relationships/hyperlink" Target="https://surveyortraining.cms.hhs.gov/pubs/CourseMenu.aspx?cid=0CMSLTCSME_VID" TargetMode="External"/><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a:t>
            </a:r>
            <a:r>
              <a:rPr lang="en-US" baseline="0" dirty="0" smtClean="0"/>
              <a:t> today’s training.</a:t>
            </a:r>
          </a:p>
          <a:p>
            <a:endParaRPr lang="en-US" baseline="0" dirty="0" smtClean="0"/>
          </a:p>
          <a:p>
            <a:r>
              <a:rPr lang="en-US" baseline="0" dirty="0" smtClean="0"/>
              <a:t>Today we will give you an overview and discuss key components of the new long term care regulations and guidance for:</a:t>
            </a:r>
          </a:p>
          <a:p>
            <a:r>
              <a:rPr lang="en-US" baseline="0" dirty="0" smtClean="0"/>
              <a:t> Resident Rights, Resident Assessment, Comprehensive Person Centered Care Planning, Quality of Life, Quality of Care, Physician Services, Laboratory, Radiology, and Diagnostic Services, Dental Services, Food &amp; Nutrition Services, Specialized Rehab Services, Administration, Physical Environment and Training Requirements. </a:t>
            </a:r>
          </a:p>
          <a:p>
            <a:endParaRPr lang="en-US" baseline="0" dirty="0" smtClean="0"/>
          </a:p>
          <a:p>
            <a:r>
              <a:rPr lang="en-US" baseline="0" dirty="0" smtClean="0"/>
              <a:t>For more specific information please refer to Appendix PP.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a:t>
            </a:fld>
            <a:endParaRPr lang="en-US" dirty="0"/>
          </a:p>
        </p:txBody>
      </p:sp>
    </p:spTree>
    <p:extLst>
      <p:ext uri="{BB962C8B-B14F-4D97-AF65-F5344CB8AC3E}">
        <p14:creationId xmlns:p14="http://schemas.microsoft.com/office/powerpoint/2010/main" val="3349290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Exceptions to the PASRR screening process, that may be implemented by the individual state, have been added at §483.20(k)(2).  These exceptions are not new, but are statutory requirements that were inadvertently omitted from the regulation when CMS implemented sections 1819 and 1919 of the Social Security Act.</a:t>
            </a:r>
          </a:p>
          <a:p>
            <a:pPr defTabSz="465887">
              <a:defRPr/>
            </a:pPr>
            <a:endParaRPr lang="en-US" dirty="0" smtClean="0"/>
          </a:p>
          <a:p>
            <a:pPr defTabSz="465887">
              <a:defRPr/>
            </a:pPr>
            <a:r>
              <a:rPr lang="en-US" dirty="0" smtClean="0"/>
              <a:t>Each State Medicaid Agency has specific processes for conducting Level I screens and Level II PASRR evaluations and determinations.  Exceptions to the pre-screening requirements are specified in this regulation and may be exercised at the discretion of the State, as specified in the State’s PASRR process.  Facility staff and surveyors should be familiar with their States’ requirements.</a:t>
            </a:r>
          </a:p>
          <a:p>
            <a:pPr defTabSz="465887">
              <a:defRPr/>
            </a:pPr>
            <a:endParaRPr lang="en-US" dirty="0" smtClean="0"/>
          </a:p>
          <a:p>
            <a:pPr lvl="0"/>
            <a:r>
              <a:rPr lang="en-US" dirty="0" smtClean="0"/>
              <a:t>New requirements at §483.20(k)(4) mandate that facilities must promptly notify the appropriate state-designated authority when a resident with a mental disorder or intellectual disability has a significant change in his/her mental or physical condition.  The intent of this regulation is to ensure that individuals with a mental disorder or intellectual disability continue to receive the care and services they need in the most appropriate setting, when a significant change in his/her status occurs.</a:t>
            </a:r>
          </a:p>
          <a:p>
            <a:pPr lvl="0"/>
            <a:endParaRPr lang="en-US" dirty="0" smtClean="0"/>
          </a:p>
          <a:p>
            <a:pPr lvl="0"/>
            <a:r>
              <a:rPr lang="en-US" dirty="0" smtClean="0"/>
              <a:t>The nursing facility must notify the designated state mental health/intellectual disability authority of significant changes in residents with a mental disorder  or intellectual disability independent of the findings of the Significant</a:t>
            </a:r>
            <a:r>
              <a:rPr lang="en-US" baseline="0" dirty="0" smtClean="0"/>
              <a:t> Change in Status Assessment</a:t>
            </a:r>
            <a:r>
              <a:rPr lang="en-US" dirty="0" smtClean="0"/>
              <a:t>.  Referral to the state-designated authority should be made as soon as the criteria indicative of a significant change are evident — the facility should not wait until the Significant</a:t>
            </a:r>
            <a:r>
              <a:rPr lang="en-US" baseline="0" dirty="0" smtClean="0"/>
              <a:t> Change in status Assessment</a:t>
            </a:r>
            <a:r>
              <a:rPr lang="en-US" dirty="0" smtClean="0"/>
              <a:t> is complete.</a:t>
            </a:r>
          </a:p>
          <a:p>
            <a:pPr lvl="0"/>
            <a:endParaRPr lang="en-US" dirty="0" smtClean="0"/>
          </a:p>
          <a:p>
            <a:r>
              <a:rPr lang="en-US" dirty="0" smtClean="0"/>
              <a:t>For the purpose of this regulation, a change in mental or physical condition is considered significant, when it meets the significant change criteria, as defined at §483.20(b)(2)(ii) and in the Resident Assessment Instrument (RAI) Manual. A Significant Change is a decline or improvement in a resident’s status that will not normally resolve itself without intervention by staff or by implementing standard disease-related clinical interventions; the decline is not considered “self-limiting” meaning the condition will normally resolve itself without further intervention or by staff implementing standard clinical interventions to resolve the condition; impacts more than one area of the resident’s health status; and requires interdisciplinary review and/or revision of the resident’s care plan.</a:t>
            </a:r>
          </a:p>
          <a:p>
            <a:endParaRPr lang="en-US" dirty="0" smtClean="0"/>
          </a:p>
          <a:p>
            <a:pPr marL="0" marR="0" indent="0" algn="l" defTabSz="465887"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Arial" panose="020B0604020202020204" pitchFamily="34" charset="0"/>
                <a:ea typeface="Calibri" panose="020F0502020204030204" pitchFamily="34" charset="0"/>
                <a:cs typeface="Arial" panose="020B0604020202020204" pitchFamily="34" charset="0"/>
              </a:rPr>
              <a:t>To accompany the updates to the PASRR requirements, the PASRR Critical Element Pathway has been redesigned.  The new pathway focuses on facility practices surrounding the PASRR process and residents who have or may have a serious mental illness, intellectual disability or a related condition to determine if systems are in place to identify residents with one of these conditions and to determine if Level 1 PASRR pre-screening has been conducted and referrals made to the appropriate state-designated authority for Level II PASRR evaluation and determination.</a:t>
            </a:r>
            <a:endParaRPr lang="en-US" sz="1200" b="0" dirty="0" smtClean="0">
              <a:solidFill>
                <a:srgbClr val="FF0000"/>
              </a:solidFill>
              <a:latin typeface="Arial" panose="020B0604020202020204" pitchFamily="34" charset="0"/>
              <a:cs typeface="Arial" panose="020B0604020202020204" pitchFamily="34" charset="0"/>
            </a:endParaRPr>
          </a:p>
          <a:p>
            <a:pPr defTabSz="465887">
              <a:defRPr/>
            </a:pPr>
            <a:endParaRPr lang="en-US" dirty="0" smtClean="0"/>
          </a:p>
          <a:p>
            <a:pPr defTabSz="465887">
              <a:defRPr/>
            </a:pPr>
            <a:endParaRPr lang="en-US" dirty="0">
              <a:latin typeface="Nirmala UI" panose="020B0502040204020203" pitchFamily="34" charset="0"/>
              <a:cs typeface="Nirmala UI" panose="020B0502040204020203" pitchFamily="34" charset="0"/>
            </a:endParaRPr>
          </a:p>
          <a:p>
            <a:pPr defTabSz="465887">
              <a:defRPr/>
            </a:pPr>
            <a:r>
              <a:rPr lang="en-US" dirty="0">
                <a:latin typeface="Nirmala UI" panose="020B0502040204020203" pitchFamily="34" charset="0"/>
                <a:cs typeface="Nirmala UI" panose="020B0502040204020203" pitchFamily="34" charset="0"/>
              </a:rPr>
              <a:t>In addition to new guidance for the new regulatory requirements, the interpretive guidance throughout the Resident Assessment requirements has also been updated and enhanced.</a:t>
            </a:r>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2923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Comprehensive Resident Centered Care Plans </a:t>
            </a:r>
          </a:p>
          <a:p>
            <a:endParaRPr lang="en-US" dirty="0" smtClean="0"/>
          </a:p>
          <a:p>
            <a:r>
              <a:rPr lang="en-US" dirty="0" smtClean="0"/>
              <a:t>The Comprehensive Care Planning F-Tags (279-284) have been re-numbered and/or added with the new F-Tag</a:t>
            </a:r>
            <a:r>
              <a:rPr lang="en-US" baseline="0" dirty="0" smtClean="0"/>
              <a:t> numbers</a:t>
            </a:r>
            <a:r>
              <a:rPr lang="en-US" dirty="0" smtClean="0"/>
              <a:t> 655-661.</a:t>
            </a:r>
          </a:p>
          <a:p>
            <a:endParaRPr lang="en-US" dirty="0" smtClean="0"/>
          </a:p>
          <a:p>
            <a:r>
              <a:rPr lang="en-US" dirty="0" smtClean="0"/>
              <a:t>F-tag 655 is a new tag developed</a:t>
            </a:r>
            <a:r>
              <a:rPr lang="en-US" baseline="0" dirty="0" smtClean="0"/>
              <a:t> for the new requirement of a baseline care plan</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11</a:t>
            </a:fld>
            <a:endParaRPr lang="en-US" dirty="0"/>
          </a:p>
        </p:txBody>
      </p:sp>
    </p:spTree>
    <p:extLst>
      <p:ext uri="{BB962C8B-B14F-4D97-AF65-F5344CB8AC3E}">
        <p14:creationId xmlns:p14="http://schemas.microsoft.com/office/powerpoint/2010/main" val="3890255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F655 </a:t>
            </a:r>
            <a:r>
              <a:rPr lang="en-US" baseline="0" dirty="0" smtClean="0"/>
              <a:t>is a new requirement for a baseline care plan.  483.21(a)(1) states the baseline care plan must be developed within 48 hours of the resident’s admission, and must include the minimum healthcare information necessary to provide </a:t>
            </a:r>
            <a:r>
              <a:rPr lang="en-US" baseline="0" dirty="0" smtClean="0">
                <a:solidFill>
                  <a:srgbClr val="FF0000"/>
                </a:solidFill>
              </a:rPr>
              <a:t>effective </a:t>
            </a:r>
            <a:r>
              <a:rPr lang="en-US" b="0" baseline="0" dirty="0" smtClean="0">
                <a:solidFill>
                  <a:srgbClr val="FF0000"/>
                </a:solidFill>
              </a:rPr>
              <a:t>and person centered care of </a:t>
            </a:r>
            <a:r>
              <a:rPr lang="en-US" baseline="0" dirty="0" smtClean="0"/>
              <a:t>the resident </a:t>
            </a:r>
            <a:r>
              <a:rPr lang="en-US" b="0" baseline="0" dirty="0" smtClean="0"/>
              <a:t>that meet professional standards of quality care.</a:t>
            </a:r>
            <a:r>
              <a:rPr lang="en-US" baseline="0" dirty="0" smtClean="0"/>
              <a:t>  The baseline care plan must include initial goals, physician and dietary orders, therapy services, social services, and any applicable PASARR recommendations.</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12</a:t>
            </a:fld>
            <a:endParaRPr lang="en-US" dirty="0"/>
          </a:p>
        </p:txBody>
      </p:sp>
    </p:spTree>
    <p:extLst>
      <p:ext uri="{BB962C8B-B14F-4D97-AF65-F5344CB8AC3E}">
        <p14:creationId xmlns:p14="http://schemas.microsoft.com/office/powerpoint/2010/main" val="901609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F655 continued</a:t>
            </a:r>
          </a:p>
          <a:p>
            <a:r>
              <a:rPr lang="en-US" dirty="0" smtClean="0"/>
              <a:t>Section 483.21(a)(2) states</a:t>
            </a:r>
            <a:r>
              <a:rPr lang="en-US" baseline="0" dirty="0" smtClean="0"/>
              <a:t> that a comprehensive care plan may be developed in place of a baseline care plan, but must be developed within 48 hours of the resident’s admission, and meet all requirements for the comprehensive care plan, </a:t>
            </a:r>
            <a:r>
              <a:rPr lang="en-US" b="0" baseline="0" dirty="0" smtClean="0"/>
              <a:t>except being developed within 7 days after the completion of the comprehensive assessment.</a:t>
            </a:r>
          </a:p>
          <a:p>
            <a:endParaRPr lang="en-US" b="0" baseline="0" dirty="0" smtClean="0"/>
          </a:p>
          <a:p>
            <a:r>
              <a:rPr lang="en-US" dirty="0" smtClean="0"/>
              <a:t>Section 483.21(a)(3) requires that a</a:t>
            </a:r>
            <a:r>
              <a:rPr lang="en-US" baseline="0" dirty="0" smtClean="0"/>
              <a:t> written summary of the baseline care plan be provided to the resident </a:t>
            </a:r>
            <a:r>
              <a:rPr lang="en-US" b="0" baseline="0" dirty="0" smtClean="0"/>
              <a:t>and </a:t>
            </a:r>
            <a:r>
              <a:rPr lang="en-US" baseline="0" dirty="0" smtClean="0"/>
              <a:t>their representative, if applicable.</a:t>
            </a:r>
          </a:p>
          <a:p>
            <a:endParaRPr lang="en-US" baseline="0" dirty="0" smtClean="0"/>
          </a:p>
          <a:p>
            <a:r>
              <a:rPr lang="en-US" b="0" baseline="0" dirty="0" smtClean="0"/>
              <a:t>The summary must include: initial goals of the resident, a summary of the resident’s medications and dietary instructions, any services and treatments to be provided by the facility and personnel on behalf of the facility, any updated information based on the details of the comprehensive care plan.</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21396A12-5486-40AB-B30A-7DCB895A0BAF}" type="slidenum">
              <a:rPr lang="en-US" smtClean="0"/>
              <a:t>13</a:t>
            </a:fld>
            <a:endParaRPr lang="en-US" dirty="0"/>
          </a:p>
        </p:txBody>
      </p:sp>
    </p:spTree>
    <p:extLst>
      <p:ext uri="{BB962C8B-B14F-4D97-AF65-F5344CB8AC3E}">
        <p14:creationId xmlns:p14="http://schemas.microsoft.com/office/powerpoint/2010/main" val="3992241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F656 is where noncompliance with Comprehensive Person-Centered Care plan will be cited, this was formerly F279.  Section 483.21(b) contains requirements for facilities to develop and implement a comprehensive, person-centered care plan.  Previously, failure to implement the care plan was cited at F282, Qualified Professional, but the word implement was added to these requirements.  The guidance at F656 as been expanded to include the definition and a discussion of Person-Centered, which means to focus on the resident as the locus of control and support the resident in making their own choices and having control over their daily lives.</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14</a:t>
            </a:fld>
            <a:endParaRPr lang="en-US" dirty="0"/>
          </a:p>
        </p:txBody>
      </p:sp>
    </p:spTree>
    <p:extLst>
      <p:ext uri="{BB962C8B-B14F-4D97-AF65-F5344CB8AC3E}">
        <p14:creationId xmlns:p14="http://schemas.microsoft.com/office/powerpoint/2010/main" val="764338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F656 continued</a:t>
            </a:r>
          </a:p>
          <a:p>
            <a:r>
              <a:rPr lang="en-US" dirty="0" smtClean="0"/>
              <a:t>New provisions at 483.21(b) require the care plan describe resident goals and preferences, the resident’s potential for discharge, including any referrals to the local contact agency, a</a:t>
            </a:r>
            <a:r>
              <a:rPr lang="en-US" baseline="0" dirty="0" smtClean="0"/>
              <a:t> discharge plan if one applies, and any specialized services from PASRR recommendations, or the rationale for disagreement and decision not to provide specialized services.</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15</a:t>
            </a:fld>
            <a:endParaRPr lang="en-US" dirty="0"/>
          </a:p>
        </p:txBody>
      </p:sp>
    </p:spTree>
    <p:extLst>
      <p:ext uri="{BB962C8B-B14F-4D97-AF65-F5344CB8AC3E}">
        <p14:creationId xmlns:p14="http://schemas.microsoft.com/office/powerpoint/2010/main" val="1993713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F657</a:t>
            </a:r>
            <a:r>
              <a:rPr lang="en-US" baseline="0" dirty="0" smtClean="0"/>
              <a:t> is where noncompliance with care plan timing and/or revision will be cited.  This was</a:t>
            </a:r>
            <a:r>
              <a:rPr lang="en-US" dirty="0" smtClean="0"/>
              <a:t> formerly F280.  Section</a:t>
            </a:r>
            <a:r>
              <a:rPr lang="en-US" baseline="0" dirty="0" smtClean="0"/>
              <a:t> 483.21(b)(2)(roman numeral 1) requires that the comprehensive care plan must be developed within 7 days after the comprehensive assessment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16</a:t>
            </a:fld>
            <a:endParaRPr lang="en-US" dirty="0"/>
          </a:p>
        </p:txBody>
      </p:sp>
    </p:spTree>
    <p:extLst>
      <p:ext uri="{BB962C8B-B14F-4D97-AF65-F5344CB8AC3E}">
        <p14:creationId xmlns:p14="http://schemas.microsoft.com/office/powerpoint/2010/main" val="192489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F657 continued  </a:t>
            </a:r>
          </a:p>
          <a:p>
            <a:r>
              <a:rPr lang="en-US" dirty="0" smtClean="0"/>
              <a:t>Section 483.21.(b)(2)(roman numeral 2) contains new requirements for composition of </a:t>
            </a:r>
            <a:r>
              <a:rPr lang="en-US" baseline="0" dirty="0" smtClean="0"/>
              <a:t>the interdisciplinary team (IDT).  In addition to the attending physician, and a registered nurse with responsibility for the resident, there is a new requirement for a nurse aide with responsibility for the resident, and a member of food or nutrition services to be on the IDT.  The resident continues to be a required member, but there is a new requirement for the representative to be included if applicable. And as previously required, other appropriate staff must be on the IDT, but a new requirement that other professionals as determined by the resident or their needs has been added.  </a:t>
            </a:r>
          </a:p>
          <a:p>
            <a:endParaRPr lang="en-US" baseline="0" dirty="0" smtClean="0"/>
          </a:p>
          <a:p>
            <a:r>
              <a:rPr lang="en-US" baseline="0" dirty="0" smtClean="0"/>
              <a:t>In addition, there is a new requirement to document an explanation in the medical record if attendance by the resident or their representative is determined to not be practicable.</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17</a:t>
            </a:fld>
            <a:endParaRPr lang="en-US" dirty="0"/>
          </a:p>
        </p:txBody>
      </p:sp>
    </p:spTree>
    <p:extLst>
      <p:ext uri="{BB962C8B-B14F-4D97-AF65-F5344CB8AC3E}">
        <p14:creationId xmlns:p14="http://schemas.microsoft.com/office/powerpoint/2010/main" val="3714388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F657 continued  </a:t>
            </a:r>
          </a:p>
          <a:p>
            <a:r>
              <a:rPr lang="en-US" dirty="0" smtClean="0"/>
              <a:t>And lastly, there is a new provision</a:t>
            </a:r>
            <a:r>
              <a:rPr lang="en-US" baseline="0" dirty="0" smtClean="0"/>
              <a:t> at 483.21(b)(2)(iii) that requires the comprehensive care plan to be reviewed and revised after each OBRA required assessment with the exception of the discharge assessment.</a:t>
            </a:r>
          </a:p>
          <a:p>
            <a:r>
              <a:rPr lang="en-US" baseline="0" dirty="0" smtClean="0"/>
              <a:t>The expectation is that facilities can demonstrate that they have reviewed the care plan, even if no revisions are required. How facilities demonstrate this is up to each facility.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18</a:t>
            </a:fld>
            <a:endParaRPr lang="en-US" dirty="0"/>
          </a:p>
        </p:txBody>
      </p:sp>
    </p:spTree>
    <p:extLst>
      <p:ext uri="{BB962C8B-B14F-4D97-AF65-F5344CB8AC3E}">
        <p14:creationId xmlns:p14="http://schemas.microsoft.com/office/powerpoint/2010/main" val="3681976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F658 is where noncompliance related to care</a:t>
            </a:r>
            <a:r>
              <a:rPr lang="en-US" baseline="0" dirty="0" smtClean="0"/>
              <a:t> or services meeting professional standards of quality is cited.  The guidance has been expanded to clarify that there is no requirement to cite a reference or source related to care or services provided within professional scopes of practice, such as registered nurses.</a:t>
            </a:r>
          </a:p>
          <a:p>
            <a:endParaRPr lang="en-US" baseline="0" dirty="0" smtClean="0"/>
          </a:p>
          <a:p>
            <a:r>
              <a:rPr lang="en-US" baseline="0" dirty="0" smtClean="0"/>
              <a:t>Surveyors are encouraged to consider whether the failure to meet professional standards is the result of a lack of competent or skilled nursing staff, if so, investigate this at F726.</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19</a:t>
            </a:fld>
            <a:endParaRPr lang="en-US" dirty="0"/>
          </a:p>
        </p:txBody>
      </p:sp>
    </p:spTree>
    <p:extLst>
      <p:ext uri="{BB962C8B-B14F-4D97-AF65-F5344CB8AC3E}">
        <p14:creationId xmlns:p14="http://schemas.microsoft.com/office/powerpoint/2010/main" val="4215427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Resident Rights </a:t>
            </a:r>
          </a:p>
          <a:p>
            <a:r>
              <a:rPr lang="en-US" dirty="0" smtClean="0"/>
              <a:t>The Resident</a:t>
            </a:r>
            <a:r>
              <a:rPr lang="en-US" baseline="0" dirty="0" smtClean="0"/>
              <a:t> Rights F-tags (151-177) have been re-numbered to reflect the new F-tags 550-586. </a:t>
            </a:r>
          </a:p>
          <a:p>
            <a:r>
              <a:rPr lang="en-US" baseline="0" dirty="0" smtClean="0"/>
              <a:t>Resident Rights is </a:t>
            </a:r>
            <a:r>
              <a:rPr lang="en-US" baseline="0" dirty="0" smtClean="0"/>
              <a:t>a person centered focus</a:t>
            </a:r>
          </a:p>
          <a:p>
            <a:r>
              <a:rPr lang="en-US" baseline="0" dirty="0" smtClean="0"/>
              <a:t>Preceding Resident Rights requirements have remained, but expanded and clarified </a:t>
            </a:r>
          </a:p>
          <a:p>
            <a:r>
              <a:rPr lang="en-US" baseline="0" dirty="0" smtClean="0"/>
              <a:t>Many of the regulations from the Quality of Life section were relocated to Resident Rights.</a:t>
            </a:r>
          </a:p>
          <a:p>
            <a:r>
              <a:rPr lang="en-US" baseline="0" dirty="0" smtClean="0"/>
              <a:t>Provisions were added to reflect changes in technology, such as electronic communication.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Interpretative guidance has been revised to provide clarity, additional direction, and examples of non-compliance.  </a:t>
            </a:r>
            <a:r>
              <a:rPr lang="en-US" dirty="0" smtClean="0"/>
              <a:t>   </a:t>
            </a:r>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2</a:t>
            </a:fld>
            <a:endParaRPr lang="en-US" dirty="0"/>
          </a:p>
        </p:txBody>
      </p:sp>
    </p:spTree>
    <p:extLst>
      <p:ext uri="{BB962C8B-B14F-4D97-AF65-F5344CB8AC3E}">
        <p14:creationId xmlns:p14="http://schemas.microsoft.com/office/powerpoint/2010/main" val="421494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F659 is where noncompliance for not having qualified staff provide</a:t>
            </a:r>
            <a:r>
              <a:rPr lang="en-US" baseline="0" dirty="0" smtClean="0"/>
              <a:t> care and services will be cited.  This was formerly F282.</a:t>
            </a:r>
          </a:p>
          <a:p>
            <a:endParaRPr lang="en-US" baseline="0" dirty="0" smtClean="0"/>
          </a:p>
          <a:p>
            <a:r>
              <a:rPr lang="en-US" baseline="0" dirty="0" smtClean="0"/>
              <a:t>Facilities must ensure that care and services are provided by individuals who have the skills, experience, and knowledge to do a particular task or activity.</a:t>
            </a:r>
          </a:p>
          <a:p>
            <a:endParaRPr lang="en-US" baseline="0" dirty="0" smtClean="0"/>
          </a:p>
          <a:p>
            <a:r>
              <a:rPr lang="en-US" baseline="0" dirty="0" smtClean="0"/>
              <a:t>Surveyors are again encouraged to refer to F726 for concerns involving the competency or skill of nursing staff.</a:t>
            </a:r>
          </a:p>
          <a:p>
            <a:endParaRPr lang="en-US" baseline="0" dirty="0" smtClean="0"/>
          </a:p>
          <a:p>
            <a:r>
              <a:rPr lang="en-US" baseline="0" dirty="0" smtClean="0"/>
              <a:t>Culturally-competent and trauma-informed care and services is a Phase 3 requirement and will not be implemented until November 28, 2019.</a:t>
            </a:r>
            <a:r>
              <a:rPr lang="en-US" dirty="0" smtClean="0"/>
              <a:t>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20</a:t>
            </a:fld>
            <a:endParaRPr lang="en-US" dirty="0"/>
          </a:p>
        </p:txBody>
      </p:sp>
    </p:spTree>
    <p:extLst>
      <p:ext uri="{BB962C8B-B14F-4D97-AF65-F5344CB8AC3E}">
        <p14:creationId xmlns:p14="http://schemas.microsoft.com/office/powerpoint/2010/main" val="2465706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F660 is where noncompliance with discharge planning will be cited.</a:t>
            </a:r>
            <a:r>
              <a:rPr lang="en-US" baseline="0" dirty="0" smtClean="0"/>
              <a:t>  This was formerly F284.  The regulations and guidance have been significantly expanded in an effort to ensure facilities have an effective discharge planning process that focuses on the resident’s goals, and prepares the resident to safely transition to post-discharge care by reducing factors which may lead to re-hospitalizations or readmissions.</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21</a:t>
            </a:fld>
            <a:endParaRPr lang="en-US" dirty="0"/>
          </a:p>
        </p:txBody>
      </p:sp>
    </p:spTree>
    <p:extLst>
      <p:ext uri="{BB962C8B-B14F-4D97-AF65-F5344CB8AC3E}">
        <p14:creationId xmlns:p14="http://schemas.microsoft.com/office/powerpoint/2010/main" val="3941269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F661 is where noncompliance</a:t>
            </a:r>
            <a:r>
              <a:rPr lang="en-US" baseline="0" dirty="0" smtClean="0"/>
              <a:t> with the discharge summary will be cited.  The requirements and guidance have been expanded in an effort to ensure facilities communicate the necessary information to the resident, continuing care provider, and any other authorized persons at the time of discharge.</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22</a:t>
            </a:fld>
            <a:endParaRPr lang="en-US" dirty="0"/>
          </a:p>
        </p:txBody>
      </p:sp>
    </p:spTree>
    <p:extLst>
      <p:ext uri="{BB962C8B-B14F-4D97-AF65-F5344CB8AC3E}">
        <p14:creationId xmlns:p14="http://schemas.microsoft.com/office/powerpoint/2010/main" val="27179317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 in November 2017, there will be new F-tag</a:t>
            </a:r>
            <a:r>
              <a:rPr lang="en-US" baseline="0" dirty="0" smtClean="0"/>
              <a:t> numbering for the regulatory grouping for Quality of Life.</a:t>
            </a:r>
          </a:p>
          <a:p>
            <a:endParaRPr lang="en-US" baseline="0" dirty="0" smtClean="0"/>
          </a:p>
          <a:p>
            <a:r>
              <a:rPr lang="en-US" baseline="0" dirty="0" smtClean="0"/>
              <a:t>As you can see, several tags have been moved from the former Quality of Care regulatory grouping to Quality of Life, specifically F676 and F677.  </a:t>
            </a:r>
          </a:p>
          <a:p>
            <a:endParaRPr lang="en-US" baseline="0" dirty="0" smtClean="0"/>
          </a:p>
          <a:p>
            <a:r>
              <a:rPr lang="en-US" baseline="0" dirty="0" smtClean="0"/>
              <a:t>As we go through the slides, we will provide you with key points for some of the changes to these tags.</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23</a:t>
            </a:fld>
            <a:endParaRPr lang="en-US" dirty="0"/>
          </a:p>
        </p:txBody>
      </p:sp>
    </p:spTree>
    <p:extLst>
      <p:ext uri="{BB962C8B-B14F-4D97-AF65-F5344CB8AC3E}">
        <p14:creationId xmlns:p14="http://schemas.microsoft.com/office/powerpoint/2010/main" val="1359898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F675, Quality of Life.  As you see from the regulatory language, Quality of Life is a fundamental principle that applies to all care and services provided to each  nursing home resident.  </a:t>
            </a:r>
          </a:p>
          <a:p>
            <a:endParaRPr lang="en-US" dirty="0"/>
          </a:p>
          <a:p>
            <a:r>
              <a:rPr lang="en-US" dirty="0"/>
              <a:t>Facilities must ensure all staff, across all shifts and departments understand the principles of quality of life and honor and support these principles for each resident, as well as ensure the care and services provided are person-centered, and honor and support each resident’s preferences, choices, values and beliefs.</a:t>
            </a:r>
          </a:p>
          <a:p>
            <a:endParaRPr lang="en-US" dirty="0"/>
          </a:p>
          <a:p>
            <a:r>
              <a:rPr lang="en-US" dirty="0"/>
              <a:t>As a result, F675 is intended to be cited at the level of Immediate Jeopardy when noncompliance demonstrates a pervasive disregard for the principles of quality of life for one or more nursing home residents. </a:t>
            </a:r>
          </a:p>
          <a:p>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61497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As we noted earlier, F676 was moved from the quality of care tag to quality of life.  This is related to the impact of losing independence with activities of daily </a:t>
            </a:r>
            <a:r>
              <a:rPr lang="en-US" dirty="0" smtClean="0"/>
              <a:t>living </a:t>
            </a:r>
            <a:r>
              <a:rPr lang="en-US" dirty="0"/>
              <a:t>on a resident’s quality of life.  </a:t>
            </a:r>
            <a:endParaRPr lang="en-US" dirty="0" smtClean="0"/>
          </a:p>
          <a:p>
            <a:pPr defTabSz="465887">
              <a:defRPr/>
            </a:pPr>
            <a:endParaRPr lang="en-US" dirty="0" smtClean="0"/>
          </a:p>
          <a:p>
            <a:pPr defTabSz="465887">
              <a:defRPr/>
            </a:pPr>
            <a:r>
              <a:rPr lang="en-US" dirty="0" smtClean="0"/>
              <a:t>Key </a:t>
            </a:r>
            <a:r>
              <a:rPr lang="en-US" dirty="0"/>
              <a:t>points you should know are that</a:t>
            </a:r>
            <a:r>
              <a:rPr lang="en-US" baseline="0" dirty="0"/>
              <a:t> t</a:t>
            </a:r>
            <a:r>
              <a:rPr lang="en-US" dirty="0"/>
              <a:t>he provision of ADL care and services is based upon the resident’s comprehensive assessment and includes resident preferences and choices.</a:t>
            </a:r>
          </a:p>
          <a:p>
            <a:pPr defTabSz="465887">
              <a:defRPr/>
            </a:pPr>
            <a:r>
              <a:rPr lang="en-US" dirty="0"/>
              <a:t>Appropriate treatment and services must be provided to maintain or improve the resident’s ability to carry out ADL’s, such as bathing, and eating, which will in turn enhance the resident’s sense of independence and well being.</a:t>
            </a:r>
          </a:p>
          <a:p>
            <a:pPr defTabSz="465887">
              <a:defRPr/>
            </a:pPr>
            <a:endParaRPr lang="en-US" dirty="0"/>
          </a:p>
          <a:p>
            <a:pPr defTabSz="465887">
              <a:defRPr/>
            </a:pPr>
            <a:r>
              <a:rPr lang="en-US" baseline="0" dirty="0" smtClean="0"/>
              <a:t>Facility failure </a:t>
            </a:r>
            <a:r>
              <a:rPr lang="en-US" baseline="0" dirty="0"/>
              <a:t>to provide care, services, equipment or assistance to </a:t>
            </a:r>
            <a:r>
              <a:rPr lang="en-US" baseline="0" dirty="0" smtClean="0"/>
              <a:t>residents </a:t>
            </a:r>
            <a:r>
              <a:rPr lang="en-US" baseline="0" dirty="0"/>
              <a:t>with limited mobility, should be investigated at Quality of Care tag F688.</a:t>
            </a:r>
            <a:endParaRPr lang="en-US" dirty="0"/>
          </a:p>
          <a:p>
            <a:pPr defTabSz="465887">
              <a:defRPr/>
            </a:pPr>
            <a:r>
              <a:rPr lang="en-US" dirty="0"/>
              <a:t>The interpretive guidance for F676 can be found</a:t>
            </a:r>
            <a:r>
              <a:rPr lang="en-US" baseline="0" dirty="0"/>
              <a:t> </a:t>
            </a:r>
            <a:r>
              <a:rPr lang="en-US" dirty="0"/>
              <a:t>at </a:t>
            </a:r>
            <a:r>
              <a:rPr lang="en-US" dirty="0" smtClean="0"/>
              <a:t>tag F677</a:t>
            </a:r>
            <a:r>
              <a:rPr lang="en-US" dirty="0"/>
              <a:t>. </a:t>
            </a:r>
            <a:endParaRPr lang="en-US" dirty="0" smtClean="0"/>
          </a:p>
          <a:p>
            <a:pPr defTabSz="465887">
              <a:defRPr/>
            </a:pPr>
            <a:endParaRPr lang="en-US" dirty="0"/>
          </a:p>
          <a:p>
            <a:r>
              <a:rPr lang="en-US" baseline="0" dirty="0"/>
              <a:t>During </a:t>
            </a:r>
            <a:r>
              <a:rPr lang="en-US" baseline="0" dirty="0" smtClean="0"/>
              <a:t>survey</a:t>
            </a:r>
            <a:r>
              <a:rPr lang="en-US" baseline="0" dirty="0"/>
              <a:t>, use the </a:t>
            </a:r>
            <a:r>
              <a:rPr lang="en-US" baseline="0" dirty="0" smtClean="0"/>
              <a:t>Activities of Daily Living CE </a:t>
            </a:r>
            <a:r>
              <a:rPr lang="en-US" baseline="0" dirty="0"/>
              <a:t>pathway to </a:t>
            </a:r>
            <a:r>
              <a:rPr lang="en-US" baseline="0" dirty="0" smtClean="0"/>
              <a:t>investigate any </a:t>
            </a:r>
            <a:r>
              <a:rPr lang="en-US" baseline="0" dirty="0"/>
              <a:t>identified concerns, along with </a:t>
            </a:r>
            <a:r>
              <a:rPr lang="en-US" baseline="0" dirty="0" smtClean="0"/>
              <a:t>the regulatory </a:t>
            </a:r>
            <a:r>
              <a:rPr lang="en-US" baseline="0" dirty="0"/>
              <a:t>language and </a:t>
            </a:r>
            <a:r>
              <a:rPr lang="en-US" baseline="0" dirty="0" smtClean="0"/>
              <a:t>guidance. </a:t>
            </a:r>
            <a:endParaRPr lang="en-US" baseline="0" dirty="0"/>
          </a:p>
          <a:p>
            <a:pPr defTabSz="465887">
              <a:defRPr/>
            </a:pPr>
            <a:endParaRPr lang="en-US" b="1"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1497691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F-tag </a:t>
            </a:r>
            <a:r>
              <a:rPr lang="en-US" dirty="0" smtClean="0"/>
              <a:t>677 – ADL</a:t>
            </a:r>
            <a:r>
              <a:rPr lang="en-US" baseline="0" dirty="0" smtClean="0"/>
              <a:t> Care Provided for Dependent Residents</a:t>
            </a:r>
            <a:r>
              <a:rPr lang="en-US" dirty="0" smtClean="0"/>
              <a:t> ensures </a:t>
            </a:r>
            <a:r>
              <a:rPr lang="en-US" dirty="0"/>
              <a:t>that </a:t>
            </a:r>
            <a:r>
              <a:rPr lang="en-US" dirty="0" smtClean="0"/>
              <a:t>residents </a:t>
            </a:r>
            <a:r>
              <a:rPr lang="en-US" dirty="0"/>
              <a:t>who </a:t>
            </a:r>
            <a:r>
              <a:rPr lang="en-US" dirty="0" smtClean="0"/>
              <a:t>are unable </a:t>
            </a:r>
            <a:r>
              <a:rPr lang="en-US" dirty="0"/>
              <a:t>to carry out ADL’s independently,</a:t>
            </a:r>
            <a:r>
              <a:rPr lang="en-US" baseline="0" dirty="0"/>
              <a:t> </a:t>
            </a:r>
            <a:r>
              <a:rPr lang="en-US" dirty="0" smtClean="0"/>
              <a:t>receive </a:t>
            </a:r>
            <a:r>
              <a:rPr lang="en-US" dirty="0"/>
              <a:t>the </a:t>
            </a:r>
            <a:r>
              <a:rPr lang="en-US" dirty="0" smtClean="0"/>
              <a:t>ADL care they need.  </a:t>
            </a:r>
            <a:endParaRPr lang="en-US" baseline="0" dirty="0"/>
          </a:p>
          <a:p>
            <a:endParaRPr lang="en-US" baseline="0" dirty="0"/>
          </a:p>
          <a:p>
            <a:r>
              <a:rPr lang="en-US" baseline="0" dirty="0"/>
              <a:t>There have been minor changes to the regulatory language and to the interpretive guidance.  Facilities must assess, identify and provide interventions to assist the resident who is unable to perform ADLs independently.</a:t>
            </a:r>
          </a:p>
          <a:p>
            <a:endParaRPr lang="en-US" baseline="0" dirty="0"/>
          </a:p>
          <a:p>
            <a:pPr defTabSz="465887">
              <a:defRPr/>
            </a:pPr>
            <a:r>
              <a:rPr lang="en-US" baseline="0" dirty="0" smtClean="0"/>
              <a:t>Guidance can be found at F677</a:t>
            </a:r>
          </a:p>
          <a:p>
            <a:pPr defTabSz="465887">
              <a:defRPr/>
            </a:pPr>
            <a:endParaRPr lang="en-US" baseline="0" dirty="0" smtClean="0"/>
          </a:p>
          <a:p>
            <a:pPr defTabSz="465887">
              <a:defRPr/>
            </a:pPr>
            <a:r>
              <a:rPr lang="en-US" baseline="0" dirty="0" smtClean="0"/>
              <a:t>During </a:t>
            </a:r>
            <a:r>
              <a:rPr lang="en-US" baseline="0" dirty="0"/>
              <a:t>survey, use the </a:t>
            </a:r>
            <a:r>
              <a:rPr lang="en-US" baseline="0" dirty="0" smtClean="0"/>
              <a:t>Activities of Daily Living </a:t>
            </a:r>
            <a:r>
              <a:rPr lang="en-US" baseline="0" dirty="0"/>
              <a:t>CE pathway to investigate </a:t>
            </a:r>
            <a:r>
              <a:rPr lang="en-US" baseline="0" dirty="0" smtClean="0"/>
              <a:t>any identified </a:t>
            </a:r>
            <a:r>
              <a:rPr lang="en-US" baseline="0" dirty="0"/>
              <a:t>concerns, along with the regulatory language and interpretive guidance.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934098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100" dirty="0">
                <a:latin typeface="Calibri" panose="020F0502020204030204" pitchFamily="34" charset="0"/>
                <a:ea typeface="Calibri" panose="020F0502020204030204" pitchFamily="34" charset="0"/>
                <a:cs typeface="Times New Roman" panose="02020603050405020304" pitchFamily="18" charset="0"/>
              </a:rPr>
              <a:t>F678  Cardio-pulmonary resuscitation is a new  regulation, however, some guidance was previously found at F155, Right to Refuse Care and Formulate Advance Directives.  </a:t>
            </a:r>
          </a:p>
          <a:p>
            <a:pPr>
              <a:lnSpc>
                <a:spcPct val="107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lvl="0"/>
            <a:r>
              <a:rPr lang="en-US" i="1" dirty="0"/>
              <a:t>The intent of this tag is that facilities provide emergency basic life support when needed, including CPR to a resident who requires such care prior to arrival of emergency medical personnel in accordance with relevant physician orders, and the resident’s advance directives.</a:t>
            </a:r>
          </a:p>
          <a:p>
            <a:pPr lvl="0"/>
            <a:endParaRPr lang="en-US" i="1" dirty="0"/>
          </a:p>
          <a:p>
            <a:pPr defTabSz="465887">
              <a:defRPr/>
            </a:pPr>
            <a:r>
              <a:rPr lang="en-US" dirty="0"/>
              <a:t>This tag does not have a CE Pathway. </a:t>
            </a:r>
            <a:r>
              <a:rPr lang="en-US" baseline="0" dirty="0"/>
              <a:t>During survey, use the regulatory language and interpretive guidance, </a:t>
            </a:r>
            <a:r>
              <a:rPr lang="en-US" dirty="0"/>
              <a:t>which includes </a:t>
            </a:r>
            <a:r>
              <a:rPr lang="en-US" baseline="0" dirty="0" smtClean="0"/>
              <a:t>a</a:t>
            </a:r>
            <a:r>
              <a:rPr lang="en-US" dirty="0" smtClean="0"/>
              <a:t>n </a:t>
            </a:r>
            <a:r>
              <a:rPr lang="en-US" dirty="0"/>
              <a:t>investigative protocol to assist in determining compliance.</a:t>
            </a: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231315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b="0" i="0" dirty="0">
                <a:latin typeface="Times New Roman" panose="02020603050405020304" pitchFamily="18" charset="0"/>
                <a:ea typeface="Calibri" panose="020F0502020204030204" pitchFamily="34" charset="0"/>
                <a:cs typeface="Times New Roman" panose="02020603050405020304" pitchFamily="18" charset="0"/>
              </a:rPr>
              <a:t>F-tag 679 </a:t>
            </a:r>
            <a:r>
              <a:rPr lang="en-US" b="0" i="0" dirty="0" smtClean="0">
                <a:latin typeface="Times New Roman" panose="02020603050405020304" pitchFamily="18" charset="0"/>
                <a:ea typeface="Calibri" panose="020F0502020204030204" pitchFamily="34" charset="0"/>
                <a:cs typeface="Times New Roman" panose="02020603050405020304" pitchFamily="18" charset="0"/>
              </a:rPr>
              <a:t>– Activities, has</a:t>
            </a: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 </a:t>
            </a:r>
            <a:r>
              <a:rPr lang="en-US" b="0" i="0" baseline="0" dirty="0">
                <a:latin typeface="Times New Roman" panose="02020603050405020304" pitchFamily="18" charset="0"/>
                <a:ea typeface="Calibri" panose="020F0502020204030204" pitchFamily="34" charset="0"/>
                <a:cs typeface="Times New Roman" panose="02020603050405020304" pitchFamily="18" charset="0"/>
              </a:rPr>
              <a:t>new </a:t>
            </a: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regulatory language to </a:t>
            </a:r>
            <a:r>
              <a:rPr lang="en-US" b="0" i="0" baseline="0" dirty="0">
                <a:latin typeface="Times New Roman" panose="02020603050405020304" pitchFamily="18" charset="0"/>
                <a:ea typeface="Calibri" panose="020F0502020204030204" pitchFamily="34" charset="0"/>
                <a:cs typeface="Times New Roman" panose="02020603050405020304" pitchFamily="18" charset="0"/>
              </a:rPr>
              <a:t>assure more person centered </a:t>
            </a: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activity programs </a:t>
            </a:r>
            <a:r>
              <a:rPr lang="en-US" b="0" i="0" baseline="0" dirty="0">
                <a:latin typeface="Times New Roman" panose="02020603050405020304" pitchFamily="18" charset="0"/>
                <a:ea typeface="Calibri" panose="020F0502020204030204" pitchFamily="34" charset="0"/>
                <a:cs typeface="Times New Roman" panose="02020603050405020304" pitchFamily="18" charset="0"/>
              </a:rPr>
              <a:t>and plans.</a:t>
            </a:r>
          </a:p>
          <a:p>
            <a:pPr>
              <a:lnSpc>
                <a:spcPct val="107000"/>
              </a:lnSpc>
            </a:pPr>
            <a:r>
              <a:rPr lang="en-US" b="0" i="0" baseline="0" dirty="0">
                <a:latin typeface="Times New Roman" panose="02020603050405020304" pitchFamily="18" charset="0"/>
                <a:ea typeface="Calibri" panose="020F0502020204030204" pitchFamily="34" charset="0"/>
                <a:cs typeface="Times New Roman" panose="02020603050405020304" pitchFamily="18" charset="0"/>
              </a:rPr>
              <a:t>The facility must:</a:t>
            </a:r>
          </a:p>
          <a:p>
            <a:pPr marL="174708" indent="-174708">
              <a:lnSpc>
                <a:spcPct val="107000"/>
              </a:lnSpc>
              <a:buFont typeface="Arial" panose="020B0604020202020204" pitchFamily="34" charset="0"/>
              <a:buChar char="•"/>
            </a:pPr>
            <a:r>
              <a:rPr lang="en-US" b="0" i="0" baseline="0" dirty="0">
                <a:latin typeface="Times New Roman" panose="02020603050405020304" pitchFamily="18" charset="0"/>
                <a:ea typeface="Calibri" panose="020F0502020204030204" pitchFamily="34" charset="0"/>
                <a:cs typeface="Times New Roman" panose="02020603050405020304" pitchFamily="18" charset="0"/>
              </a:rPr>
              <a:t>Implement an ongoing person-centered activities program;</a:t>
            </a:r>
          </a:p>
          <a:p>
            <a:pPr marL="174708" indent="-174708">
              <a:lnSpc>
                <a:spcPct val="107000"/>
              </a:lnSpc>
              <a:buFont typeface="Arial" panose="020B0604020202020204" pitchFamily="34" charset="0"/>
              <a:buChar char="•"/>
            </a:pPr>
            <a:r>
              <a:rPr lang="en-US" b="0" i="0" baseline="0" dirty="0">
                <a:latin typeface="Times New Roman" panose="02020603050405020304" pitchFamily="18" charset="0"/>
                <a:ea typeface="Calibri" panose="020F0502020204030204" pitchFamily="34" charset="0"/>
                <a:cs typeface="Times New Roman" panose="02020603050405020304" pitchFamily="18" charset="0"/>
              </a:rPr>
              <a:t>Provide individualized activities </a:t>
            </a: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which:</a:t>
            </a:r>
          </a:p>
          <a:p>
            <a:pPr marL="640594" lvl="1" indent="-174708">
              <a:lnSpc>
                <a:spcPct val="107000"/>
              </a:lnSpc>
              <a:buFont typeface="Arial" panose="020B0604020202020204" pitchFamily="34" charset="0"/>
              <a:buChar char="•"/>
            </a:pP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Are based </a:t>
            </a:r>
            <a:r>
              <a:rPr lang="en-US" b="0" i="0" baseline="0" dirty="0">
                <a:latin typeface="Times New Roman" panose="02020603050405020304" pitchFamily="18" charset="0"/>
                <a:ea typeface="Calibri" panose="020F0502020204030204" pitchFamily="34" charset="0"/>
                <a:cs typeface="Times New Roman" panose="02020603050405020304" pitchFamily="18" charset="0"/>
              </a:rPr>
              <a:t>upon the resident’s comprehensive assessment and care plan; </a:t>
            </a:r>
            <a:endParaRPr lang="en-US" b="0" i="0" baseline="0" dirty="0" smtClean="0">
              <a:latin typeface="Times New Roman" panose="02020603050405020304" pitchFamily="18" charset="0"/>
              <a:ea typeface="Calibri" panose="020F0502020204030204" pitchFamily="34" charset="0"/>
              <a:cs typeface="Times New Roman" panose="02020603050405020304" pitchFamily="18" charset="0"/>
            </a:endParaRPr>
          </a:p>
          <a:p>
            <a:pPr marL="640594" lvl="1" indent="-174708">
              <a:lnSpc>
                <a:spcPct val="107000"/>
              </a:lnSpc>
              <a:buFont typeface="Arial" panose="020B0604020202020204" pitchFamily="34" charset="0"/>
              <a:buChar char="•"/>
            </a:pP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Support </a:t>
            </a:r>
            <a:r>
              <a:rPr lang="en-US" b="0" i="0" baseline="0" dirty="0">
                <a:latin typeface="Times New Roman" panose="02020603050405020304" pitchFamily="18" charset="0"/>
                <a:ea typeface="Calibri" panose="020F0502020204030204" pitchFamily="34" charset="0"/>
                <a:cs typeface="Times New Roman" panose="02020603050405020304" pitchFamily="18" charset="0"/>
              </a:rPr>
              <a:t>the interests, preferences and choices of activities of each </a:t>
            </a: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resident;</a:t>
            </a:r>
          </a:p>
          <a:p>
            <a:pPr marL="640594" lvl="1" indent="-174708">
              <a:lnSpc>
                <a:spcPct val="107000"/>
              </a:lnSpc>
              <a:buFont typeface="Arial" panose="020B0604020202020204" pitchFamily="34" charset="0"/>
              <a:buChar char="•"/>
            </a:pPr>
            <a:r>
              <a:rPr lang="en-US" b="0" i="0" baseline="0" dirty="0" smtClean="0">
                <a:latin typeface="Times New Roman" panose="02020603050405020304" pitchFamily="18" charset="0"/>
                <a:ea typeface="Calibri" panose="020F0502020204030204" pitchFamily="34" charset="0"/>
                <a:cs typeface="Times New Roman" panose="02020603050405020304" pitchFamily="18" charset="0"/>
              </a:rPr>
              <a:t>Include </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group, individual, and independent activities; and</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640594" lvl="1" indent="-174708">
              <a:lnSpc>
                <a:spcPct val="107000"/>
              </a:lnSpc>
              <a:buFont typeface="Arial" panose="020B0604020202020204" pitchFamily="34" charset="0"/>
              <a:buChar char="•"/>
            </a:pP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Encourage both independence and interaction in the community. </a:t>
            </a:r>
          </a:p>
          <a:p>
            <a:pPr defTabSz="465887">
              <a:lnSpc>
                <a:spcPct val="107000"/>
              </a:lnSpc>
              <a:defRPr/>
            </a:pPr>
            <a:r>
              <a:rPr lang="en-US" baseline="0" dirty="0"/>
              <a:t>During survey, use the </a:t>
            </a:r>
            <a:r>
              <a:rPr lang="en-US" baseline="0" dirty="0" smtClean="0"/>
              <a:t>Activities </a:t>
            </a:r>
            <a:r>
              <a:rPr lang="en-US" baseline="0" dirty="0"/>
              <a:t>CE pathway to investigate identified concerns, along with the regulatory language and interpretive guidance. </a:t>
            </a:r>
          </a:p>
          <a:p>
            <a:pPr marL="174708" indent="-174708">
              <a:lnSpc>
                <a:spcPct val="107000"/>
              </a:lnSpc>
              <a:buFont typeface="Arial" panose="020B0604020202020204" pitchFamily="34" charset="0"/>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b="0" baseline="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26885030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Points:</a:t>
            </a:r>
          </a:p>
          <a:p>
            <a:pPr marL="174708" indent="-174708">
              <a:buFont typeface="Arial" panose="020B0604020202020204" pitchFamily="34" charset="0"/>
              <a:buChar char="•"/>
            </a:pPr>
            <a:r>
              <a:rPr lang="en-US" dirty="0"/>
              <a:t>There were minimal changes made to the regulations and guidance for F680.  </a:t>
            </a:r>
          </a:p>
          <a:p>
            <a:pPr marL="174708" indent="-174708">
              <a:buFont typeface="Arial" panose="020B0604020202020204" pitchFamily="34" charset="0"/>
              <a:buChar char="•"/>
            </a:pPr>
            <a:r>
              <a:rPr lang="en-US" dirty="0"/>
              <a:t>Review F680 if there is no activity director or if concerns are identified with the direction of the activity program.</a:t>
            </a:r>
          </a:p>
          <a:p>
            <a:pPr marL="174708" indent="-174708">
              <a:buFont typeface="Arial" panose="020B0604020202020204" pitchFamily="34" charset="0"/>
              <a:buChar char="•"/>
            </a:pPr>
            <a:r>
              <a:rPr lang="en-US" dirty="0"/>
              <a:t>F680 is a tag that is absolute, which means the facility must have a qualified activities professional to direct the provision of activities to the residents.  Thus, it is cited if the facility is non-compliant with the regulation, whether or not there have been any negative outcomes to residents.   </a:t>
            </a:r>
          </a:p>
          <a:p>
            <a:pPr defTabSz="465887">
              <a:defRPr/>
            </a:pPr>
            <a:r>
              <a:rPr lang="en-US" baseline="0" dirty="0" smtClean="0"/>
              <a:t>During survey, use the regulatory language and interpretive guidance to determine compliance. </a:t>
            </a:r>
          </a:p>
          <a:p>
            <a:pPr marL="174708" indent="-174708">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03226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F551 – This section outlines resident rights regarding their representative.  A definition has been added for a Resident Representative to provide clarification. The new guidance addresses changes and the facility’s responsibility to assure the resident representative acts within their legal responsibility.  Surveyors are directed to check for the designation of a resident representative and whether the resident’s delegation of rights have been followed by facility staff. </a:t>
            </a:r>
          </a:p>
          <a:p>
            <a:endParaRPr lang="en-US" baseline="0" dirty="0" smtClean="0"/>
          </a:p>
          <a:p>
            <a:r>
              <a:rPr lang="en-US" baseline="0" dirty="0" smtClean="0"/>
              <a:t>F553 – The new regulations require that residents have the right to participate in the care planning process, to receive those care planned services, and see the care plan after significant changes.  Our new guidance addresses ways in which the facility can support these rights and ways for the surveyor to determine if these regulatory requirements have been met.   </a:t>
            </a:r>
          </a:p>
          <a:p>
            <a:r>
              <a:rPr lang="en-US" baseline="0" dirty="0" smtClean="0"/>
              <a:t>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9989A68-B825-4368-AAE5-E7994262F2D1}"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83838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now address some of the key points for the quality of care F-tag changes.  </a:t>
            </a:r>
          </a:p>
          <a:p>
            <a:endParaRPr lang="en-US" dirty="0" smtClean="0"/>
          </a:p>
          <a:p>
            <a:r>
              <a:rPr lang="en-US" dirty="0" smtClean="0"/>
              <a:t>First, All of the regulatory provisions for Quality of Care were implemented effective November 28, 2016, or Phase 1, with the exception of 483.25(m), F699, Trauma-Informed Care, which will not be implemented until November 28, 2019 or Phase 3.</a:t>
            </a:r>
          </a:p>
          <a:p>
            <a:endParaRPr lang="en-US" dirty="0" smtClean="0"/>
          </a:p>
          <a:p>
            <a:r>
              <a:rPr lang="en-US" dirty="0" smtClean="0"/>
              <a:t>As you can see, there are now 17 distinct tags under quality of care.  This entire section is included in the substandard quality of care requirement. </a:t>
            </a:r>
          </a:p>
          <a:p>
            <a:endParaRPr lang="en-US" dirty="0" smtClean="0"/>
          </a:p>
          <a:p>
            <a:pPr defTabSz="465887">
              <a:defRPr/>
            </a:pPr>
            <a:r>
              <a:rPr lang="en-US" dirty="0" smtClean="0"/>
              <a:t>Effective November 28, 2017, the regulatory grouping for Quality of Care will have new F-Tag numbering. </a:t>
            </a:r>
          </a:p>
          <a:p>
            <a:pPr marL="174708" indent="-174708" defTabSz="465887">
              <a:buFont typeface="Arial" panose="020B0604020202020204" pitchFamily="34" charset="0"/>
              <a:buChar char="•"/>
              <a:defRPr/>
            </a:pPr>
            <a:r>
              <a:rPr lang="en-US" dirty="0" smtClean="0"/>
              <a:t>Former Tag F328 – for special concerns, was broken up into stand alone tags and guidance developed or revised for F687, foot care, F691, colostomy care, F694 - IV therapy, F695 -respiratory care, and F696 – Prostheses.  </a:t>
            </a:r>
          </a:p>
          <a:p>
            <a:pPr marL="174708" indent="-174708" defTabSz="465887">
              <a:buFont typeface="Arial" panose="020B0604020202020204" pitchFamily="34" charset="0"/>
              <a:buChar char="•"/>
              <a:defRPr/>
            </a:pPr>
            <a:r>
              <a:rPr lang="en-US" dirty="0" smtClean="0"/>
              <a:t>New stand alone regulations and interpretive guidance were written at  F698 Dialysis and F700 for Bedrails; And </a:t>
            </a:r>
          </a:p>
          <a:p>
            <a:pPr marL="174708" indent="-174708" defTabSz="465887">
              <a:buFont typeface="Arial" panose="020B0604020202020204" pitchFamily="34" charset="0"/>
              <a:buChar char="•"/>
              <a:defRPr/>
            </a:pPr>
            <a:r>
              <a:rPr lang="en-US" dirty="0" smtClean="0"/>
              <a:t>A new tag for F697 - Pain management includes the guidance previously housed at former F309. </a:t>
            </a:r>
            <a:endParaRPr lang="en-US" dirty="0" smtClean="0">
              <a:latin typeface="Times New Roman" panose="02020603050405020304" pitchFamily="18" charset="0"/>
              <a:cs typeface="Times New Roman" panose="02020603050405020304" pitchFamily="18" charset="0"/>
            </a:endParaRPr>
          </a:p>
          <a:p>
            <a:pPr marL="174708" indent="-174708">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37923616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F684, Quality of Care.  As you can see, the regulation language has been changed, and now identifies Quality of Care as a fundamental principle that applies to all treatment and care, and emphasizes the importance of providing care in accordance with professional standards of practice, the person centered care plan, and resident choice.  </a:t>
            </a:r>
          </a:p>
          <a:p>
            <a:r>
              <a:rPr lang="en-US" dirty="0"/>
              <a:t>  </a:t>
            </a:r>
          </a:p>
          <a:p>
            <a:r>
              <a:rPr lang="en-US" dirty="0"/>
              <a:t>Key points for F684 include. </a:t>
            </a:r>
          </a:p>
          <a:p>
            <a:pPr marL="174708" indent="-174708">
              <a:buFont typeface="Arial" panose="020B0604020202020204" pitchFamily="34" charset="0"/>
              <a:buChar char="•"/>
            </a:pPr>
            <a:r>
              <a:rPr lang="en-US" dirty="0"/>
              <a:t>As with former F309, use F684 for investigating any care concerns for which there is no specific Ftag;  </a:t>
            </a:r>
          </a:p>
          <a:p>
            <a:pPr marL="174708" indent="-174708">
              <a:buFont typeface="Arial" panose="020B0604020202020204" pitchFamily="34" charset="0"/>
              <a:buChar char="•"/>
            </a:pPr>
            <a:r>
              <a:rPr lang="en-US" dirty="0"/>
              <a:t>F684 contains guidance from former F309 for general quality of care concerns including non-pressure related wounds; </a:t>
            </a:r>
          </a:p>
          <a:p>
            <a:pPr marL="174708" indent="-174708">
              <a:buFont typeface="Arial" panose="020B0604020202020204" pitchFamily="34" charset="0"/>
              <a:buChar char="•"/>
            </a:pPr>
            <a:r>
              <a:rPr lang="en-US" dirty="0"/>
              <a:t>Guidance was updated for residents receiving end of life, or hospice care; and </a:t>
            </a:r>
          </a:p>
          <a:p>
            <a:pPr marL="174708" indent="-174708">
              <a:buFont typeface="Arial" panose="020B0604020202020204" pitchFamily="34" charset="0"/>
              <a:buChar char="•"/>
            </a:pPr>
            <a:r>
              <a:rPr lang="en-US" dirty="0"/>
              <a:t>Pain management, dementia care and dialysis are now stand alone tags.</a:t>
            </a:r>
          </a:p>
          <a:p>
            <a:r>
              <a:rPr lang="en-US" dirty="0"/>
              <a:t> </a:t>
            </a:r>
          </a:p>
          <a:p>
            <a:pPr defTabSz="465887">
              <a:defRPr/>
            </a:pPr>
            <a:r>
              <a:rPr lang="en-US" baseline="0" dirty="0" smtClean="0"/>
              <a:t>During survey, use interpretive guidance and regulations along with the CMS General CE pathway to investigate concerns which do not have a specific CE pathway.  For end of life concerns, use the Hospice/End of Life CE pathway. </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480906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For F685, Vision and Hearing, you will notice that there have been no regulatory changes.  </a:t>
            </a:r>
          </a:p>
          <a:p>
            <a:pPr defTabSz="465887">
              <a:defRPr/>
            </a:pPr>
            <a:r>
              <a:rPr lang="en-US" dirty="0"/>
              <a:t>Key Points for this tag include that the facility must assist the resident in gaining access to vision and hearing services; and assist in making and arranging for transportation for appointments.</a:t>
            </a:r>
            <a:r>
              <a:rPr lang="en-US" i="1" dirty="0"/>
              <a:t> </a:t>
            </a:r>
            <a:endParaRPr lang="en-US" dirty="0"/>
          </a:p>
          <a:p>
            <a:pPr defTabSz="465887">
              <a:defRPr/>
            </a:pPr>
            <a:r>
              <a:rPr lang="en-US" baseline="0" dirty="0"/>
              <a:t>During the survey, use the </a:t>
            </a:r>
            <a:r>
              <a:rPr lang="en-US" baseline="0" dirty="0" smtClean="0"/>
              <a:t>Activities of Daily Living and Communication-Sensory CE </a:t>
            </a:r>
            <a:r>
              <a:rPr lang="en-US" baseline="0" dirty="0"/>
              <a:t>pathway to investigate </a:t>
            </a:r>
            <a:r>
              <a:rPr lang="en-US" baseline="0" dirty="0" smtClean="0"/>
              <a:t>any identified </a:t>
            </a:r>
            <a:r>
              <a:rPr lang="en-US" baseline="0" dirty="0"/>
              <a:t>concerns, along with the regulatory language and guidelines. </a:t>
            </a:r>
          </a:p>
          <a:p>
            <a:endParaRPr lang="en-US" i="1"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37860602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b="0" dirty="0">
                <a:latin typeface="Times New Roman" panose="02020603050405020304" pitchFamily="18" charset="0"/>
                <a:ea typeface="Times New Roman" panose="02020603050405020304" pitchFamily="18" charset="0"/>
                <a:cs typeface="Times New Roman" panose="02020603050405020304" pitchFamily="18" charset="0"/>
              </a:rPr>
              <a:t>For F-Tag</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 686, </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Pressure ulcers, new regulatory </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language was added </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requiring preventive care that is consistent </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with professional standards of </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practice to residents who may be at risk for development of pressure ulcers.</a:t>
            </a:r>
          </a:p>
          <a:p>
            <a:pPr>
              <a:lnSpc>
                <a:spcPct val="107000"/>
              </a:lnSpc>
            </a:pPr>
            <a:endPar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Additionally, facilities must provide treatment which is consistent </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with professional standards of practice to promote healing, prevent infection and prevent a new ulcer from developing.</a:t>
            </a:r>
          </a:p>
          <a:p>
            <a:pPr marL="174708" indent="-174708">
              <a:lnSpc>
                <a:spcPct val="107000"/>
              </a:lnSpc>
              <a:buFont typeface="Arial" panose="020B0604020202020204" pitchFamily="34" charset="0"/>
              <a:buChar char="•"/>
            </a:pPr>
            <a:endParaRPr lang="en-US" b="0" dirty="0">
              <a:latin typeface="Times New Roman" panose="02020603050405020304" pitchFamily="18" charset="0"/>
              <a:ea typeface="Times New Roman" panose="02020603050405020304" pitchFamily="18" charset="0"/>
              <a:cs typeface="Times New Roman" panose="02020603050405020304" pitchFamily="18" charset="0"/>
            </a:endParaRPr>
          </a:p>
          <a:p>
            <a:pPr marL="174708" indent="-174708">
              <a:lnSpc>
                <a:spcPct val="107000"/>
              </a:lnSpc>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The interpretive guidance was updated and expanded to include a definition of </a:t>
            </a:r>
            <a:r>
              <a:rPr lang="en-US" dirty="0" smtClean="0">
                <a:latin typeface="Times New Roman" panose="02020603050405020304" pitchFamily="18" charset="0"/>
                <a:ea typeface="Calibri" panose="020F0502020204030204" pitchFamily="34" charset="0"/>
                <a:cs typeface="Times New Roman" panose="02020603050405020304" pitchFamily="18" charset="0"/>
              </a:rPr>
              <a:t>staging </a:t>
            </a:r>
            <a:r>
              <a:rPr lang="en-US" dirty="0">
                <a:latin typeface="Times New Roman" panose="02020603050405020304" pitchFamily="18" charset="0"/>
                <a:ea typeface="Calibri" panose="020F0502020204030204" pitchFamily="34" charset="0"/>
                <a:cs typeface="Times New Roman" panose="02020603050405020304" pitchFamily="18" charset="0"/>
              </a:rPr>
              <a:t>of pressure ulcers.</a:t>
            </a:r>
          </a:p>
          <a:p>
            <a:pPr lvl="0"/>
            <a:endParaRPr lang="en-US" dirty="0">
              <a:latin typeface="Times New Roman" panose="02020603050405020304" pitchFamily="18" charset="0"/>
              <a:cs typeface="Times New Roman" panose="02020603050405020304" pitchFamily="18" charset="0"/>
            </a:endParaRPr>
          </a:p>
          <a:p>
            <a:pPr defTabSz="465887">
              <a:defRPr/>
            </a:pPr>
            <a:r>
              <a:rPr lang="en-US" baseline="0" dirty="0"/>
              <a:t>During survey, use the </a:t>
            </a:r>
            <a:r>
              <a:rPr lang="en-US" baseline="0" dirty="0" smtClean="0"/>
              <a:t>Pressure Ulcer CE </a:t>
            </a:r>
            <a:r>
              <a:rPr lang="en-US" baseline="0" dirty="0"/>
              <a:t>pathway to investigate identified concerns, along with the regulatory language and guidelines. </a:t>
            </a:r>
          </a:p>
          <a:p>
            <a:pPr lvl="0"/>
            <a:endParaRPr lang="en-US" dirty="0">
              <a:latin typeface="Times New Roman" panose="02020603050405020304" pitchFamily="18" charset="0"/>
              <a:cs typeface="Times New Roman" panose="02020603050405020304" pitchFamily="18" charset="0"/>
            </a:endParaRPr>
          </a:p>
          <a:p>
            <a:r>
              <a:rPr lang="en-US" i="1" dirty="0"/>
              <a:t> </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86086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b="0" i="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F-tag</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687 Foot </a:t>
            </a: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care.  </a:t>
            </a:r>
          </a:p>
          <a:p>
            <a:pPr>
              <a:lnSpc>
                <a:spcPct val="107000"/>
              </a:lnSpc>
            </a:pP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Key points for F687 include that this </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is a new </a:t>
            </a: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Ftag, which was </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formerly located at F328. This requirement is to ensure that residents receive proper treatment and care </a:t>
            </a: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 accordance with professional standards of practice to </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maintain mobility along with good foot health. </a:t>
            </a:r>
            <a:endPar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74708" indent="-174708">
              <a:lnSpc>
                <a:spcPct val="107000"/>
              </a:lnSpc>
              <a:buFont typeface="Arial" panose="020B0604020202020204" pitchFamily="34" charset="0"/>
              <a:buChar char="•"/>
            </a:pP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If </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necessary, </a:t>
            </a: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facilities must assist residents </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 making appointments with a qualified person; and </a:t>
            </a:r>
          </a:p>
          <a:p>
            <a:pPr marL="174708" indent="-174708">
              <a:lnSpc>
                <a:spcPct val="107000"/>
              </a:lnSpc>
              <a:buFont typeface="Arial" panose="020B0604020202020204" pitchFamily="34" charset="0"/>
              <a:buChar char="•"/>
            </a:pP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Assist in arranging for transportation to and from such appointments. </a:t>
            </a:r>
          </a:p>
          <a:p>
            <a:pPr defTabSz="465887">
              <a:lnSpc>
                <a:spcPct val="107000"/>
              </a:lnSpc>
              <a:defRPr/>
            </a:pPr>
            <a:endParaRPr lang="en-US" baseline="0" dirty="0"/>
          </a:p>
          <a:p>
            <a:pPr defTabSz="465887">
              <a:lnSpc>
                <a:spcPct val="107000"/>
              </a:lnSpc>
              <a:defRPr/>
            </a:pPr>
            <a:r>
              <a:rPr lang="en-US" baseline="0" dirty="0"/>
              <a:t>During survey, use the regulatory language and guidelines to investigate identified concerns.</a:t>
            </a:r>
          </a:p>
          <a:p>
            <a:pPr>
              <a:lnSpc>
                <a:spcPct val="107000"/>
              </a:lnSpc>
            </a:pPr>
            <a:endPar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4898729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b="0" dirty="0">
                <a:latin typeface="Times New Roman" panose="02020603050405020304" pitchFamily="18" charset="0"/>
                <a:ea typeface="Times New Roman" panose="02020603050405020304" pitchFamily="18" charset="0"/>
                <a:cs typeface="Times New Roman" panose="02020603050405020304" pitchFamily="18" charset="0"/>
              </a:rPr>
              <a:t>F688 Mobility and Range of </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Motion.</a:t>
            </a:r>
          </a:p>
          <a:p>
            <a:pPr>
              <a:lnSpc>
                <a:spcPct val="107000"/>
              </a:lnSpc>
            </a:pP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Key points for surveyors to know are that</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new regulatory</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language was added for residents with limited</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 mobility which says:</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0" dirty="0">
                <a:latin typeface="Times New Roman" panose="02020603050405020304" pitchFamily="18" charset="0"/>
                <a:ea typeface="Times New Roman" panose="02020603050405020304" pitchFamily="18" charset="0"/>
                <a:cs typeface="Times New Roman" panose="02020603050405020304" pitchFamily="18" charset="0"/>
              </a:rPr>
              <a:t>“A resident with limited mobility </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receive </a:t>
            </a:r>
            <a:r>
              <a:rPr lang="en-US" b="0" dirty="0">
                <a:latin typeface="Times New Roman" panose="02020603050405020304" pitchFamily="18" charset="0"/>
                <a:ea typeface="Times New Roman" panose="02020603050405020304" pitchFamily="18" charset="0"/>
                <a:cs typeface="Times New Roman" panose="02020603050405020304" pitchFamily="18" charset="0"/>
              </a:rPr>
              <a:t>appropriate services, equipment, and assistance to maintain</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 and improve mobility with the maximum practicable independence unless a reduction in mobility is demonstrably unavoidable.”</a:t>
            </a:r>
          </a:p>
          <a:p>
            <a:pPr>
              <a:lnSpc>
                <a:spcPct val="107000"/>
              </a:lnSpc>
            </a:pPr>
            <a:endParaRPr lang="en-US" b="0" baseline="0" dirty="0">
              <a:latin typeface="Times New Roman" panose="02020603050405020304" pitchFamily="18" charset="0"/>
              <a:ea typeface="Times New Roman" panose="02020603050405020304" pitchFamily="18" charset="0"/>
              <a:cs typeface="Times New Roman" panose="02020603050405020304" pitchFamily="18" charset="0"/>
            </a:endParaRPr>
          </a:p>
          <a:p>
            <a:pPr defTabSz="465887">
              <a:lnSpc>
                <a:spcPct val="107000"/>
              </a:lnSpc>
              <a:defRPr/>
            </a:pP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You may remember that “mobility” was also </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a part of the requirements for F676, Activities of Daily Living, in </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the quality of life </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section, however </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CMS has determined that </a:t>
            </a:r>
            <a:r>
              <a:rPr lang="en-US" b="0" baseline="0" dirty="0" smtClean="0">
                <a:latin typeface="Times New Roman" panose="02020603050405020304" pitchFamily="18" charset="0"/>
                <a:ea typeface="Times New Roman" panose="02020603050405020304" pitchFamily="18" charset="0"/>
                <a:cs typeface="Times New Roman" panose="02020603050405020304" pitchFamily="18" charset="0"/>
              </a:rPr>
              <a:t>all concerns related to physical, mental and/or psychosocial aspects of range of motion or mobility are to be reviewed </a:t>
            </a:r>
            <a:r>
              <a:rPr lang="en-US" b="0" baseline="0" dirty="0">
                <a:latin typeface="Times New Roman" panose="02020603050405020304" pitchFamily="18" charset="0"/>
                <a:ea typeface="Times New Roman" panose="02020603050405020304" pitchFamily="18" charset="0"/>
                <a:cs typeface="Times New Roman" panose="02020603050405020304" pitchFamily="18" charset="0"/>
              </a:rPr>
              <a:t>at this tag, F688 rather than at F676. </a:t>
            </a:r>
          </a:p>
          <a:p>
            <a:pPr defTabSz="465887">
              <a:lnSpc>
                <a:spcPct val="107000"/>
              </a:lnSpc>
              <a:defRPr/>
            </a:pPr>
            <a:endParaRPr lang="en-US" b="0" baseline="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b="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b="1" dirty="0"/>
              <a:t> </a:t>
            </a:r>
            <a:r>
              <a:rPr lang="en-US" dirty="0"/>
              <a:t>To assist in the investigation of issues related to mobility, we have included mobility in the revised CE pathway for Positioning, Mobility and Range of Motion.  Also use the interpretive guidance and regulatory language during investigations.</a:t>
            </a:r>
          </a:p>
          <a:p>
            <a:pPr defTabSz="465887">
              <a:lnSpc>
                <a:spcPct val="107000"/>
              </a:lnSpc>
              <a:defRPr/>
            </a:pPr>
            <a:endParaRPr lang="en-US" dirty="0"/>
          </a:p>
          <a:p>
            <a:pPr>
              <a:lnSpc>
                <a:spcPct val="107000"/>
              </a:lnSpc>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4728306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F689, Accidents and Supervision.</a:t>
            </a:r>
          </a:p>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There have been no changes to the regulatory language at F689 Accidents and Supervision. </a:t>
            </a:r>
          </a:p>
          <a:p>
            <a:pPr>
              <a:lnSpc>
                <a:spcPct val="107000"/>
              </a:lnSpc>
            </a:pPr>
            <a:r>
              <a:rPr lang="en-US" dirty="0">
                <a:latin typeface="Times New Roman" panose="02020603050405020304" pitchFamily="18" charset="0"/>
                <a:cs typeface="Times New Roman" panose="02020603050405020304" pitchFamily="18" charset="0"/>
              </a:rPr>
              <a:t>However, there are several Key Points to consider at this tag.  </a:t>
            </a:r>
          </a:p>
          <a:p>
            <a:pPr marL="174708" indent="-174708">
              <a:lnSpc>
                <a:spcPct val="107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Definitions have been updated for avoidable accident, unavoidable accident, falls, risks, and supervision/adequate supervision;</a:t>
            </a:r>
          </a:p>
          <a:p>
            <a:pPr marL="174708" indent="-174708">
              <a:lnSpc>
                <a:spcPct val="107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New definitions have been added for environment and position change alarms; and </a:t>
            </a:r>
          </a:p>
          <a:p>
            <a:pPr marL="174708" indent="-174708">
              <a:lnSpc>
                <a:spcPct val="107000"/>
              </a:lnSpc>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Interpretive Guidance has been revised and updated.</a:t>
            </a:r>
          </a:p>
          <a:p>
            <a:endParaRPr lang="en-US" dirty="0"/>
          </a:p>
          <a:p>
            <a:pPr defTabSz="465887">
              <a:defRPr/>
            </a:pPr>
            <a:r>
              <a:rPr lang="en-US" baseline="0" dirty="0"/>
              <a:t>During survey, use the </a:t>
            </a:r>
            <a:r>
              <a:rPr lang="en-US" baseline="0" dirty="0" smtClean="0"/>
              <a:t>Accidents </a:t>
            </a:r>
            <a:r>
              <a:rPr lang="en-US" baseline="0" dirty="0"/>
              <a:t>CE pathway to investigate identified concerns, along with the regulatory language and guidelines. </a:t>
            </a: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0658741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F-tag 690 Bowel, bladder incontinence, catheter and UTI.</a:t>
            </a:r>
          </a:p>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Key points for you to consider are that F690 has new requirements that includes that </a:t>
            </a:r>
          </a:p>
          <a:p>
            <a:pPr marL="174708" indent="-174708">
              <a:lnSpc>
                <a:spcPct val="107000"/>
              </a:lnSpc>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 resident who is continent of bladder and bowel on admission receives services and assistance to maintain continence unless his or her clinical condition is or becomes such that continence is not possible to maintain.</a:t>
            </a:r>
          </a:p>
          <a:p>
            <a:pPr marL="174708" indent="-174708">
              <a:lnSpc>
                <a:spcPct val="107000"/>
              </a:lnSpc>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If a resident is admitted with an indwelling catheter or subsequently receives one, it is assessed for removal as soon as possible unless </a:t>
            </a:r>
            <a:r>
              <a:rPr lang="en-US" dirty="0"/>
              <a:t>there is valid medical justification for catheterization and the catheter is discontinued as soon as clinically warranted.</a:t>
            </a:r>
          </a:p>
          <a:p>
            <a:pPr marL="174708" indent="-174708">
              <a:lnSpc>
                <a:spcPct val="107000"/>
              </a:lnSpc>
              <a:buFont typeface="Arial" panose="020B0604020202020204" pitchFamily="34" charset="0"/>
              <a:buChar char="•"/>
            </a:pPr>
            <a:r>
              <a:rPr lang="en-US" dirty="0">
                <a:latin typeface="Times New Roman" panose="02020603050405020304" pitchFamily="18" charset="0"/>
                <a:ea typeface="Times New Roman" panose="02020603050405020304" pitchFamily="18" charset="0"/>
                <a:cs typeface="Times New Roman" panose="02020603050405020304" pitchFamily="18" charset="0"/>
              </a:rPr>
              <a:t>A resident with fecal incontinence, receives appropriate treatment and services to restore as much normal bowel function as possible;</a:t>
            </a:r>
          </a:p>
          <a:p>
            <a:pPr marL="174708" indent="-174708">
              <a:lnSpc>
                <a:spcPct val="107000"/>
              </a:lnSpc>
              <a:buFont typeface="Arial" panose="020B0604020202020204" pitchFamily="34" charset="0"/>
              <a:buChar char="•"/>
            </a:pPr>
            <a:r>
              <a:rPr lang="en-US" dirty="0">
                <a:latin typeface="Times New Roman" panose="02020603050405020304" pitchFamily="18" charset="0"/>
                <a:ea typeface="Times New Roman" panose="02020603050405020304" pitchFamily="18" charset="0"/>
                <a:cs typeface="Times New Roman" panose="02020603050405020304" pitchFamily="18" charset="0"/>
              </a:rPr>
              <a:t>Interpretive guidance has been updated and revised.</a:t>
            </a:r>
          </a:p>
          <a:p>
            <a:pPr marL="174708" indent="-174708">
              <a:lnSpc>
                <a:spcPct val="107000"/>
              </a:lnSpc>
              <a:buFont typeface="Arial" panose="020B0604020202020204" pitchFamily="34" charset="0"/>
              <a:buChar char="•"/>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defTabSz="465887">
              <a:lnSpc>
                <a:spcPct val="107000"/>
              </a:lnSpc>
              <a:defRPr/>
            </a:pPr>
            <a:r>
              <a:rPr lang="en-US" dirty="0"/>
              <a:t>To assist in the investigation, we have updated the CE pathways for Bladder and Bowel Incontinence, as well as the Urinary catheter and Urinary Tract Infection pathways.  In addition, use the interpretive guidance and regulatory language during investigations.</a:t>
            </a:r>
          </a:p>
          <a:p>
            <a:pPr marL="174708" indent="-174708">
              <a:lnSpc>
                <a:spcPct val="107000"/>
              </a:lnSpc>
              <a:buFont typeface="Arial" panose="020B0604020202020204" pitchFamily="34" charset="0"/>
              <a:buChar char="•"/>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2194817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100" dirty="0"/>
              <a:t>F691, Colostomy, Urostomy, or Ileostomy Care</a:t>
            </a:r>
          </a:p>
          <a:p>
            <a:pPr>
              <a:lnSpc>
                <a:spcPct val="107000"/>
              </a:lnSpc>
            </a:pPr>
            <a:r>
              <a:rPr lang="en-US" sz="1100" dirty="0"/>
              <a:t>Key Points to consider:  </a:t>
            </a:r>
          </a:p>
          <a:p>
            <a:pPr>
              <a:lnSpc>
                <a:spcPct val="107000"/>
              </a:lnSpc>
            </a:pPr>
            <a:r>
              <a:rPr lang="en-US" sz="1100" dirty="0"/>
              <a:t>This is a new </a:t>
            </a:r>
            <a:r>
              <a:rPr lang="en-US" dirty="0" smtClean="0">
                <a:ea typeface="Calibri" panose="020F0502020204030204" pitchFamily="34" charset="0"/>
                <a:cs typeface="Times New Roman" panose="02020603050405020304" pitchFamily="18" charset="0"/>
              </a:rPr>
              <a:t>F-tag</a:t>
            </a:r>
            <a:r>
              <a:rPr lang="en-US" dirty="0">
                <a:ea typeface="Calibri" panose="020F0502020204030204" pitchFamily="34" charset="0"/>
                <a:cs typeface="Times New Roman" panose="02020603050405020304" pitchFamily="18" charset="0"/>
              </a:rPr>
              <a:t>, which was formerly located at F328, and is now a stand alone tag.  </a:t>
            </a:r>
          </a:p>
          <a:p>
            <a:pPr>
              <a:lnSpc>
                <a:spcPct val="107000"/>
              </a:lnSpc>
            </a:pPr>
            <a:r>
              <a:rPr lang="en-US" dirty="0">
                <a:ea typeface="Calibri" panose="020F0502020204030204" pitchFamily="34" charset="0"/>
                <a:cs typeface="Times New Roman" panose="02020603050405020304" pitchFamily="18" charset="0"/>
              </a:rPr>
              <a:t>The previous interpretive guidance was moved to this new </a:t>
            </a:r>
            <a:r>
              <a:rPr lang="en-US" dirty="0" smtClean="0">
                <a:ea typeface="Calibri" panose="020F0502020204030204" pitchFamily="34" charset="0"/>
                <a:cs typeface="Times New Roman" panose="02020603050405020304" pitchFamily="18" charset="0"/>
              </a:rPr>
              <a:t>F-tag</a:t>
            </a:r>
            <a:r>
              <a:rPr lang="en-US" dirty="0">
                <a:ea typeface="Calibri" panose="020F0502020204030204" pitchFamily="34" charset="0"/>
                <a:cs typeface="Times New Roman" panose="02020603050405020304" pitchFamily="18" charset="0"/>
              </a:rPr>
              <a:t>;</a:t>
            </a:r>
          </a:p>
          <a:p>
            <a:pPr>
              <a:lnSpc>
                <a:spcPct val="107000"/>
              </a:lnSpc>
            </a:pPr>
            <a:r>
              <a:rPr lang="en-US" dirty="0">
                <a:ea typeface="Calibri" panose="020F0502020204030204" pitchFamily="34" charset="0"/>
                <a:cs typeface="Times New Roman" panose="02020603050405020304" pitchFamily="18" charset="0"/>
              </a:rPr>
              <a:t>A resident who requires colostomy, urostomy, or ileostomy services, receives care that is consistent with professional standards of practice, the comprehensive person-centered care plan, and the resident’s goals and preferences.</a:t>
            </a:r>
          </a:p>
          <a:p>
            <a:pPr>
              <a:lnSpc>
                <a:spcPct val="107000"/>
              </a:lnSpc>
            </a:pPr>
            <a:endParaRPr lang="en-US" dirty="0">
              <a:ea typeface="Calibri" panose="020F0502020204030204" pitchFamily="34" charset="0"/>
              <a:cs typeface="Times New Roman" panose="02020603050405020304" pitchFamily="18" charset="0"/>
            </a:endParaRPr>
          </a:p>
          <a:p>
            <a:r>
              <a:rPr lang="en-US" dirty="0"/>
              <a:t>There is no CE pathway for this tag.  During survey, to investigate concerns, use the interpretive guidance and regulatory language.  </a:t>
            </a: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9365507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400" dirty="0">
                <a:ea typeface="Calibri" panose="020F0502020204030204" pitchFamily="34" charset="0"/>
                <a:cs typeface="Times New Roman" panose="02020603050405020304" pitchFamily="18" charset="0"/>
              </a:rPr>
              <a:t>F692, Assisted Nutrition and Hydration</a:t>
            </a:r>
          </a:p>
          <a:p>
            <a:pPr>
              <a:lnSpc>
                <a:spcPct val="107000"/>
              </a:lnSpc>
            </a:pPr>
            <a:r>
              <a:rPr lang="en-US" sz="1400" dirty="0">
                <a:ea typeface="Calibri" panose="020F0502020204030204" pitchFamily="34" charset="0"/>
                <a:cs typeface="Times New Roman" panose="02020603050405020304" pitchFamily="18" charset="0"/>
              </a:rPr>
              <a:t>Key Points for your consideration are:</a:t>
            </a:r>
          </a:p>
          <a:p>
            <a:pPr>
              <a:lnSpc>
                <a:spcPct val="107000"/>
              </a:lnSpc>
            </a:pPr>
            <a:r>
              <a:rPr lang="en-US" sz="1400" dirty="0">
                <a:ea typeface="Calibri" panose="020F0502020204030204" pitchFamily="34" charset="0"/>
                <a:cs typeface="Times New Roman" panose="02020603050405020304" pitchFamily="18" charset="0"/>
              </a:rPr>
              <a:t>Two former tags </a:t>
            </a:r>
            <a:r>
              <a:rPr lang="en-US" dirty="0">
                <a:ea typeface="Calibri" panose="020F0502020204030204" pitchFamily="34" charset="0"/>
                <a:cs typeface="Times New Roman" panose="02020603050405020304" pitchFamily="18" charset="0"/>
              </a:rPr>
              <a:t>for nutrition (F325) and Hydration (F327) have been combined in F692;</a:t>
            </a:r>
          </a:p>
          <a:p>
            <a:pPr>
              <a:lnSpc>
                <a:spcPct val="107000"/>
              </a:lnSpc>
            </a:pPr>
            <a:endParaRPr lang="en-US" dirty="0">
              <a:ea typeface="Calibri" panose="020F0502020204030204" pitchFamily="34" charset="0"/>
              <a:cs typeface="Times New Roman" panose="02020603050405020304" pitchFamily="18" charset="0"/>
            </a:endParaRPr>
          </a:p>
          <a:p>
            <a:pPr>
              <a:lnSpc>
                <a:spcPct val="107000"/>
              </a:lnSpc>
            </a:pPr>
            <a:r>
              <a:rPr lang="en-US" dirty="0">
                <a:ea typeface="Calibri" panose="020F0502020204030204" pitchFamily="34" charset="0"/>
                <a:cs typeface="Times New Roman" panose="02020603050405020304" pitchFamily="18" charset="0"/>
              </a:rPr>
              <a:t>There were minimal changes made to the regulatory language and the interpretive guidance was updated;</a:t>
            </a:r>
          </a:p>
          <a:p>
            <a:pPr>
              <a:lnSpc>
                <a:spcPct val="107000"/>
              </a:lnSpc>
            </a:pPr>
            <a:endParaRPr lang="en-US" dirty="0">
              <a:ea typeface="Calibri" panose="020F0502020204030204" pitchFamily="34" charset="0"/>
              <a:cs typeface="Times New Roman" panose="02020603050405020304" pitchFamily="18" charset="0"/>
            </a:endParaRPr>
          </a:p>
          <a:p>
            <a:pPr>
              <a:lnSpc>
                <a:spcPct val="107000"/>
              </a:lnSpc>
            </a:pPr>
            <a:r>
              <a:rPr lang="en-US" dirty="0"/>
              <a:t>Facilities must Identify and apply relevant approaches to maintain acceptable parameters of residents’ nutritional status, including fluids; and </a:t>
            </a:r>
          </a:p>
          <a:p>
            <a:pPr>
              <a:lnSpc>
                <a:spcPct val="107000"/>
              </a:lnSpc>
            </a:pPr>
            <a:r>
              <a:rPr lang="en-US" dirty="0"/>
              <a:t>  </a:t>
            </a:r>
          </a:p>
          <a:p>
            <a:pPr>
              <a:lnSpc>
                <a:spcPct val="107000"/>
              </a:lnSpc>
            </a:pPr>
            <a:r>
              <a:rPr lang="en-US" dirty="0"/>
              <a:t>Offer sufficient fluid intake to maintain proper hydration and health.</a:t>
            </a:r>
          </a:p>
          <a:p>
            <a:pPr>
              <a:lnSpc>
                <a:spcPct val="107000"/>
              </a:lnSpc>
            </a:pPr>
            <a:endParaRPr lang="en-US" b="0" kern="1600" dirty="0">
              <a:latin typeface="Times New Roman" panose="02020603050405020304" pitchFamily="18" charset="0"/>
              <a:ea typeface="Times New Roman" panose="02020603050405020304" pitchFamily="18" charset="0"/>
              <a:cs typeface="Times New Roman" panose="02020603050405020304" pitchFamily="18" charset="0"/>
            </a:endParaRPr>
          </a:p>
          <a:p>
            <a:pPr defTabSz="465887">
              <a:lnSpc>
                <a:spcPct val="107000"/>
              </a:lnSpc>
              <a:defRPr/>
            </a:pPr>
            <a:r>
              <a:rPr lang="en-US" sz="1100" dirty="0"/>
              <a:t>During survey, use the </a:t>
            </a:r>
            <a:r>
              <a:rPr lang="en-US" sz="1100" dirty="0" smtClean="0"/>
              <a:t>Nutrition</a:t>
            </a:r>
            <a:r>
              <a:rPr lang="en-US" sz="1100" baseline="0" dirty="0" smtClean="0"/>
              <a:t> and Hydration</a:t>
            </a:r>
            <a:r>
              <a:rPr lang="en-US" sz="1100" dirty="0" smtClean="0"/>
              <a:t> </a:t>
            </a:r>
            <a:r>
              <a:rPr lang="en-US" sz="1100" dirty="0"/>
              <a:t>CE pathway to investigate identified concerns, along with the regulatory language and </a:t>
            </a:r>
            <a:r>
              <a:rPr lang="en-US" sz="1100" dirty="0" smtClean="0"/>
              <a:t>guidance. </a:t>
            </a:r>
            <a:endParaRPr lang="en-US" sz="1100" dirty="0"/>
          </a:p>
          <a:p>
            <a:pPr>
              <a:lnSpc>
                <a:spcPct val="107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166311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F555 – The</a:t>
            </a:r>
            <a:r>
              <a:rPr lang="en-US" baseline="0" dirty="0" smtClean="0"/>
              <a:t> n</a:t>
            </a:r>
            <a:r>
              <a:rPr lang="en-US" dirty="0" smtClean="0"/>
              <a:t>ew regulations require</a:t>
            </a:r>
            <a:r>
              <a:rPr lang="en-US" baseline="0" dirty="0" smtClean="0"/>
              <a:t> that physicians providing care to nursing home residents be properly licensed to practice.  Our new guidance addresses the ways a surveyor can determine if these regulatory requirements are being met.</a:t>
            </a:r>
          </a:p>
          <a:p>
            <a:endParaRPr lang="en-US" baseline="0" dirty="0" smtClean="0"/>
          </a:p>
          <a:p>
            <a:r>
              <a:rPr lang="en-US" baseline="0" dirty="0" smtClean="0"/>
              <a:t>F563/F564 – New regulatory language clarifies a resident’s right to have visitors, including the requirement to inform residents of their visitation rights, and equal visitation privileges.  It also includes the facility’s responsibility to uphold these rights, as well as explanation of the facility’s responsibility when these rights are restricted for clinical or safety reasons.  New guidance clarifies clinical and safety restrictions and how the facility must continue to support visiting rights, so as not to infringe on the rights of other residents.  Facilities are required to have written policy and procedures regarding visitation rights that include any clinically necessary or reasonable restrictions or limitations or safety restrictions or limitations. </a:t>
            </a:r>
          </a:p>
          <a:p>
            <a:r>
              <a:rPr lang="en-US" baseline="0" dirty="0" smtClean="0"/>
              <a:t>The facility is responsible for ensuring that all visitors enjoy full and equal visitation privileges consistent with resident preferences. </a:t>
            </a:r>
            <a:endParaRPr lang="en-US" dirty="0"/>
          </a:p>
        </p:txBody>
      </p:sp>
      <p:sp>
        <p:nvSpPr>
          <p:cNvPr id="4" name="Slide Number Placeholder 3"/>
          <p:cNvSpPr>
            <a:spLocks noGrp="1"/>
          </p:cNvSpPr>
          <p:nvPr>
            <p:ph type="sldNum" sz="quarter" idx="10"/>
          </p:nvPr>
        </p:nvSpPr>
        <p:spPr/>
        <p:txBody>
          <a:bodyPr/>
          <a:lstStyle/>
          <a:p>
            <a:fld id="{19989A68-B825-4368-AAE5-E7994262F2D1}"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5197037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F693, Tube Feeding Management, Restore Eating Skills</a:t>
            </a:r>
          </a:p>
          <a:p>
            <a:r>
              <a:rPr lang="en-US" dirty="0" smtClean="0"/>
              <a:t>Key </a:t>
            </a:r>
            <a:r>
              <a:rPr lang="en-US" dirty="0"/>
              <a:t>points for F693 include:</a:t>
            </a:r>
          </a:p>
          <a:p>
            <a:pPr marL="174708" indent="-174708">
              <a:buFont typeface="Arial" panose="020B0604020202020204" pitchFamily="34" charset="0"/>
              <a:buChar char="•"/>
            </a:pPr>
            <a:r>
              <a:rPr lang="en-US" dirty="0" smtClean="0"/>
              <a:t>F693 </a:t>
            </a:r>
            <a:r>
              <a:rPr lang="en-US" dirty="0"/>
              <a:t>combined two tags, formerly located at F321 and F322, for tube feeding.  This included some additional regulatory language;</a:t>
            </a:r>
          </a:p>
          <a:p>
            <a:pPr marL="174708" indent="-174708">
              <a:buFont typeface="Arial" panose="020B0604020202020204" pitchFamily="34" charset="0"/>
              <a:buChar char="•"/>
            </a:pPr>
            <a:r>
              <a:rPr lang="en-US" dirty="0"/>
              <a:t>The regulation includes tube feeding management for nasogastric, gastrostomy tubes, both percutaneous endoscopic gastrostomy and percutaneous endoscopic jejunostomy;</a:t>
            </a:r>
          </a:p>
          <a:p>
            <a:pPr marL="174708" marR="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regulation requires that a feeding tube is clinically indicated and consented to by the resident</a:t>
            </a:r>
            <a:r>
              <a:rPr lang="en-US" dirty="0" smtClean="0"/>
              <a:t>.</a:t>
            </a:r>
            <a:r>
              <a:rPr lang="en-US" sz="1200" dirty="0" smtClean="0">
                <a:latin typeface="Times New Roman" panose="02020603050405020304" pitchFamily="18" charset="0"/>
                <a:cs typeface="Times New Roman" panose="02020603050405020304" pitchFamily="18" charset="0"/>
              </a:rPr>
              <a:t> ; </a:t>
            </a:r>
          </a:p>
          <a:p>
            <a:pPr marL="174708" marR="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Times New Roman" panose="02020603050405020304" pitchFamily="18" charset="0"/>
                <a:cs typeface="Times New Roman" panose="02020603050405020304" pitchFamily="18" charset="0"/>
              </a:rPr>
              <a:t>Consent implies that a discussion has occurred between the resident or representative and the physician, or other member of the treatment team, explaining the process of receiving the tube, and the risks and benefits; </a:t>
            </a:r>
          </a:p>
          <a:p>
            <a:pPr marL="174708" marR="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Interpretive </a:t>
            </a:r>
            <a:r>
              <a:rPr lang="en-US" dirty="0"/>
              <a:t>guidance states that consent implies that a discussion has occurred between the resident or representative and the physician, or other member of the treatment team, explaining the process of receiving the tube, and the risks and benefits; </a:t>
            </a:r>
          </a:p>
          <a:p>
            <a:pPr marL="174708" indent="-174708">
              <a:buFont typeface="Arial" panose="020B0604020202020204" pitchFamily="34" charset="0"/>
              <a:buChar char="•"/>
            </a:pPr>
            <a:r>
              <a:rPr lang="en-US" dirty="0"/>
              <a:t>A resident fed by enteral means receives treatment and services to restore, if possible eating skills; and</a:t>
            </a:r>
          </a:p>
          <a:p>
            <a:pPr marL="174708" indent="-174708">
              <a:buFont typeface="Arial" panose="020B0604020202020204" pitchFamily="34" charset="0"/>
              <a:buChar char="•"/>
            </a:pPr>
            <a:r>
              <a:rPr lang="en-US" dirty="0"/>
              <a:t>Treatment and services are provided to prevent complications of enteral feeding.</a:t>
            </a:r>
          </a:p>
          <a:p>
            <a:endParaRPr lang="en-US" dirty="0"/>
          </a:p>
          <a:p>
            <a:pPr defTabSz="465887">
              <a:defRPr/>
            </a:pPr>
            <a:r>
              <a:rPr lang="en-US" dirty="0"/>
              <a:t>During survey, use the </a:t>
            </a:r>
            <a:r>
              <a:rPr lang="en-US" dirty="0" smtClean="0"/>
              <a:t>Tube</a:t>
            </a:r>
            <a:r>
              <a:rPr lang="en-US" baseline="0" dirty="0" smtClean="0"/>
              <a:t> Feeding</a:t>
            </a:r>
            <a:r>
              <a:rPr lang="en-US" dirty="0" smtClean="0"/>
              <a:t> </a:t>
            </a:r>
            <a:r>
              <a:rPr lang="en-US" dirty="0"/>
              <a:t>CE pathway to investigate identified concerns, along with the regulatory language and </a:t>
            </a:r>
            <a:r>
              <a:rPr lang="en-US" dirty="0" smtClean="0"/>
              <a:t>guidance. </a:t>
            </a:r>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21495197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F694, Parenteral or IV fluids</a:t>
            </a:r>
          </a:p>
          <a:p>
            <a:r>
              <a:rPr lang="en-US" b="1" dirty="0">
                <a:latin typeface="Times New Roman" panose="02020603050405020304" pitchFamily="18" charset="0"/>
                <a:ea typeface="Calibri" panose="020F0502020204030204" pitchFamily="34" charset="0"/>
                <a:cs typeface="Times New Roman" panose="02020603050405020304" pitchFamily="18" charset="0"/>
              </a:rPr>
              <a:t>Key Points for F694 include:</a:t>
            </a:r>
          </a:p>
          <a:p>
            <a:pPr marL="174708" indent="-174708">
              <a:buFont typeface="Arial" panose="020B0604020202020204" pitchFamily="34" charset="0"/>
              <a:buChar char="•"/>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dirty="0"/>
              <a:t>F694 is a new tag formerly located at F328 to address Parenteral or IV fluids.</a:t>
            </a:r>
          </a:p>
          <a:p>
            <a:pPr marL="174708" indent="-174708">
              <a:buFont typeface="Arial" panose="020B0604020202020204" pitchFamily="34" charset="0"/>
              <a:buChar char="•"/>
            </a:pPr>
            <a:r>
              <a:rPr lang="en-US" dirty="0"/>
              <a:t>Nursing homes are not required to provide IV therapy, however, if they do provide this service, they must comply with this requirement; and</a:t>
            </a:r>
          </a:p>
          <a:p>
            <a:pPr marL="174708" indent="-174708">
              <a:buFont typeface="Arial" panose="020B0604020202020204" pitchFamily="34" charset="0"/>
              <a:buChar char="•"/>
            </a:pPr>
            <a:r>
              <a:rPr lang="en-US" dirty="0"/>
              <a:t>Safe administration of parenteral fluids must be provided in accordance with professional standards of practice and by qualified, competent and trained staff in accordance with State laws and practice acts; </a:t>
            </a:r>
          </a:p>
          <a:p>
            <a:r>
              <a:rPr lang="en-US" dirty="0" smtClean="0"/>
              <a:t>There is no CE pathway. Use </a:t>
            </a:r>
            <a:r>
              <a:rPr lang="en-US" dirty="0"/>
              <a:t>interpretive guidance for investigation of this tag.  </a:t>
            </a: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27226222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6472" defTabSz="931774">
              <a:lnSpc>
                <a:spcPct val="107000"/>
              </a:lnSpc>
              <a:defRPr/>
            </a:pPr>
            <a:r>
              <a:rPr lang="en-US" sz="20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F695, Respiratory Care, including Tracheostomy care and Tracheal Suctioning </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Key Points for F695 include:</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is a new </a:t>
            </a:r>
            <a:r>
              <a:rPr lang="en-US" dirty="0" smtClean="0">
                <a:latin typeface="Times New Roman" panose="02020603050405020304" pitchFamily="18" charset="0"/>
                <a:cs typeface="Times New Roman" panose="02020603050405020304" pitchFamily="18" charset="0"/>
              </a:rPr>
              <a:t>-Ftag </a:t>
            </a:r>
            <a:r>
              <a:rPr lang="en-US" dirty="0">
                <a:latin typeface="Times New Roman" panose="02020603050405020304" pitchFamily="18" charset="0"/>
                <a:cs typeface="Times New Roman" panose="02020603050405020304" pitchFamily="18" charset="0"/>
              </a:rPr>
              <a:t>(formerly at F328) </a:t>
            </a:r>
            <a:r>
              <a:rPr lang="en-US" dirty="0" smtClean="0">
                <a:latin typeface="Times New Roman" panose="02020603050405020304" pitchFamily="18" charset="0"/>
                <a:cs typeface="Times New Roman" panose="02020603050405020304" pitchFamily="18" charset="0"/>
              </a:rPr>
              <a:t>and regulation requiring </a:t>
            </a:r>
            <a:r>
              <a:rPr lang="en-US" dirty="0">
                <a:latin typeface="Times New Roman" panose="02020603050405020304" pitchFamily="18" charset="0"/>
                <a:cs typeface="Times New Roman" panose="02020603050405020304" pitchFamily="18" charset="0"/>
              </a:rPr>
              <a:t>respiratory care and services </a:t>
            </a:r>
            <a:r>
              <a:rPr lang="en-US" dirty="0" smtClean="0">
                <a:latin typeface="Times New Roman" panose="02020603050405020304" pitchFamily="18" charset="0"/>
                <a:cs typeface="Times New Roman" panose="02020603050405020304" pitchFamily="18" charset="0"/>
              </a:rPr>
              <a:t>be based </a:t>
            </a:r>
            <a:r>
              <a:rPr lang="en-US" dirty="0">
                <a:latin typeface="Times New Roman" panose="02020603050405020304" pitchFamily="18" charset="0"/>
                <a:cs typeface="Times New Roman" panose="02020603050405020304" pitchFamily="18" charset="0"/>
              </a:rPr>
              <a:t>upon current professional standards of </a:t>
            </a:r>
            <a:r>
              <a:rPr lang="en-US" dirty="0" smtClean="0">
                <a:latin typeface="Times New Roman" panose="02020603050405020304" pitchFamily="18" charset="0"/>
                <a:cs typeface="Times New Roman" panose="02020603050405020304" pitchFamily="18" charset="0"/>
              </a:rPr>
              <a:t>practice and expanded guidance;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Facilities are not required to offer specialized respiratory care services such</a:t>
            </a:r>
            <a:r>
              <a:rPr lang="en-US" baseline="0" dirty="0" smtClean="0">
                <a:latin typeface="Times New Roman" panose="02020603050405020304" pitchFamily="18" charset="0"/>
                <a:cs typeface="Times New Roman" panose="02020603050405020304" pitchFamily="18" charset="0"/>
              </a:rPr>
              <a:t> as mechanical ventilation or tracheostomy care.</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care must be based on professional standards of practice, and must be provided by a sufficient number of qualified and trained staff according to State laws and Nurse Practice Acts;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regulatory language also refers to tag F825 for Specialized Rehabilitative Services and Qualified Respiratory Therapists/Staff;</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New guidance developed for respiratory care and services including mechanical ventilation.</a:t>
            </a:r>
          </a:p>
          <a:p>
            <a:endParaRPr lang="en-US" dirty="0">
              <a:latin typeface="Times New Roman" panose="02020603050405020304" pitchFamily="18" charset="0"/>
              <a:cs typeface="Times New Roman" panose="02020603050405020304" pitchFamily="18" charset="0"/>
            </a:endParaRPr>
          </a:p>
          <a:p>
            <a:pPr defTabSz="465887">
              <a:defRPr/>
            </a:pPr>
            <a:r>
              <a:rPr lang="en-US" sz="1100" b="1" dirty="0">
                <a:latin typeface="Times New Roman" panose="02020603050405020304" pitchFamily="18" charset="0"/>
                <a:ea typeface="Calibri" panose="020F0502020204030204" pitchFamily="34" charset="0"/>
                <a:cs typeface="Times New Roman" panose="02020603050405020304" pitchFamily="18" charset="0"/>
              </a:rPr>
              <a:t> </a:t>
            </a:r>
            <a:r>
              <a:rPr lang="en-US" sz="1100" dirty="0"/>
              <a:t>During survey, use the </a:t>
            </a:r>
            <a:r>
              <a:rPr lang="en-US" sz="1100" dirty="0" smtClean="0"/>
              <a:t>Respiratory</a:t>
            </a:r>
            <a:r>
              <a:rPr lang="en-US" sz="1100" baseline="0" dirty="0" smtClean="0"/>
              <a:t> Care</a:t>
            </a:r>
            <a:r>
              <a:rPr lang="en-US" sz="1100" dirty="0" smtClean="0"/>
              <a:t> </a:t>
            </a:r>
            <a:r>
              <a:rPr lang="en-US" sz="1100" dirty="0"/>
              <a:t>CE pathway to investigate identified concerns, along with the regulatory language and guidelines. </a:t>
            </a:r>
          </a:p>
          <a:p>
            <a:endParaRPr lang="en-US" sz="1100" b="1"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22866023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F696 prostheses</a:t>
            </a:r>
          </a:p>
          <a:p>
            <a:r>
              <a:rPr lang="en-US" dirty="0" smtClean="0"/>
              <a:t>Key </a:t>
            </a:r>
            <a:r>
              <a:rPr lang="en-US" dirty="0"/>
              <a:t>Points </a:t>
            </a:r>
            <a:r>
              <a:rPr lang="en-US" dirty="0" smtClean="0"/>
              <a:t>you</a:t>
            </a:r>
            <a:r>
              <a:rPr lang="en-US" baseline="0" dirty="0" smtClean="0"/>
              <a:t> need to know are:</a:t>
            </a:r>
            <a:endParaRPr lang="en-US" dirty="0"/>
          </a:p>
          <a:p>
            <a:r>
              <a:rPr lang="en-US" dirty="0"/>
              <a:t>This is </a:t>
            </a:r>
            <a:r>
              <a:rPr lang="en-US" dirty="0" smtClean="0"/>
              <a:t>new regulatory language and a </a:t>
            </a:r>
            <a:r>
              <a:rPr lang="en-US" dirty="0"/>
              <a:t>new </a:t>
            </a:r>
            <a:r>
              <a:rPr lang="en-US" dirty="0" smtClean="0"/>
              <a:t>Ftag </a:t>
            </a:r>
            <a:r>
              <a:rPr lang="en-US" dirty="0"/>
              <a:t>formerly located at F328.</a:t>
            </a:r>
          </a:p>
          <a:p>
            <a:r>
              <a:rPr lang="en-US" dirty="0"/>
              <a:t>For a resident</a:t>
            </a:r>
            <a:r>
              <a:rPr lang="en-US" baseline="0" dirty="0"/>
              <a:t> who has a prosthesis, care and assistance, is provided, consistent with professional standards of practice, the comprehensive person-centered care plan and </a:t>
            </a:r>
            <a:r>
              <a:rPr lang="en-US" baseline="0" dirty="0" smtClean="0"/>
              <a:t>be based on the </a:t>
            </a:r>
            <a:r>
              <a:rPr lang="en-US" baseline="0" dirty="0"/>
              <a:t>resident’s </a:t>
            </a:r>
            <a:r>
              <a:rPr lang="en-US" baseline="0" dirty="0" smtClean="0"/>
              <a:t>preferences and goals to </a:t>
            </a:r>
            <a:r>
              <a:rPr lang="en-US" baseline="0" dirty="0"/>
              <a:t>wear and be able to use the prosthetic device.</a:t>
            </a:r>
          </a:p>
          <a:p>
            <a:endParaRPr lang="en-US" baseline="0" dirty="0"/>
          </a:p>
          <a:p>
            <a:r>
              <a:rPr lang="en-US" baseline="0" dirty="0" smtClean="0"/>
              <a:t>There is no CE pathway. Use </a:t>
            </a:r>
            <a:r>
              <a:rPr lang="en-US" baseline="0" dirty="0"/>
              <a:t>interpretive guidance to investigate concerns. </a:t>
            </a: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29816410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F697, Pain management</a:t>
            </a:r>
          </a:p>
          <a:p>
            <a:r>
              <a:rPr lang="en-US" dirty="0" smtClean="0"/>
              <a:t>Key Points for your consideration are:</a:t>
            </a:r>
          </a:p>
          <a:p>
            <a:r>
              <a:rPr lang="en-US" dirty="0" smtClean="0"/>
              <a:t>F-tag </a:t>
            </a:r>
            <a:r>
              <a:rPr lang="en-US" dirty="0"/>
              <a:t>697 is a</a:t>
            </a:r>
            <a:r>
              <a:rPr lang="en-US" baseline="0" dirty="0"/>
              <a:t> new </a:t>
            </a:r>
            <a:r>
              <a:rPr lang="en-US" baseline="0" dirty="0" smtClean="0"/>
              <a:t>tag, and there </a:t>
            </a:r>
            <a:r>
              <a:rPr lang="en-US" baseline="0" dirty="0"/>
              <a:t>is n</a:t>
            </a:r>
            <a:r>
              <a:rPr lang="en-US" dirty="0">
                <a:latin typeface="Times New Roman" panose="02020603050405020304" pitchFamily="18" charset="0"/>
                <a:ea typeface="Calibri" panose="020F0502020204030204" pitchFamily="34" charset="0"/>
                <a:cs typeface="Times New Roman" panose="02020603050405020304" pitchFamily="18" charset="0"/>
              </a:rPr>
              <a:t>ew regulatory language for pain management;</a:t>
            </a:r>
          </a:p>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Minimal changes have been made to interpretive guidance for pain management which was formerly located at F309; and</a:t>
            </a:r>
          </a:p>
          <a:p>
            <a:pPr>
              <a:lnSpc>
                <a:spcPct val="107000"/>
              </a:lnSpc>
            </a:pPr>
            <a:r>
              <a:rPr lang="en-US" dirty="0"/>
              <a:t>Pain management must be provided to a resident who require such services, consistent with professional standards of practice, the comprehensive person-centered care plan, and the residents’ goals and preferences. </a:t>
            </a:r>
          </a:p>
          <a:p>
            <a:endParaRPr lang="en-US" baseline="0" dirty="0"/>
          </a:p>
          <a:p>
            <a:r>
              <a:rPr lang="en-US" baseline="0" dirty="0"/>
              <a:t>During survey, use the </a:t>
            </a:r>
            <a:r>
              <a:rPr lang="en-US" baseline="0" dirty="0" smtClean="0"/>
              <a:t>Pain Recognition and Management CE </a:t>
            </a:r>
            <a:r>
              <a:rPr lang="en-US" baseline="0" dirty="0"/>
              <a:t>pathway and </a:t>
            </a:r>
            <a:r>
              <a:rPr lang="en-US" baseline="0" dirty="0" smtClean="0"/>
              <a:t>the interpretive </a:t>
            </a:r>
            <a:r>
              <a:rPr lang="en-US" baseline="0" dirty="0"/>
              <a:t>guidance to investigate concerns.</a:t>
            </a: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15793762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lnSpc>
                <a:spcPct val="107000"/>
              </a:lnSpc>
              <a:defRPr/>
            </a:pPr>
            <a:r>
              <a:rPr 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F698, Dialysis</a:t>
            </a:r>
          </a:p>
          <a:p>
            <a:pPr defTabSz="931774">
              <a:lnSpc>
                <a:spcPct val="107000"/>
              </a:lnSpc>
              <a:defRPr/>
            </a:pPr>
            <a:r>
              <a:rPr 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Key points for this </a:t>
            </a:r>
            <a:r>
              <a:rPr lang="en-US" sz="15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f-tag </a:t>
            </a:r>
            <a:r>
              <a:rPr 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are:</a:t>
            </a:r>
          </a:p>
          <a:p>
            <a:r>
              <a:rPr 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This is a n</a:t>
            </a:r>
            <a:r>
              <a:rPr lang="en-US" sz="1400" dirty="0">
                <a:latin typeface="Times New Roman" panose="02020603050405020304" pitchFamily="18" charset="0"/>
                <a:cs typeface="Times New Roman" panose="02020603050405020304" pitchFamily="18" charset="0"/>
              </a:rPr>
              <a:t>ew </a:t>
            </a:r>
            <a:r>
              <a:rPr lang="en-US" sz="1400" dirty="0" smtClean="0">
                <a:latin typeface="Times New Roman" panose="02020603050405020304" pitchFamily="18" charset="0"/>
                <a:cs typeface="Times New Roman" panose="02020603050405020304" pitchFamily="18" charset="0"/>
              </a:rPr>
              <a:t>F-tag (which was formerly </a:t>
            </a:r>
            <a:r>
              <a:rPr lang="en-US" sz="1400" dirty="0">
                <a:latin typeface="Times New Roman" panose="02020603050405020304" pitchFamily="18" charset="0"/>
                <a:cs typeface="Times New Roman" panose="02020603050405020304" pitchFamily="18" charset="0"/>
              </a:rPr>
              <a:t>guidance </a:t>
            </a:r>
            <a:r>
              <a:rPr lang="en-US" sz="1400" dirty="0" smtClean="0">
                <a:latin typeface="Times New Roman" panose="02020603050405020304" pitchFamily="18" charset="0"/>
                <a:cs typeface="Times New Roman" panose="02020603050405020304" pitchFamily="18" charset="0"/>
              </a:rPr>
              <a:t>at </a:t>
            </a:r>
            <a:r>
              <a:rPr lang="en-US" sz="1400" dirty="0">
                <a:latin typeface="Times New Roman" panose="02020603050405020304" pitchFamily="18" charset="0"/>
                <a:cs typeface="Times New Roman" panose="02020603050405020304" pitchFamily="18" charset="0"/>
              </a:rPr>
              <a:t>F309</a:t>
            </a:r>
            <a:r>
              <a:rPr lang="en-US" sz="1400" dirty="0" smtClean="0">
                <a:latin typeface="Times New Roman" panose="02020603050405020304" pitchFamily="18" charset="0"/>
                <a:cs typeface="Times New Roman" panose="02020603050405020304" pitchFamily="18" charset="0"/>
              </a:rPr>
              <a:t>),  containing</a:t>
            </a:r>
            <a:r>
              <a:rPr lang="en-US" sz="1400" baseline="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new </a:t>
            </a:r>
            <a:r>
              <a:rPr lang="en-US" sz="1400" dirty="0">
                <a:latin typeface="Times New Roman" panose="02020603050405020304" pitchFamily="18" charset="0"/>
                <a:cs typeface="Times New Roman" panose="02020603050405020304" pitchFamily="18" charset="0"/>
              </a:rPr>
              <a:t>regulatory language </a:t>
            </a:r>
            <a:r>
              <a:rPr lang="en-US" sz="1400" dirty="0" smtClean="0">
                <a:latin typeface="Times New Roman" panose="02020603050405020304" pitchFamily="18" charset="0"/>
                <a:cs typeface="Times New Roman" panose="02020603050405020304" pitchFamily="18" charset="0"/>
              </a:rPr>
              <a:t>and guidance;</a:t>
            </a:r>
          </a:p>
          <a:p>
            <a:r>
              <a:rPr lang="en-US" sz="1400" dirty="0" smtClean="0">
                <a:latin typeface="Times New Roman" panose="02020603050405020304" pitchFamily="18" charset="0"/>
                <a:cs typeface="Times New Roman" panose="02020603050405020304" pitchFamily="18" charset="0"/>
              </a:rPr>
              <a:t>Facilities are not required</a:t>
            </a:r>
            <a:r>
              <a:rPr lang="en-US" sz="1400" baseline="0" dirty="0" smtClean="0">
                <a:latin typeface="Times New Roman" panose="02020603050405020304" pitchFamily="18" charset="0"/>
                <a:cs typeface="Times New Roman" panose="02020603050405020304" pitchFamily="18" charset="0"/>
              </a:rPr>
              <a:t> to provide dialysis services;</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a:t>Surveyors must know if State laws allow home hemodialysis (HHD) or peritoneal dialysis (PD) to be provided in a nursing home and if State laws or Nurse practice Acts address who may provide the treatments; </a:t>
            </a:r>
            <a:endParaRPr lang="en-US"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Facility must identify type of dialysis services provided, if any, such as Hemodialysis, HHD and/or PD;</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Facilities must coordinate services with the Medicare certified End Stage Renal Dialysis (ESRD) Facility; </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Dialysis care must be based on professional standards of practice, provided by a sufficient number of qualified and trained staff, and in accordance with State laws and Nurse Practice Acts;</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Interpretive guidance was revised to address policies for dialysis care, treatments and services and qualifications and training for individuals providing HHD/PD in a nursing home;</a:t>
            </a:r>
          </a:p>
          <a:p>
            <a:endParaRPr lang="en-US" sz="1400" b="1"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NOTE:  </a:t>
            </a:r>
          </a:p>
          <a:p>
            <a:r>
              <a:rPr lang="en-US" sz="1400" dirty="0">
                <a:latin typeface="Times New Roman" panose="02020603050405020304" pitchFamily="18" charset="0"/>
                <a:cs typeface="Times New Roman" panose="02020603050405020304" pitchFamily="18" charset="0"/>
              </a:rPr>
              <a:t>The LTC survey team does not have the authority to review the care or services provided directly within a Medicare-certified dialysis facility located either on or offsite.  </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The survey team must report any concerns as a complaint to the State Agency ESRD survey unit, including the specific resident(s) involved and the concern(s) identified.</a:t>
            </a:r>
          </a:p>
          <a:p>
            <a:endParaRPr lang="en-US" b="1" dirty="0">
              <a:latin typeface="Times New Roman" panose="02020603050405020304" pitchFamily="18" charset="0"/>
              <a:cs typeface="Times New Roman" panose="02020603050405020304" pitchFamily="18" charset="0"/>
            </a:endParaRPr>
          </a:p>
          <a:p>
            <a:pPr defTabSz="465887">
              <a:defRPr/>
            </a:pPr>
            <a:r>
              <a:rPr lang="en-US" dirty="0"/>
              <a:t>During survey, use the </a:t>
            </a:r>
            <a:r>
              <a:rPr lang="en-US" dirty="0" smtClean="0"/>
              <a:t>Dialysis </a:t>
            </a:r>
            <a:r>
              <a:rPr lang="en-US" dirty="0"/>
              <a:t>CE pathway to investigate identified concerns, along with the regulatory language and guidelines. </a:t>
            </a:r>
          </a:p>
          <a:p>
            <a:endParaRPr lang="en-US" dirty="0"/>
          </a:p>
          <a:p>
            <a:endParaRPr 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40155517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F-tag 699 Trauma Informed</a:t>
            </a:r>
            <a:r>
              <a:rPr lang="en-US" baseline="0" dirty="0"/>
              <a:t> Care will be implemented in November of 2019, during Phase 3, So it will not be discussed at this time.</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30513776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lnSpc>
                <a:spcPct val="107000"/>
              </a:lnSpc>
              <a:defRPr/>
            </a:pPr>
            <a:r>
              <a:rPr lang="en-US" b="1" dirty="0">
                <a:latin typeface="Times New Roman" panose="02020603050405020304" pitchFamily="18" charset="0"/>
                <a:ea typeface="Times New Roman" panose="02020603050405020304" pitchFamily="18" charset="0"/>
                <a:cs typeface="Times New Roman" panose="02020603050405020304" pitchFamily="18" charset="0"/>
              </a:rPr>
              <a:t>F700, Bedrails</a:t>
            </a:r>
          </a:p>
          <a:p>
            <a:pPr defTabSz="465887">
              <a:lnSpc>
                <a:spcPct val="107000"/>
              </a:lnSpc>
              <a:defRPr/>
            </a:pPr>
            <a:r>
              <a:rPr lang="en-US" b="1" dirty="0">
                <a:latin typeface="Times New Roman" panose="02020603050405020304" pitchFamily="18" charset="0"/>
                <a:ea typeface="Times New Roman" panose="02020603050405020304" pitchFamily="18" charset="0"/>
                <a:cs typeface="Times New Roman" panose="02020603050405020304" pitchFamily="18" charset="0"/>
              </a:rPr>
              <a:t>Key Points for your consideration are: </a:t>
            </a:r>
          </a:p>
          <a:p>
            <a:pPr>
              <a:lnSpc>
                <a:spcPct val="107000"/>
              </a:lnSpc>
            </a:pPr>
            <a:r>
              <a:rPr lang="en-US" b="0" i="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F-tag</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700 Bedrails is a new </a:t>
            </a: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regulation and new Ftag</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regulation at 483.25 </a:t>
            </a:r>
            <a:r>
              <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 requires facilities </a:t>
            </a:r>
            <a:r>
              <a:rPr lang="en-US" b="0" i="0" baseline="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a:t>
            </a:r>
          </a:p>
          <a:p>
            <a:pPr lvl="1">
              <a:lnSpc>
                <a:spcPct val="107000"/>
              </a:lnSpc>
            </a:pPr>
            <a:r>
              <a:rPr lang="en-US" sz="7300" dirty="0">
                <a:latin typeface="Times New Roman" panose="02020603050405020304" pitchFamily="18" charset="0"/>
                <a:ea typeface="Times New Roman" panose="02020603050405020304" pitchFamily="18" charset="0"/>
                <a:cs typeface="Times New Roman" panose="02020603050405020304" pitchFamily="18" charset="0"/>
              </a:rPr>
              <a:t>Attempt to use appropriate alternatives prior to installing a side or bed rail; </a:t>
            </a:r>
          </a:p>
          <a:p>
            <a:pPr lvl="1">
              <a:lnSpc>
                <a:spcPct val="107000"/>
              </a:lnSpc>
            </a:pPr>
            <a:r>
              <a:rPr lang="en-US" sz="7300" dirty="0">
                <a:latin typeface="Times New Roman" panose="02020603050405020304" pitchFamily="18" charset="0"/>
                <a:ea typeface="Times New Roman" panose="02020603050405020304" pitchFamily="18" charset="0"/>
                <a:cs typeface="Times New Roman" panose="02020603050405020304" pitchFamily="18" charset="0"/>
              </a:rPr>
              <a:t>Ensure correct installation, use, and maintenance;</a:t>
            </a:r>
          </a:p>
          <a:p>
            <a:pPr lvl="1">
              <a:lnSpc>
                <a:spcPct val="107000"/>
              </a:lnSpc>
            </a:pPr>
            <a:r>
              <a:rPr lang="en-US" sz="7300" dirty="0">
                <a:latin typeface="Times New Roman" panose="02020603050405020304" pitchFamily="18" charset="0"/>
                <a:ea typeface="Calibri" panose="020F0502020204030204" pitchFamily="34" charset="0"/>
                <a:cs typeface="Times New Roman" panose="02020603050405020304" pitchFamily="18" charset="0"/>
              </a:rPr>
              <a:t>Assess the resident for risk of entrapment from bed rails prior to installation; </a:t>
            </a:r>
          </a:p>
          <a:p>
            <a:pPr lvl="1">
              <a:lnSpc>
                <a:spcPct val="107000"/>
              </a:lnSpc>
            </a:pPr>
            <a:r>
              <a:rPr lang="en-US" sz="7300" dirty="0">
                <a:latin typeface="Times New Roman" panose="02020603050405020304" pitchFamily="18" charset="0"/>
                <a:ea typeface="Calibri" panose="020F0502020204030204" pitchFamily="34" charset="0"/>
                <a:cs typeface="Times New Roman" panose="02020603050405020304" pitchFamily="18" charset="0"/>
              </a:rPr>
              <a:t>Review the risks and benefits of bed rails with the resident or resident representative; </a:t>
            </a:r>
          </a:p>
          <a:p>
            <a:pPr lvl="1">
              <a:lnSpc>
                <a:spcPct val="107000"/>
              </a:lnSpc>
            </a:pPr>
            <a:r>
              <a:rPr lang="en-US" sz="7300" dirty="0">
                <a:latin typeface="Times New Roman" panose="02020603050405020304" pitchFamily="18" charset="0"/>
                <a:ea typeface="Calibri" panose="020F0502020204030204" pitchFamily="34" charset="0"/>
                <a:cs typeface="Times New Roman" panose="02020603050405020304" pitchFamily="18" charset="0"/>
              </a:rPr>
              <a:t>Obtain informed consent prior to installation;</a:t>
            </a:r>
          </a:p>
          <a:p>
            <a:pPr lvl="1">
              <a:lnSpc>
                <a:spcPct val="107000"/>
              </a:lnSpc>
            </a:pPr>
            <a:r>
              <a:rPr lang="en-US" sz="7300" dirty="0">
                <a:latin typeface="Times New Roman" panose="02020603050405020304" pitchFamily="18" charset="0"/>
                <a:ea typeface="Calibri" panose="020F0502020204030204" pitchFamily="34" charset="0"/>
                <a:cs typeface="Times New Roman" panose="02020603050405020304" pitchFamily="18" charset="0"/>
              </a:rPr>
              <a:t>Ensure that the bed’s dimensions are appropriate for the resident’s size and weight; and </a:t>
            </a:r>
          </a:p>
          <a:p>
            <a:pPr lvl="1">
              <a:lnSpc>
                <a:spcPct val="107000"/>
              </a:lnSpc>
            </a:pPr>
            <a:r>
              <a:rPr lang="en-US" sz="7300" dirty="0">
                <a:latin typeface="Times New Roman" panose="02020603050405020304" pitchFamily="18" charset="0"/>
                <a:ea typeface="Calibri" panose="020F0502020204030204" pitchFamily="34" charset="0"/>
                <a:cs typeface="Times New Roman" panose="02020603050405020304" pitchFamily="18" charset="0"/>
              </a:rPr>
              <a:t>Follow the manufacturers’ recommendations and specifications for installing and maintaining bed rails.</a:t>
            </a:r>
          </a:p>
          <a:p>
            <a:pPr>
              <a:lnSpc>
                <a:spcPct val="107000"/>
              </a:lnSpc>
            </a:pPr>
            <a:r>
              <a:rPr lang="en-US" sz="73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defTabSz="465887">
              <a:defRPr/>
            </a:pPr>
            <a:r>
              <a:rPr lang="en-US" dirty="0"/>
              <a:t>During survey, use the regulatory language, guidance, and the investigative protocol to assist in determining compliance. </a:t>
            </a:r>
          </a:p>
          <a:p>
            <a:pPr>
              <a:lnSpc>
                <a:spcPct val="107000"/>
              </a:lnSpc>
            </a:pPr>
            <a:endParaRPr lang="en-US" b="0" i="0" baseline="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20909962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Physician Services F-Tags (F385 – 390) have been re-numbered to reflect the new F-tag restructuring, and wil</a:t>
            </a:r>
            <a:r>
              <a:rPr lang="en-US" baseline="0" dirty="0" smtClean="0"/>
              <a:t>l be F-Tags 710 through 715</a:t>
            </a:r>
            <a:endParaRPr lang="en-US" dirty="0" smtClean="0"/>
          </a:p>
          <a:p>
            <a:endParaRPr lang="en-US" dirty="0" smtClean="0"/>
          </a:p>
          <a:p>
            <a:r>
              <a:rPr lang="en-US" dirty="0" smtClean="0"/>
              <a:t>Tags F387 and F388 have been combined into one</a:t>
            </a:r>
            <a:r>
              <a:rPr lang="en-US" baseline="0" dirty="0" smtClean="0"/>
              <a:t> tag F712, encompassing physician visit frequency, timeliness and alternation with non-physician practitioners</a:t>
            </a:r>
          </a:p>
          <a:p>
            <a:endParaRPr lang="en-US" baseline="0" dirty="0" smtClean="0"/>
          </a:p>
          <a:p>
            <a:r>
              <a:rPr lang="en-US" baseline="0" dirty="0" smtClean="0"/>
              <a:t>A new tag -  F715 has been developed for the new regulations regarding physician delegation of tasks to dietitians and therapists.</a:t>
            </a: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48</a:t>
            </a:fld>
            <a:endParaRPr lang="en-US" dirty="0"/>
          </a:p>
        </p:txBody>
      </p:sp>
    </p:spTree>
    <p:extLst>
      <p:ext uri="{BB962C8B-B14F-4D97-AF65-F5344CB8AC3E}">
        <p14:creationId xmlns:p14="http://schemas.microsoft.com/office/powerpoint/2010/main" val="3465679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p:spPr>
      </p:sp>
      <p:sp>
        <p:nvSpPr>
          <p:cNvPr id="3" name="Notes Placeholder 2"/>
          <p:cNvSpPr>
            <a:spLocks noGrp="1"/>
          </p:cNvSpPr>
          <p:nvPr>
            <p:ph type="body" idx="1"/>
          </p:nvPr>
        </p:nvSpPr>
        <p:spPr/>
        <p:txBody>
          <a:bodyPr/>
          <a:lstStyle/>
          <a:p>
            <a:endParaRPr lang="en-US" dirty="0" smtClean="0"/>
          </a:p>
          <a:p>
            <a:r>
              <a:rPr lang="en-US" dirty="0" smtClean="0"/>
              <a:t>The regulatory numbering for the physician services regulations has changed from 483.40 to 483.30</a:t>
            </a:r>
          </a:p>
          <a:p>
            <a:endParaRPr lang="en-US" dirty="0" smtClean="0"/>
          </a:p>
          <a:p>
            <a:r>
              <a:rPr lang="en-US" baseline="0" dirty="0" smtClean="0"/>
              <a:t>Regulatory language at 483.30 has been expanded to include a new requirement that a physician, physician assistant, nurse practitioner or clinical nurse specialist must provide orders for the resident’s immediate care and needs.</a:t>
            </a:r>
          </a:p>
          <a:p>
            <a:endParaRPr lang="en-US" baseline="0" dirty="0" smtClean="0"/>
          </a:p>
          <a:p>
            <a:r>
              <a:rPr lang="en-US" baseline="0" dirty="0" smtClean="0"/>
              <a:t>Requirements in 483.30(e) have been expanded to include two new regulations that allow the resident’s attending physician the ability to delegate the task of writing </a:t>
            </a:r>
            <a:r>
              <a:rPr lang="en-US" dirty="0">
                <a:latin typeface="Nirmala UI" panose="020B0502040204020203" pitchFamily="34" charset="0"/>
                <a:ea typeface="Times New Roman" panose="02020603050405020304" pitchFamily="18" charset="0"/>
                <a:cs typeface="Nirmala UI" panose="020B0502040204020203" pitchFamily="34" charset="0"/>
              </a:rPr>
              <a:t>dietary orders to a dietitian or other clinically qualified nutrition professional and to delegate the task of writing therapy orders to a qualified therapist.</a:t>
            </a:r>
          </a:p>
          <a:p>
            <a:endParaRPr lang="en-US" dirty="0">
              <a:latin typeface="Nirmala UI" panose="020B0502040204020203" pitchFamily="34" charset="0"/>
              <a:cs typeface="Nirmala UI" panose="020B0502040204020203" pitchFamily="34" charset="0"/>
            </a:endParaRPr>
          </a:p>
          <a:p>
            <a:r>
              <a:rPr lang="en-US" dirty="0">
                <a:latin typeface="Nirmala UI" panose="020B0502040204020203" pitchFamily="34" charset="0"/>
                <a:cs typeface="Nirmala UI" panose="020B0502040204020203" pitchFamily="34" charset="0"/>
              </a:rPr>
              <a:t>While the remaining physician services regulations have not changed, the interpretive guidance has been updated and enhanced to provide clarity and deficiency categorization examples have been added to many of the tags.</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49</a:t>
            </a:fld>
            <a:endParaRPr lang="en-US" dirty="0"/>
          </a:p>
        </p:txBody>
      </p:sp>
    </p:spTree>
    <p:extLst>
      <p:ext uri="{BB962C8B-B14F-4D97-AF65-F5344CB8AC3E}">
        <p14:creationId xmlns:p14="http://schemas.microsoft.com/office/powerpoint/2010/main" val="889906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F578 – The</a:t>
            </a:r>
            <a:r>
              <a:rPr lang="en-US" baseline="0" dirty="0" smtClean="0"/>
              <a:t> n</a:t>
            </a:r>
            <a:r>
              <a:rPr lang="en-US" dirty="0" smtClean="0"/>
              <a:t>ew regulations address the facility’s responsibility when</a:t>
            </a:r>
            <a:r>
              <a:rPr lang="en-US" baseline="0" dirty="0" smtClean="0"/>
              <a:t> it comes to residents establishing an advance directive.</a:t>
            </a:r>
            <a:r>
              <a:rPr lang="en-US" dirty="0" smtClean="0"/>
              <a:t> Our</a:t>
            </a:r>
            <a:r>
              <a:rPr lang="en-US" baseline="0" dirty="0" smtClean="0"/>
              <a:t> n</a:t>
            </a:r>
            <a:r>
              <a:rPr lang="en-US" dirty="0" smtClean="0"/>
              <a:t>ew guidance addresses ways that a surveyor can determine if these regulatory requirements have been met and provides direction on where to look for other areas of concern.</a:t>
            </a:r>
          </a:p>
          <a:p>
            <a:endParaRPr lang="en-US" dirty="0" smtClean="0"/>
          </a:p>
          <a:p>
            <a:r>
              <a:rPr lang="en-US" dirty="0" smtClean="0"/>
              <a:t>F585 – The</a:t>
            </a:r>
            <a:r>
              <a:rPr lang="en-US" baseline="0" dirty="0" smtClean="0"/>
              <a:t> new regulations delineate the grievance official’s responsibilities and the general requirements for providing information on how to file a grievance or complaint.  Additionally, it was expanded to address the maintenance of grievance records and the establishment of a grievance policy to ensure the prompt resolution of all grievances.  New guidance includes situations when a facility may not be in compliance and the direction to go for grievances which involve the reporting of alleged violations.    </a:t>
            </a:r>
            <a:r>
              <a:rPr lang="en-US" dirty="0" smtClean="0"/>
              <a:t>  </a:t>
            </a:r>
            <a:endParaRPr lang="en-US" dirty="0"/>
          </a:p>
        </p:txBody>
      </p:sp>
      <p:sp>
        <p:nvSpPr>
          <p:cNvPr id="4" name="Slide Number Placeholder 3"/>
          <p:cNvSpPr>
            <a:spLocks noGrp="1"/>
          </p:cNvSpPr>
          <p:nvPr>
            <p:ph type="sldNum" sz="quarter" idx="10"/>
          </p:nvPr>
        </p:nvSpPr>
        <p:spPr/>
        <p:txBody>
          <a:bodyPr/>
          <a:lstStyle/>
          <a:p>
            <a:fld id="{19989A68-B825-4368-AAE5-E7994262F2D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3539220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483.50 Laboratory, Radiology, and other Diagnostic Services</a:t>
            </a:r>
            <a:r>
              <a:rPr lang="en-US" baseline="0" dirty="0" smtClean="0"/>
              <a:t> </a:t>
            </a:r>
            <a:r>
              <a:rPr lang="en-US" dirty="0" smtClean="0"/>
              <a:t> F-Tags (F502-512) have been re-numbered to reflect the new F-tag restructuring, and wil</a:t>
            </a:r>
            <a:r>
              <a:rPr lang="en-US" baseline="0" dirty="0" smtClean="0"/>
              <a:t>l be F-Tags 771 through 778</a:t>
            </a: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50</a:t>
            </a:fld>
            <a:endParaRPr lang="en-US" dirty="0"/>
          </a:p>
        </p:txBody>
      </p:sp>
    </p:spTree>
    <p:extLst>
      <p:ext uri="{BB962C8B-B14F-4D97-AF65-F5344CB8AC3E}">
        <p14:creationId xmlns:p14="http://schemas.microsoft.com/office/powerpoint/2010/main" val="24868630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dirty="0" smtClean="0">
                <a:latin typeface="Calibri" panose="020F0502020204030204" pitchFamily="34" charset="0"/>
              </a:rPr>
              <a:t>F-Tag 771 Additional guidance has been provided for F771. </a:t>
            </a:r>
            <a:r>
              <a:rPr lang="en-US" sz="1200" baseline="0" dirty="0" smtClean="0">
                <a:latin typeface="Calibri" panose="020F0502020204030204" pitchFamily="34" charset="0"/>
              </a:rPr>
              <a:t> </a:t>
            </a:r>
            <a:r>
              <a:rPr lang="en-US" sz="1200" dirty="0" smtClean="0">
                <a:latin typeface="Calibri" panose="020F0502020204030204" pitchFamily="34" charset="0"/>
              </a:rPr>
              <a:t>Only authorized personnel in accordance with State law, including scope of practice laws, shall verify the correct identification of transfusion recipients and administer blood or blood components.  Personnel performing blood and/or blood component transfusions shall have the competencies and training to perform these services and identify and manage adverse events appropriately.</a:t>
            </a:r>
          </a:p>
          <a:p>
            <a:pPr defTabSz="931774">
              <a:defRPr/>
            </a:pPr>
            <a:endParaRPr lang="en-US" sz="1200" dirty="0" smtClean="0">
              <a:latin typeface="Calibri" panose="020F0502020204030204" pitchFamily="34" charset="0"/>
            </a:endParaRPr>
          </a:p>
          <a:p>
            <a:pPr marL="0" marR="0" indent="0" algn="l" defTabSz="931774"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Key Point: If facility staff failed to properly identify the resident receiving the blood/blood products or failed to monitor the status of the resident during and/or after a transfusion, it should be cited under Quality of Care at F684. </a:t>
            </a:r>
          </a:p>
          <a:p>
            <a:pPr marL="0" marR="0" indent="0" algn="l" defTabSz="931774" rtl="0" eaLnBrk="1" fontAlgn="auto" latinLnBrk="0" hangingPunct="1">
              <a:lnSpc>
                <a:spcPct val="100000"/>
              </a:lnSpc>
              <a:spcBef>
                <a:spcPts val="0"/>
              </a:spcBef>
              <a:spcAft>
                <a:spcPts val="0"/>
              </a:spcAft>
              <a:buClrTx/>
              <a:buSzTx/>
              <a:buFontTx/>
              <a:buNone/>
              <a:tabLst/>
              <a:defRPr/>
            </a:pPr>
            <a:endParaRPr lang="en-US" sz="1200" dirty="0" smtClean="0">
              <a:latin typeface="Calibri" panose="020F0502020204030204" pitchFamily="34" charset="0"/>
            </a:endParaRPr>
          </a:p>
          <a:p>
            <a:pPr marL="0" marR="0" indent="0" algn="l" defTabSz="931774" rtl="0" eaLnBrk="1" fontAlgn="auto" latinLnBrk="0" hangingPunct="1">
              <a:lnSpc>
                <a:spcPct val="100000"/>
              </a:lnSpc>
              <a:spcBef>
                <a:spcPts val="0"/>
              </a:spcBef>
              <a:spcAft>
                <a:spcPts val="0"/>
              </a:spcAft>
              <a:buClrTx/>
              <a:buSzTx/>
              <a:buFontTx/>
              <a:buNone/>
              <a:tabLst/>
              <a:defRPr/>
            </a:pPr>
            <a:r>
              <a:rPr lang="en-US" sz="1200" b="0" kern="1200" baseline="0" dirty="0" smtClean="0">
                <a:solidFill>
                  <a:prstClr val="black"/>
                </a:solidFill>
                <a:latin typeface="+mn-lt"/>
                <a:ea typeface="+mn-ea"/>
                <a:cs typeface="+mn-cs"/>
              </a:rPr>
              <a:t>F773 new regulatory language was added requiring that laboratory services only be provided or obtained when ordered by a physician, physician assistant, nurse practitioner, or clinical nurse specialist in accordance with State law and that these individuals be promptly notified if laboratory results fall outside of clinical reference ranges in accordance with facility policies and procedures or per the ordering physicians orders. </a:t>
            </a:r>
            <a:endParaRPr lang="en-US" sz="1200" b="0" kern="1200" dirty="0" smtClean="0">
              <a:solidFill>
                <a:prstClr val="black"/>
              </a:solidFill>
              <a:latin typeface="+mn-lt"/>
              <a:ea typeface="+mn-ea"/>
              <a:cs typeface="+mn-cs"/>
            </a:endParaRPr>
          </a:p>
          <a:p>
            <a:pPr marL="0" marR="0" indent="0" algn="l" defTabSz="931774" rtl="0" eaLnBrk="1" fontAlgn="auto" latinLnBrk="0" hangingPunct="1">
              <a:lnSpc>
                <a:spcPct val="100000"/>
              </a:lnSpc>
              <a:spcBef>
                <a:spcPts val="0"/>
              </a:spcBef>
              <a:spcAft>
                <a:spcPts val="0"/>
              </a:spcAft>
              <a:buClrTx/>
              <a:buSzTx/>
              <a:buFontTx/>
              <a:buNone/>
              <a:tabLst/>
              <a:defRPr/>
            </a:pPr>
            <a:endParaRPr lang="en-US" sz="1200" dirty="0" smtClean="0">
              <a:latin typeface="Calibri" panose="020F0502020204030204" pitchFamily="34" charset="0"/>
            </a:endParaRPr>
          </a:p>
          <a:p>
            <a:pPr marL="0" marR="0" indent="0" algn="l" defTabSz="931774" rtl="0" eaLnBrk="1" fontAlgn="auto" latinLnBrk="0" hangingPunct="1">
              <a:lnSpc>
                <a:spcPct val="100000"/>
              </a:lnSpc>
              <a:spcBef>
                <a:spcPts val="0"/>
              </a:spcBef>
              <a:spcAft>
                <a:spcPts val="0"/>
              </a:spcAft>
              <a:buClrTx/>
              <a:buSzTx/>
              <a:buFontTx/>
              <a:buNone/>
              <a:tabLst/>
              <a:defRPr/>
            </a:pPr>
            <a:endParaRPr lang="en-US" sz="1200" dirty="0" smtClean="0">
              <a:latin typeface="Calibri" panose="020F0502020204030204" pitchFamily="34" charset="0"/>
            </a:endParaRPr>
          </a:p>
          <a:p>
            <a:pPr defTabSz="931774">
              <a:defRPr/>
            </a:pPr>
            <a:endParaRPr lang="en-US" sz="1200" dirty="0" smtClean="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51</a:t>
            </a:fld>
            <a:endParaRPr lang="en-US" dirty="0"/>
          </a:p>
        </p:txBody>
      </p:sp>
    </p:spTree>
    <p:extLst>
      <p:ext uri="{BB962C8B-B14F-4D97-AF65-F5344CB8AC3E}">
        <p14:creationId xmlns:p14="http://schemas.microsoft.com/office/powerpoint/2010/main" val="14982805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F774 and 778. The facility should consider the resident’s clinical, physical, mental, and financial condition. For example</a:t>
            </a:r>
            <a:r>
              <a:rPr lang="en-US" baseline="0" dirty="0" smtClean="0"/>
              <a:t> , assisting s resident who has limited funds to be transported by a taxi when other, more inexpensive options are available would not really be assisting the resident. However, this standard is not requiring a facility to defray or cover the costs of transportation.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prstClr val="black"/>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prstClr val="black"/>
                </a:solidFill>
                <a:latin typeface="+mn-lt"/>
                <a:ea typeface="+mn-ea"/>
                <a:cs typeface="+mn-cs"/>
              </a:rPr>
              <a:t>F777 -new regulatory language was added requiring that radiology and other diagnostic services only be provided or obtained when ordered by a physician, physician assistant, nurse practitioner, or clinical nurse specialist in accordance with State law and that these individuals be promptly notified if results fall outside of clinical reference ranges in accordance with facility policies and procedures or per the ordering physicians orders. </a:t>
            </a:r>
            <a:endParaRPr lang="en-US" sz="1200" b="0" kern="1200" dirty="0" smtClean="0">
              <a:solidFill>
                <a:prstClr val="black"/>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52</a:t>
            </a:fld>
            <a:endParaRPr lang="en-US" dirty="0"/>
          </a:p>
        </p:txBody>
      </p:sp>
    </p:spTree>
    <p:extLst>
      <p:ext uri="{BB962C8B-B14F-4D97-AF65-F5344CB8AC3E}">
        <p14:creationId xmlns:p14="http://schemas.microsoft.com/office/powerpoint/2010/main" val="14453865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Dental Services</a:t>
            </a:r>
          </a:p>
          <a:p>
            <a:endParaRPr lang="en-US" dirty="0" smtClean="0"/>
          </a:p>
          <a:p>
            <a:r>
              <a:rPr lang="en-US" dirty="0" smtClean="0"/>
              <a:t>The Dental Services F-tags (411-412) have been re-numbered to reflect the new F-tags numbers 790 and</a:t>
            </a:r>
            <a:r>
              <a:rPr lang="en-US" baseline="0" dirty="0" smtClean="0"/>
              <a:t> 791.</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53</a:t>
            </a:fld>
            <a:endParaRPr lang="en-US" dirty="0"/>
          </a:p>
        </p:txBody>
      </p:sp>
    </p:spTree>
    <p:extLst>
      <p:ext uri="{BB962C8B-B14F-4D97-AF65-F5344CB8AC3E}">
        <p14:creationId xmlns:p14="http://schemas.microsoft.com/office/powerpoint/2010/main" val="6832098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F790</a:t>
            </a:r>
          </a:p>
          <a:p>
            <a:r>
              <a:rPr lang="en-US" dirty="0" smtClean="0"/>
              <a:t>New regulatory</a:t>
            </a:r>
            <a:r>
              <a:rPr lang="en-US" baseline="0" dirty="0" smtClean="0"/>
              <a:t> language was added to </a:t>
            </a:r>
            <a:r>
              <a:rPr lang="en-US" dirty="0" smtClean="0"/>
              <a:t>483.55(a)(3) to clarify that a facility may not charge a resident for the loss of or damage to dentures when the loss or damage is the responsibility of the facility. </a:t>
            </a:r>
          </a:p>
          <a:p>
            <a:endParaRPr lang="en-US" dirty="0" smtClean="0"/>
          </a:p>
          <a:p>
            <a:r>
              <a:rPr lang="en-US" dirty="0" smtClean="0"/>
              <a:t>483.55(a)(4) has</a:t>
            </a:r>
            <a:r>
              <a:rPr lang="en-US" baseline="0" dirty="0" smtClean="0"/>
              <a:t> </a:t>
            </a:r>
            <a:r>
              <a:rPr lang="en-US" dirty="0" smtClean="0"/>
              <a:t>added the phrase “or if requested” to clarify that if a resident asks for assistance in scheduling a dental appointment, the facility would be required to provide the assistance. </a:t>
            </a:r>
          </a:p>
          <a:p>
            <a:endParaRPr lang="en-US" dirty="0" smtClean="0"/>
          </a:p>
          <a:p>
            <a:r>
              <a:rPr lang="en-US" dirty="0" smtClean="0"/>
              <a:t>483.55(a)(4) has been re-designated as § 483.55(a)(5) and shall require that referral for dental services occur in 3 business days or less from the time the loss or damage to dentures is identified unless the facility can provide documentation of extenuating circumstances that resulted in the delay. </a:t>
            </a:r>
          </a:p>
          <a:p>
            <a:endParaRPr lang="en-US" dirty="0" smtClean="0"/>
          </a:p>
          <a:p>
            <a:r>
              <a:rPr lang="en-US" dirty="0" smtClean="0"/>
              <a:t>CMS believes that it is imperative that the loss or damage is addressed and corrected quickly to avoid adverse consequences such as weight loss. The same changes have been made at § 483.55(b)(2) and § 483.55(b)(3) to apply to nursing facilities and CMS added a new § 483.55(b)(5) to require that facilities assist residents to apply for reimbursement of dental services as an incurred medical expense under the State plan as appropriate. F791 Dental Services Nursing Facilities has new regulatory language at § 483.55(b)(2) and § 483.55(b)(3) to apply to nursing facilities.  New 483.55(b)(5) now require that facilities assist residents to apply for reimbursement of dental services as an incurred medical expense under the State plan as appropriate.</a:t>
            </a:r>
          </a:p>
          <a:p>
            <a:endParaRPr lang="en-US" dirty="0" smtClean="0"/>
          </a:p>
          <a:p>
            <a:r>
              <a:rPr lang="en-US" dirty="0" smtClean="0"/>
              <a:t>The</a:t>
            </a:r>
            <a:r>
              <a:rPr lang="en-US" baseline="0" dirty="0" smtClean="0"/>
              <a:t> intent of F790 and F791 is to ensure that residents obtain needed dental services, including routine dental services, to ensure the facility provides the assistance needed or requested to obtain these services; to ensure the resident is not inappropriately charged for these services; and if a referral does not occur within three business days, documentation of the facility’s to ensure the resident could still eat and drink adequately while waiting and the extenuating circumstances that led to the delay. </a:t>
            </a: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54</a:t>
            </a:fld>
            <a:endParaRPr lang="en-US" dirty="0"/>
          </a:p>
        </p:txBody>
      </p:sp>
    </p:spTree>
    <p:extLst>
      <p:ext uri="{BB962C8B-B14F-4D97-AF65-F5344CB8AC3E}">
        <p14:creationId xmlns:p14="http://schemas.microsoft.com/office/powerpoint/2010/main" val="25716062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Food</a:t>
            </a:r>
            <a:r>
              <a:rPr lang="en-US" baseline="0" dirty="0" smtClean="0"/>
              <a:t> and Nutrition Services </a:t>
            </a:r>
            <a:endParaRPr lang="en-US" dirty="0" smtClean="0"/>
          </a:p>
          <a:p>
            <a:endParaRPr lang="en-US" dirty="0" smtClean="0"/>
          </a:p>
          <a:p>
            <a:r>
              <a:rPr lang="en-US" dirty="0" smtClean="0"/>
              <a:t>The Food</a:t>
            </a:r>
            <a:r>
              <a:rPr lang="en-US" baseline="0" dirty="0" smtClean="0"/>
              <a:t> and Nutrition</a:t>
            </a:r>
            <a:r>
              <a:rPr lang="en-US" dirty="0" smtClean="0"/>
              <a:t> F-tags (360-373) have been re-numbered to reflect the new F-tag</a:t>
            </a:r>
            <a:r>
              <a:rPr lang="en-US" baseline="0" dirty="0" smtClean="0"/>
              <a:t> restructuring, and will be F-tags  800 through 814.</a:t>
            </a:r>
          </a:p>
          <a:p>
            <a:endParaRPr lang="en-US" baseline="0"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55</a:t>
            </a:fld>
            <a:endParaRPr lang="en-US" dirty="0"/>
          </a:p>
        </p:txBody>
      </p:sp>
    </p:spTree>
    <p:extLst>
      <p:ext uri="{BB962C8B-B14F-4D97-AF65-F5344CB8AC3E}">
        <p14:creationId xmlns:p14="http://schemas.microsoft.com/office/powerpoint/2010/main" val="32221483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Calibri" panose="020F0502020204030204" pitchFamily="34" charset="0"/>
              </a:rPr>
              <a:t>New </a:t>
            </a:r>
            <a:r>
              <a:rPr lang="en-US" sz="1400" dirty="0">
                <a:latin typeface="Calibri" panose="020F0502020204030204" pitchFamily="34" charset="0"/>
              </a:rPr>
              <a:t>regulatory language which is highlighted in red for F800 </a:t>
            </a:r>
            <a:r>
              <a:rPr lang="en-US" sz="1400" dirty="0" smtClean="0">
                <a:latin typeface="Calibri" panose="020F0502020204030204" pitchFamily="34" charset="0"/>
              </a:rPr>
              <a:t>has been added</a:t>
            </a:r>
            <a:r>
              <a:rPr lang="en-US" sz="1400" baseline="0" dirty="0" smtClean="0">
                <a:latin typeface="Calibri" panose="020F0502020204030204" pitchFamily="34" charset="0"/>
              </a:rPr>
              <a:t> to place emphasis on resident preferences. A reasonable effort to accommodate these choices and preferences must be addressed by facility staff. </a:t>
            </a:r>
            <a:endParaRPr lang="en-US" sz="1400" dirty="0">
              <a:latin typeface="Calibri" panose="020F0502020204030204" pitchFamily="34" charset="0"/>
            </a:endParaRPr>
          </a:p>
          <a:p>
            <a:pPr marL="0" indent="0">
              <a:buFont typeface="Arial" panose="020B0604020202020204" pitchFamily="34" charset="0"/>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sz="1400" dirty="0">
              <a:solidFill>
                <a:prstClr val="black"/>
              </a:solidFill>
              <a:latin typeface="Calibri" panose="020F0502020204030204" pitchFamily="34" charset="0"/>
              <a:ea typeface="+mj-ea"/>
              <a:cs typeface="+mj-cs"/>
            </a:endParaRP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14442238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i="1" dirty="0" smtClean="0"/>
              <a:t>F801 is the old F361.  There have been a lot of changes to the regulatory requirements here. The facility must employ sufficient staff with the appropriate competencies and skill sets to carry out the functions of the food and nutrition services. </a:t>
            </a:r>
          </a:p>
          <a:p>
            <a:pPr defTabSz="931774">
              <a:defRPr/>
            </a:pPr>
            <a:endParaRPr lang="en-US" sz="1200" dirty="0" smtClean="0">
              <a:latin typeface="Calibri" panose="020F0502020204030204" pitchFamily="34" charset="0"/>
              <a:ea typeface="Calibri" panose="020F0502020204030204" pitchFamily="34" charset="0"/>
            </a:endParaRPr>
          </a:p>
          <a:p>
            <a:r>
              <a:rPr lang="en-US" sz="1200" b="1" dirty="0" smtClean="0"/>
              <a:t>§483.</a:t>
            </a:r>
            <a:r>
              <a:rPr lang="en-US" sz="1200" b="1" i="1" dirty="0" smtClean="0"/>
              <a:t>60</a:t>
            </a:r>
            <a:r>
              <a:rPr lang="en-US" sz="1200" b="1" dirty="0" smtClean="0"/>
              <a:t>(a)(1) A qualified dietitian </a:t>
            </a:r>
            <a:r>
              <a:rPr lang="en-US" sz="1200" b="1" i="1" dirty="0" smtClean="0"/>
              <a:t>or other clinically qualified nutrition professional </a:t>
            </a:r>
            <a:r>
              <a:rPr lang="en-US" sz="1200" b="1" dirty="0" smtClean="0"/>
              <a:t>either full-time, part-time, or on a consultant basis. A qualified dietitian </a:t>
            </a:r>
            <a:r>
              <a:rPr lang="en-US" sz="1200" b="1" i="1" dirty="0" smtClean="0"/>
              <a:t>or other clinically qualified nutrition professional </a:t>
            </a:r>
            <a:r>
              <a:rPr lang="en-US" sz="1200" b="1" dirty="0" smtClean="0"/>
              <a:t>is one who— </a:t>
            </a:r>
          </a:p>
          <a:p>
            <a:r>
              <a:rPr lang="en-US" sz="1200" dirty="0" smtClean="0"/>
              <a:t>If employed full-time </a:t>
            </a:r>
          </a:p>
          <a:p>
            <a:r>
              <a:rPr lang="en-US" sz="1200" b="1" i="1" dirty="0" smtClean="0"/>
              <a:t>(i) Holds a bachelor’s or higher degree granted by a regionally accredited college or university in the United States (or an equivalent foreign degree) with completion of the academic requirements of a program in nutrition or dietetics accredited by an appropriate national accreditation organization recognized for this purpose. </a:t>
            </a:r>
            <a:endParaRPr lang="en-US" sz="1200" dirty="0" smtClean="0"/>
          </a:p>
          <a:p>
            <a:r>
              <a:rPr lang="en-US" sz="1200" b="1" i="1" dirty="0" smtClean="0"/>
              <a:t>(ii) Has completed at least 900 hours of supervised dietetics practice under the supervision of a registered dietitian or nutrition professional. </a:t>
            </a:r>
            <a:endParaRPr lang="en-US" sz="1200" dirty="0" smtClean="0"/>
          </a:p>
          <a:p>
            <a:endParaRPr lang="en-US" sz="1200" dirty="0" smtClean="0"/>
          </a:p>
          <a:p>
            <a:r>
              <a:rPr lang="en-US" sz="1200" b="1" i="1" dirty="0" smtClean="0"/>
              <a:t>(iii) Is licensed or certified as a dietitian or nutrition professional by the State in which the services are performed. In a State that does not provide for licensure or certification, the individual will be deemed to have met this requirement if he or she is recognized as a “registered dietitian” by the Commission on Dietetic Registration or its successor organization, or meets the requirements of paragraphs (a)(1)(i) and (ii) of this section. </a:t>
            </a:r>
            <a:endParaRPr lang="en-US" sz="1200" dirty="0" smtClean="0"/>
          </a:p>
          <a:p>
            <a:pPr defTabSz="931774">
              <a:defRPr/>
            </a:pPr>
            <a:endParaRPr lang="en-US" sz="1200" dirty="0" smtClean="0">
              <a:latin typeface="Calibri" panose="020F0502020204030204" pitchFamily="34" charset="0"/>
            </a:endParaRPr>
          </a:p>
          <a:p>
            <a:pPr marL="0" marR="0" indent="0" algn="l" defTabSz="931774" rtl="0" eaLnBrk="1" fontAlgn="auto" latinLnBrk="0" hangingPunct="1">
              <a:lnSpc>
                <a:spcPct val="100000"/>
              </a:lnSpc>
              <a:spcBef>
                <a:spcPts val="0"/>
              </a:spcBef>
              <a:spcAft>
                <a:spcPts val="0"/>
              </a:spcAft>
              <a:buClrTx/>
              <a:buSzTx/>
              <a:buFontTx/>
              <a:buNone/>
              <a:tabLst/>
              <a:defRPr/>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Note: If state doesn’t license/certify, individual meets if recognized as a “registered dietitian” by the Commission on Dietetic Registration or its successor organization, or meets the #1 and #2.</a:t>
            </a:r>
          </a:p>
          <a:p>
            <a:pPr marL="0" marR="0" indent="0" algn="l" defTabSz="931774" rtl="0" eaLnBrk="1" fontAlgn="auto" latinLnBrk="0" hangingPunct="1">
              <a:lnSpc>
                <a:spcPct val="100000"/>
              </a:lnSpc>
              <a:spcBef>
                <a:spcPts val="0"/>
              </a:spcBef>
              <a:spcAft>
                <a:spcPts val="0"/>
              </a:spcAft>
              <a:buClrTx/>
              <a:buSzTx/>
              <a:buFontTx/>
              <a:buNone/>
              <a:tabLst/>
              <a:defRPr/>
            </a:pPr>
            <a:endParaRPr lang="en-US"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indent="0" algn="l" defTabSz="931774" rtl="0" eaLnBrk="1" fontAlgn="auto" latinLnBrk="0" hangingPunct="1">
              <a:lnSpc>
                <a:spcPct val="100000"/>
              </a:lnSpc>
              <a:spcBef>
                <a:spcPts val="0"/>
              </a:spcBef>
              <a:spcAft>
                <a:spcPts val="0"/>
              </a:spcAft>
              <a:buClrTx/>
              <a:buSzTx/>
              <a:buFontTx/>
              <a:buNone/>
              <a:tabLst/>
              <a:defRPr/>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If the Dietician or other qualified nutrition</a:t>
            </a:r>
            <a:r>
              <a:rPr lang="en-US" sz="1200" baseline="0" dirty="0" smtClean="0">
                <a:effectLst/>
                <a:latin typeface="Arial" panose="020B0604020202020204" pitchFamily="34" charset="0"/>
                <a:ea typeface="Calibri" panose="020F0502020204030204" pitchFamily="34" charset="0"/>
                <a:cs typeface="Times New Roman" panose="02020603050405020304" pitchFamily="18" charset="0"/>
              </a:rPr>
              <a:t> professional meets the qualifications no further action is needed.</a:t>
            </a:r>
          </a:p>
          <a:p>
            <a:pPr marL="0" marR="0" indent="0" algn="l" defTabSz="931774" rtl="0" eaLnBrk="1" fontAlgn="auto" latinLnBrk="0" hangingPunct="1">
              <a:lnSpc>
                <a:spcPct val="100000"/>
              </a:lnSpc>
              <a:spcBef>
                <a:spcPts val="0"/>
              </a:spcBef>
              <a:spcAft>
                <a:spcPts val="0"/>
              </a:spcAft>
              <a:buClrTx/>
              <a:buSzTx/>
              <a:buFontTx/>
              <a:buNone/>
              <a:tabLst/>
              <a:defRPr/>
            </a:pPr>
            <a:r>
              <a:rPr lang="en-US" sz="1200" baseline="0" dirty="0" smtClean="0">
                <a:effectLst/>
                <a:latin typeface="Arial" panose="020B0604020202020204" pitchFamily="34" charset="0"/>
                <a:ea typeface="Calibri" panose="020F0502020204030204" pitchFamily="34" charset="0"/>
                <a:cs typeface="Times New Roman" panose="02020603050405020304" pitchFamily="18" charset="0"/>
              </a:rPr>
              <a:t>If NO- Fulltime, but do not meet qualifications .</a:t>
            </a:r>
          </a:p>
          <a:p>
            <a:pPr marL="0" marR="0" indent="0" algn="l" defTabSz="931774" rtl="0" eaLnBrk="1" fontAlgn="auto" latinLnBrk="0" hangingPunct="1">
              <a:lnSpc>
                <a:spcPct val="100000"/>
              </a:lnSpc>
              <a:spcBef>
                <a:spcPts val="0"/>
              </a:spcBef>
              <a:spcAft>
                <a:spcPts val="0"/>
              </a:spcAft>
              <a:buClrTx/>
              <a:buSzTx/>
              <a:buFontTx/>
              <a:buNone/>
              <a:tabLst/>
              <a:defRPr/>
            </a:pPr>
            <a:r>
              <a:rPr lang="en-US" sz="1200" baseline="0" dirty="0" smtClean="0">
                <a:effectLst/>
                <a:latin typeface="Arial" panose="020B0604020202020204" pitchFamily="34" charset="0"/>
                <a:ea typeface="Calibri" panose="020F0502020204030204" pitchFamily="34" charset="0"/>
                <a:cs typeface="Times New Roman" panose="02020603050405020304" pitchFamily="18" charset="0"/>
              </a:rPr>
              <a:t>Were they hired before 11/28/16- If yes, they have 5 years to meet A1. </a:t>
            </a:r>
          </a:p>
          <a:p>
            <a:pPr marL="0" marR="0" lvl="1" indent="0" algn="l" defTabSz="931774" rtl="0" eaLnBrk="1" fontAlgn="auto" latinLnBrk="0" hangingPunct="1">
              <a:lnSpc>
                <a:spcPct val="100000"/>
              </a:lnSpc>
              <a:spcBef>
                <a:spcPts val="0"/>
              </a:spcBef>
              <a:spcAft>
                <a:spcPts val="0"/>
              </a:spcAft>
              <a:buClrTx/>
              <a:buSzTx/>
              <a:buFontTx/>
              <a:buNone/>
              <a:tabLst/>
              <a:defRPr/>
            </a:pP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The dietitian or other clinically qualified nutrition professional </a:t>
            </a:r>
            <a:r>
              <a:rPr lang="en-US" sz="2800" b="1" i="1" dirty="0" smtClean="0">
                <a:solidFill>
                  <a:prstClr val="black"/>
                </a:solidFill>
                <a:latin typeface="Arial" panose="020B0604020202020204" pitchFamily="34" charset="0"/>
                <a:ea typeface="Calibri" panose="020F0502020204030204" pitchFamily="34" charset="0"/>
                <a:cs typeface="Arial" panose="020B0604020202020204" pitchFamily="34" charset="0"/>
              </a:rPr>
              <a:t>must </a:t>
            </a: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meet these requirements upon hire, if hired after November 28, 2016. There is </a:t>
            </a:r>
            <a:r>
              <a:rPr lang="en-US" sz="2800" b="1" i="1" dirty="0" smtClean="0">
                <a:solidFill>
                  <a:prstClr val="black"/>
                </a:solidFill>
                <a:latin typeface="Arial" panose="020B0604020202020204" pitchFamily="34" charset="0"/>
                <a:ea typeface="Calibri" panose="020F0502020204030204" pitchFamily="34" charset="0"/>
                <a:cs typeface="Arial" panose="020B0604020202020204" pitchFamily="34" charset="0"/>
              </a:rPr>
              <a:t>no</a:t>
            </a: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 one year grace period for meeting the requirements if hired after November 28, 2016. </a:t>
            </a:r>
          </a:p>
          <a:p>
            <a:pPr marL="0" marR="0" indent="0" algn="l" defTabSz="931774" rtl="0" eaLnBrk="1" fontAlgn="auto" latinLnBrk="0" hangingPunct="1">
              <a:lnSpc>
                <a:spcPct val="100000"/>
              </a:lnSpc>
              <a:spcBef>
                <a:spcPts val="0"/>
              </a:spcBef>
              <a:spcAft>
                <a:spcPts val="0"/>
              </a:spcAft>
              <a:buClrTx/>
              <a:buSzTx/>
              <a:buFontTx/>
              <a:buNone/>
              <a:tabLst/>
              <a:defRPr/>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US" sz="1200" dirty="0" smtClean="0">
              <a:latin typeface="Calibri" panose="020F0502020204030204" pitchFamily="34" charset="0"/>
            </a:endParaRPr>
          </a:p>
          <a:p>
            <a:endParaRPr lang="en-US" sz="1200" kern="1200" dirty="0" smtClean="0">
              <a:solidFill>
                <a:prstClr val="black"/>
              </a:solidFill>
              <a:latin typeface="Calibri" panose="020F0502020204030204"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57</a:t>
            </a:fld>
            <a:endParaRPr lang="en-US" dirty="0"/>
          </a:p>
        </p:txBody>
      </p:sp>
    </p:spTree>
    <p:extLst>
      <p:ext uri="{BB962C8B-B14F-4D97-AF65-F5344CB8AC3E}">
        <p14:creationId xmlns:p14="http://schemas.microsoft.com/office/powerpoint/2010/main" val="171164025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If there is not a full-time</a:t>
            </a:r>
            <a:r>
              <a:rPr lang="en-US" sz="1200" b="1" kern="1200" baseline="0" dirty="0" smtClean="0">
                <a:solidFill>
                  <a:schemeClr val="tx1"/>
                </a:solidFill>
                <a:effectLst/>
                <a:latin typeface="+mn-lt"/>
                <a:ea typeface="+mn-ea"/>
                <a:cs typeface="+mn-cs"/>
              </a:rPr>
              <a:t> qualified dietician or nutritional professional, is this position part time or on consultant basis? </a:t>
            </a:r>
            <a:endParaRPr lang="en-US" sz="1200" b="1" kern="1200" dirty="0" smtClean="0">
              <a:solidFill>
                <a:schemeClr val="tx1"/>
              </a:solidFill>
              <a:effectLst/>
              <a:latin typeface="+mn-lt"/>
              <a:ea typeface="+mn-ea"/>
              <a:cs typeface="+mn-cs"/>
            </a:endParaRPr>
          </a:p>
          <a:p>
            <a:pPr lvl="0"/>
            <a:endParaRPr lang="en-US" sz="1200" b="1" kern="1200" dirty="0" smtClean="0">
              <a:solidFill>
                <a:schemeClr val="tx1"/>
              </a:solidFill>
              <a:effectLst/>
              <a:latin typeface="+mn-lt"/>
              <a:ea typeface="+mn-ea"/>
              <a:cs typeface="+mn-cs"/>
            </a:endParaRPr>
          </a:p>
          <a:p>
            <a:pPr rtl="0" eaLnBrk="1" fontAlgn="t" latinLnBrk="0" hangingPunct="1"/>
            <a:r>
              <a:rPr lang="en-US" sz="1200" b="1" kern="1200" dirty="0" smtClean="0">
                <a:solidFill>
                  <a:schemeClr val="tx1"/>
                </a:solidFill>
                <a:effectLst/>
                <a:latin typeface="+mn-lt"/>
                <a:ea typeface="+mn-ea"/>
                <a:cs typeface="+mn-cs"/>
              </a:rPr>
              <a:t>If YES,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Does the dietitian/nutrition professional meet qualifications in A1?</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Do you also have a designated Director of Food and Nutrition Services?  If yes, when was the Director of Food and Nutrition designated?</a:t>
            </a:r>
            <a:endParaRPr lang="en-US" sz="1200" b="0" i="0" u="none" strike="noStrike" kern="1200" dirty="0" smtClean="0">
              <a:solidFill>
                <a:schemeClr val="tx1"/>
              </a:solidFill>
              <a:effectLst/>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b="0" i="1"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If</a:t>
            </a:r>
            <a:r>
              <a:rPr lang="en-US" sz="1200" b="0" i="0" u="none" strike="noStrike" kern="1200" baseline="0" dirty="0" smtClean="0">
                <a:solidFill>
                  <a:schemeClr val="tx1"/>
                </a:solidFill>
                <a:effectLst/>
                <a:latin typeface="+mn-lt"/>
                <a:ea typeface="+mn-ea"/>
                <a:cs typeface="+mn-cs"/>
              </a:rPr>
              <a:t> </a:t>
            </a:r>
            <a:r>
              <a:rPr lang="en-US" sz="1200" b="0" i="1" u="none" strike="noStrike" kern="1200" baseline="0" dirty="0" smtClean="0">
                <a:solidFill>
                  <a:schemeClr val="tx1"/>
                </a:solidFill>
                <a:effectLst/>
                <a:latin typeface="+mn-lt"/>
                <a:ea typeface="+mn-ea"/>
                <a:cs typeface="+mn-cs"/>
              </a:rPr>
              <a:t>b</a:t>
            </a:r>
            <a:r>
              <a:rPr lang="en-US" sz="1200" b="0" i="1" u="none" strike="noStrike" kern="1200" dirty="0" smtClean="0">
                <a:solidFill>
                  <a:schemeClr val="tx1"/>
                </a:solidFill>
                <a:effectLst/>
                <a:latin typeface="+mn-lt"/>
                <a:ea typeface="+mn-ea"/>
                <a:cs typeface="+mn-cs"/>
              </a:rPr>
              <a:t>efore 11/28/2016 – have 5 years to meet below qualifications. After 11/28/2016 – have 1 year to meet below qualifications</a:t>
            </a:r>
            <a:endParaRPr lang="en-US" sz="1200" b="0" i="0" u="none" strike="noStrike" kern="1200" dirty="0" smtClean="0">
              <a:solidFill>
                <a:schemeClr val="tx1"/>
              </a:solidFill>
              <a:effectLst/>
              <a:latin typeface="+mn-lt"/>
              <a:ea typeface="+mn-ea"/>
              <a:cs typeface="+mn-cs"/>
            </a:endParaRPr>
          </a:p>
          <a:p>
            <a:pPr rtl="0" eaLnBrk="1" fontAlgn="t" latinLnBrk="0" hangingPunct="1"/>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Do they meet all of the following qualifications?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1" u="none" strike="noStrike" kern="1200" dirty="0" smtClean="0">
                <a:solidFill>
                  <a:schemeClr val="tx1"/>
                </a:solidFill>
                <a:effectLst/>
                <a:latin typeface="+mn-lt"/>
                <a:ea typeface="+mn-ea"/>
                <a:cs typeface="+mn-cs"/>
              </a:rPr>
              <a:t>Education:</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One of following</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A certified dietary manager</a:t>
            </a:r>
          </a:p>
          <a:p>
            <a:pPr rtl="0" eaLnBrk="1" fontAlgn="t" latinLnBrk="0" hangingPunct="1"/>
            <a:r>
              <a:rPr lang="en-US" sz="1200" b="0" i="0" u="none" strike="noStrike" kern="1200" dirty="0" smtClean="0">
                <a:solidFill>
                  <a:schemeClr val="tx1"/>
                </a:solidFill>
                <a:effectLst/>
                <a:latin typeface="+mn-lt"/>
                <a:ea typeface="+mn-ea"/>
                <a:cs typeface="+mn-cs"/>
              </a:rPr>
              <a:t>A certified food service manager</a:t>
            </a:r>
          </a:p>
          <a:p>
            <a:pPr rtl="0" eaLnBrk="1" fontAlgn="t" latinLnBrk="0" hangingPunct="1"/>
            <a:r>
              <a:rPr lang="en-US" sz="1200" b="0" i="0" u="none" strike="noStrike" kern="1200" dirty="0" smtClean="0">
                <a:solidFill>
                  <a:schemeClr val="tx1"/>
                </a:solidFill>
                <a:effectLst/>
                <a:latin typeface="+mn-lt"/>
                <a:ea typeface="+mn-ea"/>
                <a:cs typeface="+mn-cs"/>
              </a:rPr>
              <a:t>Similar national certification for food svc mgmt./safety from national certifying body</a:t>
            </a:r>
          </a:p>
          <a:p>
            <a:pPr rtl="0" eaLnBrk="1" fontAlgn="t" latinLnBrk="0" hangingPunct="1"/>
            <a:r>
              <a:rPr lang="en-US" sz="1200" b="0" i="0" u="none" strike="noStrike" kern="1200" dirty="0" smtClean="0">
                <a:solidFill>
                  <a:schemeClr val="tx1"/>
                </a:solidFill>
                <a:effectLst/>
                <a:latin typeface="+mn-lt"/>
                <a:ea typeface="+mn-ea"/>
                <a:cs typeface="+mn-cs"/>
              </a:rPr>
              <a:t>Associate's or higher degree in food service management or in hospitality from an accredited institution</a:t>
            </a:r>
          </a:p>
          <a:p>
            <a:pPr marL="0" marR="0" lvl="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State</a:t>
            </a:r>
            <a:r>
              <a:rPr lang="en-US" sz="1200" b="1" i="0" u="none" strike="noStrike" kern="1200" baseline="0" dirty="0" smtClean="0">
                <a:solidFill>
                  <a:schemeClr val="tx1"/>
                </a:solidFill>
                <a:effectLst/>
                <a:latin typeface="+mn-lt"/>
                <a:ea typeface="+mn-ea"/>
                <a:cs typeface="+mn-cs"/>
              </a:rPr>
              <a:t> Standards : </a:t>
            </a:r>
            <a:r>
              <a:rPr lang="en-US" sz="1200" kern="1200" dirty="0" smtClean="0">
                <a:solidFill>
                  <a:schemeClr val="tx1"/>
                </a:solidFill>
                <a:effectLst/>
                <a:latin typeface="+mn-lt"/>
                <a:ea typeface="+mn-ea"/>
                <a:cs typeface="+mn-cs"/>
              </a:rPr>
              <a:t>Meets any State standards for food service managers or dietary managers</a:t>
            </a:r>
          </a:p>
          <a:p>
            <a:pPr marL="0" marR="0" lvl="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Consultation: </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Receives frequently scheduled consultations from a qualified dietitian or other clinically qualified nutrition professional.</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If there is not a full-time</a:t>
            </a:r>
            <a:r>
              <a:rPr lang="en-US" sz="1200" b="1" kern="1200" baseline="0" dirty="0" smtClean="0">
                <a:solidFill>
                  <a:schemeClr val="tx1"/>
                </a:solidFill>
                <a:effectLst/>
                <a:latin typeface="+mn-lt"/>
                <a:ea typeface="+mn-ea"/>
                <a:cs typeface="+mn-cs"/>
              </a:rPr>
              <a:t> qualified dietician or nutritional professional, is this position part time or on consultant basis? </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IF NO </a:t>
            </a:r>
            <a:endParaRPr lang="en-US" sz="1200" b="1"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There</a:t>
            </a:r>
            <a:r>
              <a:rPr lang="en-US" sz="1200" b="0" i="0" u="none" strike="noStrike" kern="1200" baseline="0" dirty="0" smtClean="0">
                <a:solidFill>
                  <a:schemeClr val="tx1"/>
                </a:solidFill>
                <a:effectLst/>
                <a:latin typeface="+mn-lt"/>
                <a:ea typeface="+mn-ea"/>
                <a:cs typeface="+mn-cs"/>
              </a:rPr>
              <a:t> is </a:t>
            </a:r>
            <a:r>
              <a:rPr lang="en-US" sz="1200" b="0" i="1" u="none" strike="noStrike" kern="1200" dirty="0" smtClean="0">
                <a:solidFill>
                  <a:schemeClr val="tx1"/>
                </a:solidFill>
                <a:effectLst/>
                <a:latin typeface="+mn-lt"/>
                <a:ea typeface="+mn-ea"/>
                <a:cs typeface="+mn-cs"/>
              </a:rPr>
              <a:t>Non-compliance – need part time or consultation with qualified individual dietitian/nutrition professional</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Do you also have a designated Director of Food and Nutrition Services?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If</a:t>
            </a:r>
            <a:r>
              <a:rPr lang="en-US" sz="1200" b="0" i="0" u="none" strike="noStrike" kern="1200" baseline="0" dirty="0" smtClean="0">
                <a:solidFill>
                  <a:schemeClr val="tx1"/>
                </a:solidFill>
                <a:effectLst/>
                <a:latin typeface="+mn-lt"/>
                <a:ea typeface="+mn-ea"/>
                <a:cs typeface="+mn-cs"/>
              </a:rPr>
              <a:t> </a:t>
            </a:r>
            <a:r>
              <a:rPr lang="en-US" sz="1200" b="1" i="1" u="none" strike="noStrike" kern="1200" dirty="0" smtClean="0">
                <a:solidFill>
                  <a:schemeClr val="tx1"/>
                </a:solidFill>
                <a:effectLst/>
                <a:latin typeface="+mn-lt"/>
                <a:ea typeface="+mn-ea"/>
                <a:cs typeface="+mn-cs"/>
              </a:rPr>
              <a:t>No</a:t>
            </a:r>
            <a:r>
              <a:rPr lang="en-US" sz="1200" b="0" i="1" u="none" strike="noStrike" kern="1200" dirty="0" smtClean="0">
                <a:solidFill>
                  <a:schemeClr val="tx1"/>
                </a:solidFill>
                <a:effectLst/>
                <a:latin typeface="+mn-lt"/>
                <a:ea typeface="+mn-ea"/>
                <a:cs typeface="+mn-cs"/>
              </a:rPr>
              <a:t>- Non-compliance need a Director of Food and Nutrition if no full time dietitian/nutrition professional.</a:t>
            </a:r>
            <a:r>
              <a:rPr lang="en-US" sz="1200" b="0" i="1" u="none" strike="noStrike" kern="1200" baseline="0" dirty="0" smtClean="0">
                <a:solidFill>
                  <a:schemeClr val="tx1"/>
                </a:solidFill>
                <a:effectLst/>
                <a:latin typeface="+mn-lt"/>
                <a:ea typeface="+mn-ea"/>
                <a:cs typeface="+mn-cs"/>
              </a:rPr>
              <a:t>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dirty="0" smtClean="0">
                <a:solidFill>
                  <a:schemeClr val="tx1"/>
                </a:solidFill>
                <a:effectLst/>
                <a:latin typeface="+mn-lt"/>
                <a:ea typeface="+mn-ea"/>
                <a:cs typeface="+mn-cs"/>
              </a:rPr>
              <a:t> </a:t>
            </a:r>
            <a:endParaRPr lang="en-US" dirty="0" smtClean="0"/>
          </a:p>
          <a:p>
            <a:r>
              <a:rPr lang="en-US" sz="1200" b="0" i="0" kern="1200" dirty="0" smtClean="0">
                <a:solidFill>
                  <a:schemeClr val="tx1"/>
                </a:solidFill>
                <a:effectLst/>
                <a:latin typeface="+mn-lt"/>
                <a:ea typeface="+mn-ea"/>
                <a:cs typeface="+mn-cs"/>
              </a:rPr>
              <a:t>If</a:t>
            </a:r>
            <a:r>
              <a:rPr lang="en-US" sz="1200" b="0" i="0" kern="1200" baseline="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 Yes</a:t>
            </a:r>
            <a:r>
              <a:rPr lang="en-US" sz="1200" i="1" kern="1200" dirty="0" smtClean="0">
                <a:solidFill>
                  <a:schemeClr val="tx1"/>
                </a:solidFill>
                <a:effectLst/>
                <a:latin typeface="+mn-lt"/>
                <a:ea typeface="+mn-ea"/>
                <a:cs typeface="+mn-cs"/>
              </a:rPr>
              <a:t> – Compliance with Director of Food and Nutrition</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If No </a:t>
            </a:r>
            <a:r>
              <a:rPr lang="en-US" sz="1200" i="1" kern="1200" dirty="0" smtClean="0">
                <a:solidFill>
                  <a:schemeClr val="tx1"/>
                </a:solidFill>
                <a:effectLst/>
                <a:latin typeface="+mn-lt"/>
                <a:ea typeface="+mn-ea"/>
                <a:cs typeface="+mn-cs"/>
              </a:rPr>
              <a:t>– Either need to come up to this standard (by 2021 for those hired before 11/2016, or out of compliance).</a:t>
            </a: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58</a:t>
            </a:fld>
            <a:endParaRPr lang="en-US" dirty="0"/>
          </a:p>
        </p:txBody>
      </p:sp>
    </p:spTree>
    <p:extLst>
      <p:ext uri="{BB962C8B-B14F-4D97-AF65-F5344CB8AC3E}">
        <p14:creationId xmlns:p14="http://schemas.microsoft.com/office/powerpoint/2010/main" val="22381427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F802 Sufficient Dietary Support Staff Replaces F362.</a:t>
            </a:r>
            <a:endParaRPr lang="en-US" dirty="0">
              <a:latin typeface="Calibri" panose="020F0502020204030204" pitchFamily="34" charset="0"/>
            </a:endParaRPr>
          </a:p>
          <a:p>
            <a:pPr defTabSz="931774">
              <a:defRPr/>
            </a:pPr>
            <a:r>
              <a:rPr lang="en-US" dirty="0" smtClean="0">
                <a:latin typeface="Calibri" panose="020F0502020204030204" pitchFamily="34" charset="0"/>
              </a:rPr>
              <a:t>“</a:t>
            </a:r>
            <a:r>
              <a:rPr lang="en-US" b="1" dirty="0">
                <a:latin typeface="Calibri" panose="020F0502020204030204" pitchFamily="34" charset="0"/>
              </a:rPr>
              <a:t>Sufficient support personnel</a:t>
            </a:r>
            <a:r>
              <a:rPr lang="en-US" dirty="0">
                <a:latin typeface="Calibri" panose="020F0502020204030204" pitchFamily="34" charset="0"/>
              </a:rPr>
              <a:t>” means having enough dietary and food and nutrition staff to safely carry out all of the functions of the food and nutrition services. This does not include staff, such as licensed nurses, nurse aides or paid feeding assistants, involved in assisting residents with eating. </a:t>
            </a:r>
          </a:p>
          <a:p>
            <a:pPr defTabSz="931774">
              <a:defRPr/>
            </a:pPr>
            <a:endParaRPr lang="en-US" dirty="0">
              <a:latin typeface="Calibri" panose="020F0502020204030204" pitchFamily="34" charset="0"/>
            </a:endParaRPr>
          </a:p>
          <a:p>
            <a:pPr defTabSz="931774">
              <a:defRPr/>
            </a:pPr>
            <a:r>
              <a:rPr lang="en-US" b="1" dirty="0">
                <a:latin typeface="Calibri" panose="020F0502020204030204" pitchFamily="34" charset="0"/>
                <a:ea typeface="Times New Roman" panose="02020603050405020304" pitchFamily="18" charset="0"/>
                <a:cs typeface="Times New Roman" panose="02020603050405020304" pitchFamily="18" charset="0"/>
              </a:rPr>
              <a:t>A member of the Food and Nutrition Services staff must participate on the interdisciplinary team as required in §483.21(b)(2)(ii</a:t>
            </a:r>
            <a:r>
              <a:rPr lang="en-US" b="1" dirty="0" smtClean="0">
                <a:latin typeface="Calibri" panose="020F0502020204030204" pitchFamily="34" charset="0"/>
                <a:ea typeface="Times New Roman" panose="02020603050405020304" pitchFamily="18" charset="0"/>
                <a:cs typeface="Times New Roman" panose="02020603050405020304" pitchFamily="18" charset="0"/>
              </a:rPr>
              <a:t>).</a:t>
            </a:r>
          </a:p>
          <a:p>
            <a:pPr defTabSz="931774">
              <a:defRPr/>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If a concern with having sufficient staff is identified, a determination</a:t>
            </a:r>
            <a:r>
              <a:rPr lang="en-US" baseline="0" dirty="0" smtClean="0">
                <a:latin typeface="Calibri" panose="020F0502020204030204" pitchFamily="34" charset="0"/>
              </a:rPr>
              <a:t> will be made</a:t>
            </a:r>
            <a:r>
              <a:rPr lang="en-US" dirty="0" smtClean="0">
                <a:latin typeface="Calibri" panose="020F0502020204030204" pitchFamily="34" charset="0"/>
              </a:rPr>
              <a:t> if the staffing levels provided were based on the facility assessment. If a concern with the facility assessment is identified, see §483.70(e), F838, Facility Assessment.</a:t>
            </a:r>
          </a:p>
          <a:p>
            <a:pPr defTabSz="931774">
              <a:defRP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smtClean="0"/>
              <a:t>F803 replaces F363,</a:t>
            </a:r>
            <a:r>
              <a:rPr lang="en-US" baseline="0" dirty="0" smtClean="0"/>
              <a:t> and is another good example of a resident centered approach. </a:t>
            </a:r>
          </a:p>
          <a:p>
            <a:endParaRPr lang="en-US" baseline="0" dirty="0" smtClean="0"/>
          </a:p>
          <a:p>
            <a:r>
              <a:rPr lang="en-US" baseline="0" dirty="0" smtClean="0"/>
              <a:t>The regulatory requirement now indicates reasonable efforts should be attempted to observe religious, cultural and ethnic needs of the resident population, as well as solicit input from the residents in menu preparation.</a:t>
            </a:r>
            <a:endParaRPr lang="en-US" dirty="0" smtClean="0"/>
          </a:p>
          <a:p>
            <a:pPr defTabSz="931774">
              <a:defRPr/>
            </a:pPr>
            <a:endParaRPr lang="en-US" dirty="0">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D849297-3C3F-4202-9084-CE68F8870202}" type="slidenum">
              <a:rPr lang="en-US" smtClean="0">
                <a:solidFill>
                  <a:prstClr val="black"/>
                </a:solidFill>
              </a:rPr>
              <a:pPr/>
              <a:t>59</a:t>
            </a:fld>
            <a:endParaRPr lang="en-US" dirty="0">
              <a:solidFill>
                <a:prstClr val="black"/>
              </a:solidFill>
            </a:endParaRPr>
          </a:p>
        </p:txBody>
      </p:sp>
    </p:spTree>
    <p:extLst>
      <p:ext uri="{BB962C8B-B14F-4D97-AF65-F5344CB8AC3E}">
        <p14:creationId xmlns:p14="http://schemas.microsoft.com/office/powerpoint/2010/main" val="779645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F586 – The</a:t>
            </a:r>
            <a:r>
              <a:rPr lang="en-US" baseline="0" dirty="0" smtClean="0"/>
              <a:t> new regulations</a:t>
            </a:r>
            <a:r>
              <a:rPr lang="en-US" dirty="0" smtClean="0"/>
              <a:t> include</a:t>
            </a:r>
            <a:r>
              <a:rPr lang="en-US" baseline="0" dirty="0" smtClean="0"/>
              <a:t> the f</a:t>
            </a:r>
            <a:r>
              <a:rPr lang="en-US" dirty="0" smtClean="0"/>
              <a:t>acility’s responsibility</a:t>
            </a:r>
            <a:r>
              <a:rPr lang="en-US" baseline="0" dirty="0" smtClean="0"/>
              <a:t> to</a:t>
            </a:r>
            <a:r>
              <a:rPr lang="en-US" dirty="0" smtClean="0"/>
              <a:t> ensure that residents are able to communicate freely with Federal, State, or local representatives</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19989A68-B825-4368-AAE5-E7994262F2D1}"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2483118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solidFill>
                  <a:prstClr val="black"/>
                </a:solidFill>
              </a:rPr>
              <a:t>F804 replaces </a:t>
            </a:r>
            <a:r>
              <a:rPr lang="en-US" dirty="0">
                <a:solidFill>
                  <a:prstClr val="black"/>
                </a:solidFill>
              </a:rPr>
              <a:t>F364.  </a:t>
            </a:r>
          </a:p>
          <a:p>
            <a:pPr defTabSz="931774">
              <a:defRPr/>
            </a:pPr>
            <a:endParaRPr lang="en-US" dirty="0">
              <a:solidFill>
                <a:prstClr val="black"/>
              </a:solidFill>
            </a:endParaRPr>
          </a:p>
          <a:p>
            <a:pPr defTabSz="931774">
              <a:defRPr/>
            </a:pPr>
            <a:r>
              <a:rPr lang="en-US" dirty="0">
                <a:solidFill>
                  <a:prstClr val="black"/>
                </a:solidFill>
              </a:rPr>
              <a:t>Now indicates food and drinks should be served at an acceptable temperature.  </a:t>
            </a:r>
          </a:p>
          <a:p>
            <a:pPr defTabSz="931774">
              <a:defRPr/>
            </a:pPr>
            <a:endParaRPr lang="en-US" dirty="0">
              <a:solidFill>
                <a:prstClr val="black"/>
              </a:solidFill>
            </a:endParaRPr>
          </a:p>
          <a:p>
            <a:pPr defTabSz="931774">
              <a:defRPr/>
            </a:pPr>
            <a:r>
              <a:rPr lang="en-US" dirty="0" smtClean="0">
                <a:solidFill>
                  <a:prstClr val="black"/>
                </a:solidFill>
              </a:rPr>
              <a:t>A test </a:t>
            </a:r>
            <a:r>
              <a:rPr lang="en-US" dirty="0">
                <a:solidFill>
                  <a:prstClr val="black"/>
                </a:solidFill>
              </a:rPr>
              <a:t>tray may be used.  </a:t>
            </a:r>
            <a:r>
              <a:rPr lang="en-US" dirty="0" smtClean="0">
                <a:solidFill>
                  <a:prstClr val="black"/>
                </a:solidFill>
              </a:rPr>
              <a:t>There</a:t>
            </a:r>
            <a:r>
              <a:rPr lang="en-US" baseline="0" dirty="0" smtClean="0">
                <a:solidFill>
                  <a:prstClr val="black"/>
                </a:solidFill>
              </a:rPr>
              <a:t> are n</a:t>
            </a:r>
            <a:r>
              <a:rPr lang="en-US" dirty="0" smtClean="0">
                <a:solidFill>
                  <a:prstClr val="black"/>
                </a:solidFill>
              </a:rPr>
              <a:t>o </a:t>
            </a:r>
            <a:r>
              <a:rPr lang="en-US" dirty="0">
                <a:solidFill>
                  <a:prstClr val="black"/>
                </a:solidFill>
              </a:rPr>
              <a:t>updated test tray </a:t>
            </a:r>
            <a:r>
              <a:rPr lang="en-US" dirty="0" smtClean="0">
                <a:solidFill>
                  <a:prstClr val="black"/>
                </a:solidFill>
              </a:rPr>
              <a:t>procedures </a:t>
            </a:r>
            <a:r>
              <a:rPr lang="en-US" dirty="0">
                <a:solidFill>
                  <a:prstClr val="black"/>
                </a:solidFill>
              </a:rPr>
              <a:t>released at this point</a:t>
            </a:r>
            <a:r>
              <a:rPr lang="en-US" dirty="0" smtClean="0">
                <a:solidFill>
                  <a:prstClr val="black"/>
                </a:solidFill>
              </a:rPr>
              <a:t>.</a:t>
            </a:r>
          </a:p>
          <a:p>
            <a:pPr defTabSz="931774">
              <a:defRPr/>
            </a:pPr>
            <a:endParaRPr lang="en-US" dirty="0" smtClean="0">
              <a:solidFill>
                <a:prstClr val="black"/>
              </a:solidFill>
            </a:endParaRPr>
          </a:p>
          <a:p>
            <a:r>
              <a:rPr lang="en-US" dirty="0" smtClean="0"/>
              <a:t>The new regulatory language for F804 will</a:t>
            </a:r>
            <a:r>
              <a:rPr lang="en-US" baseline="0" dirty="0" smtClean="0"/>
              <a:t> </a:t>
            </a:r>
            <a:r>
              <a:rPr lang="en-US" dirty="0" smtClean="0"/>
              <a:t>additionally direct the surveyor to look for the following:</a:t>
            </a:r>
            <a:endParaRPr lang="en-US" sz="1400" dirty="0" smtClean="0"/>
          </a:p>
          <a:p>
            <a:pPr marL="174708" indent="-174708">
              <a:buFont typeface="Wingdings" panose="05000000000000000000" pitchFamily="2" charset="2"/>
              <a:buChar char="Ø"/>
            </a:pPr>
            <a:r>
              <a:rPr lang="en-US" dirty="0" smtClean="0"/>
              <a:t>Safe and appetizing temperature</a:t>
            </a:r>
            <a:endParaRPr lang="en-US" sz="1400" dirty="0" smtClean="0"/>
          </a:p>
          <a:p>
            <a:pPr marL="174708" indent="-174708">
              <a:buFont typeface="Wingdings" panose="05000000000000000000" pitchFamily="2" charset="2"/>
              <a:buChar char="Ø"/>
            </a:pPr>
            <a:r>
              <a:rPr lang="en-US" dirty="0" smtClean="0"/>
              <a:t>Expanded to include meeting hydration needs and preferences regarding fluids.</a:t>
            </a:r>
          </a:p>
          <a:p>
            <a:pPr marL="174708" indent="-174708">
              <a:buFont typeface="Wingdings" panose="05000000000000000000" pitchFamily="2" charset="2"/>
              <a:buChar char="Ø"/>
            </a:pPr>
            <a:endParaRPr lang="en-US" dirty="0" smtClean="0"/>
          </a:p>
          <a:p>
            <a:pPr defTabSz="931774">
              <a:defRPr/>
            </a:pPr>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pPr defTabSz="931774">
              <a:defRPr/>
            </a:pPr>
            <a:r>
              <a:rPr lang="en-US" dirty="0" smtClean="0">
                <a:latin typeface="Calibri" panose="020F0502020204030204" pitchFamily="34" charset="0"/>
                <a:ea typeface="Times New Roman" panose="02020603050405020304" pitchFamily="18" charset="0"/>
                <a:cs typeface="Times New Roman" panose="02020603050405020304" pitchFamily="18" charset="0"/>
              </a:rPr>
              <a:t>Food should be palatable, attractive, and at an appetizing temperature as determined by the type of food to ensure resident’s satisfaction, while minimizing the risk for scalding and burns.</a:t>
            </a:r>
            <a:r>
              <a:rPr lang="en-US" dirty="0" smtClean="0">
                <a:latin typeface="Calibri" panose="020F0502020204030204" pitchFamily="34" charset="0"/>
                <a:ea typeface="Calibri" panose="020F0502020204030204" pitchFamily="34" charset="0"/>
                <a:cs typeface="Times New Roman" panose="02020603050405020304" pitchFamily="18" charset="0"/>
              </a:rPr>
              <a:t> </a:t>
            </a:r>
          </a:p>
          <a:p>
            <a:endParaRPr lang="en-US" dirty="0" smtClean="0"/>
          </a:p>
          <a:p>
            <a:pPr defTabSz="931774">
              <a:defRPr/>
            </a:pPr>
            <a:r>
              <a:rPr lang="en-US" sz="1400" dirty="0" smtClean="0">
                <a:solidFill>
                  <a:prstClr val="black"/>
                </a:solidFill>
              </a:rPr>
              <a:t>Pay close attention to hot beverages in particular due to the scalding risk under F323 and resident preferences. Such as tea cannot be made with lukewarm water.</a:t>
            </a:r>
          </a:p>
          <a:p>
            <a:pPr defTabSz="931774">
              <a:defRPr/>
            </a:pPr>
            <a:endParaRPr lang="en-US" sz="1400" dirty="0" smtClean="0">
              <a:solidFill>
                <a:prstClr val="black"/>
              </a:solidFill>
            </a:endParaRPr>
          </a:p>
          <a:p>
            <a:pPr defTabSz="931774">
              <a:defRPr/>
            </a:pPr>
            <a:r>
              <a:rPr lang="en-US" sz="1400" dirty="0" smtClean="0">
                <a:solidFill>
                  <a:prstClr val="black"/>
                </a:solidFill>
              </a:rPr>
              <a:t>Providing palatable, attractive, and appetizing food and drink to residents can help to encourage residents to increase the amount they eat and drink. Improved nutrition and hydration status can help prevent, or aid in the recovery from, illness or injury. </a:t>
            </a:r>
          </a:p>
          <a:p>
            <a:pPr defTabSz="931774">
              <a:defRPr/>
            </a:pPr>
            <a:endParaRPr lang="en-US" sz="1400" dirty="0" smtClean="0">
              <a:solidFill>
                <a:prstClr val="black"/>
              </a:solidFill>
            </a:endParaRPr>
          </a:p>
          <a:p>
            <a:r>
              <a:rPr lang="en-US" sz="1400" dirty="0" smtClean="0"/>
              <a:t>F806 replaces F366</a:t>
            </a:r>
            <a:r>
              <a:rPr lang="en-US" sz="1400" baseline="0" dirty="0" smtClean="0"/>
              <a:t> and now includes food and drink. </a:t>
            </a:r>
            <a:endParaRPr lang="en-US" sz="1400" dirty="0" smtClean="0"/>
          </a:p>
          <a:p>
            <a:pPr defTabSz="931774">
              <a:defRPr/>
            </a:pPr>
            <a:endParaRPr lang="en-US" sz="1400" dirty="0" smtClean="0">
              <a:latin typeface="Calibri" panose="020F0502020204030204" pitchFamily="34" charset="0"/>
            </a:endParaRPr>
          </a:p>
          <a:p>
            <a:pPr defTabSz="931774">
              <a:defRPr/>
            </a:pPr>
            <a:r>
              <a:rPr lang="en-US" sz="1400" dirty="0" smtClean="0">
                <a:latin typeface="Calibri" panose="020F0502020204030204" pitchFamily="34" charset="0"/>
              </a:rPr>
              <a:t>Allergies are</a:t>
            </a:r>
            <a:r>
              <a:rPr lang="en-US" sz="1400" baseline="0" dirty="0" smtClean="0">
                <a:latin typeface="Calibri" panose="020F0502020204030204" pitchFamily="34" charset="0"/>
              </a:rPr>
              <a:t> now addressed. </a:t>
            </a:r>
            <a:r>
              <a:rPr lang="en-US" sz="1400" dirty="0" smtClean="0">
                <a:latin typeface="Calibri" panose="020F0502020204030204" pitchFamily="34" charset="0"/>
              </a:rPr>
              <a:t>Facilities should be aware of each resident’s allergies, intolerances, and preferences, and provide an appropriate alternative.</a:t>
            </a:r>
          </a:p>
          <a:p>
            <a:pPr defTabSz="931774">
              <a:defRPr/>
            </a:pPr>
            <a:endParaRPr lang="en-US" sz="1400" dirty="0" smtClean="0">
              <a:latin typeface="Calibri" panose="020F0502020204030204" pitchFamily="34" charset="0"/>
            </a:endParaRPr>
          </a:p>
          <a:p>
            <a:pPr defTabSz="931774">
              <a:defRPr/>
            </a:pPr>
            <a:r>
              <a:rPr lang="en-US" sz="1400" dirty="0" smtClean="0">
                <a:latin typeface="Calibri" panose="020F0502020204030204" pitchFamily="34" charset="0"/>
              </a:rPr>
              <a:t> A food substitute should be consistent with the usual and/or ordinary food items provided by the facility.  For example, the facility may, instead of grapefruit juice, substitute another citrus juice or vitamin C rich juice the resident likes.</a:t>
            </a:r>
          </a:p>
          <a:p>
            <a:endParaRPr lang="en-US" sz="1400" dirty="0" smtClean="0">
              <a:latin typeface="Calibri" panose="020F0502020204030204" pitchFamily="34" charset="0"/>
            </a:endParaRPr>
          </a:p>
          <a:p>
            <a:pPr marL="174708" indent="-174708">
              <a:buFont typeface="Arial" panose="020B0604020202020204" pitchFamily="34" charset="0"/>
              <a:buChar char="•"/>
            </a:pPr>
            <a:r>
              <a:rPr lang="en-US" sz="1400" dirty="0" smtClean="0">
                <a:latin typeface="Calibri" panose="020F0502020204030204" pitchFamily="34" charset="0"/>
              </a:rPr>
              <a:t>Alternatives must also now be appealing to the resident.</a:t>
            </a:r>
          </a:p>
          <a:p>
            <a:pPr marL="174708" indent="-174708">
              <a:buFont typeface="Wingdings" panose="05000000000000000000" pitchFamily="2" charset="2"/>
              <a:buChar char="Ø"/>
            </a:pPr>
            <a:endParaRPr lang="en-US" sz="1400" dirty="0" smtClean="0"/>
          </a:p>
          <a:p>
            <a:pPr defTabSz="931774">
              <a:defRPr/>
            </a:pPr>
            <a:endParaRPr lang="en-US"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1D849297-3C3F-4202-9084-CE68F8870202}" type="slidenum">
              <a:rPr lang="en-US" smtClean="0">
                <a:solidFill>
                  <a:prstClr val="black"/>
                </a:solidFill>
              </a:rPr>
              <a:pPr/>
              <a:t>60</a:t>
            </a:fld>
            <a:endParaRPr lang="en-US" dirty="0">
              <a:solidFill>
                <a:prstClr val="black"/>
              </a:solidFill>
            </a:endParaRPr>
          </a:p>
        </p:txBody>
      </p:sp>
    </p:spTree>
    <p:extLst>
      <p:ext uri="{BB962C8B-B14F-4D97-AF65-F5344CB8AC3E}">
        <p14:creationId xmlns:p14="http://schemas.microsoft.com/office/powerpoint/2010/main" val="13491633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Your cross walk indicates that</a:t>
            </a:r>
            <a:r>
              <a:rPr lang="en-US" sz="1200" baseline="0" dirty="0" smtClean="0"/>
              <a:t> F807</a:t>
            </a:r>
            <a:r>
              <a:rPr lang="en-US" sz="1200" dirty="0" smtClean="0"/>
              <a:t> replaces F366, however, this is very different.  The regulation now includes:</a:t>
            </a:r>
          </a:p>
          <a:p>
            <a:endParaRPr lang="en-US" sz="1200" dirty="0" smtClean="0"/>
          </a:p>
          <a:p>
            <a:r>
              <a:rPr lang="en-US" sz="1200" b="1" dirty="0" smtClean="0"/>
              <a:t>§483.</a:t>
            </a:r>
            <a:r>
              <a:rPr lang="en-US" sz="1200" b="1" i="1" dirty="0" smtClean="0"/>
              <a:t>60(d)(6) Drinks, including water and other liquids consistent with resident needs and preferences and sufficient to maintain resident hydration. </a:t>
            </a:r>
            <a:endParaRPr lang="en-US" sz="1200" dirty="0" smtClean="0"/>
          </a:p>
          <a:p>
            <a:r>
              <a:rPr lang="en-US" sz="1200" b="1" i="1" dirty="0" smtClean="0"/>
              <a:t>GUIDANCE </a:t>
            </a:r>
            <a:r>
              <a:rPr lang="en-US" sz="1200" b="1" dirty="0" smtClean="0"/>
              <a:t>§483</a:t>
            </a:r>
            <a:r>
              <a:rPr lang="en-US" sz="1200" b="1" i="1" dirty="0" smtClean="0"/>
              <a:t>.60</a:t>
            </a:r>
            <a:r>
              <a:rPr lang="en-US" sz="1200" b="1" dirty="0" smtClean="0"/>
              <a:t>(d)</a:t>
            </a:r>
            <a:r>
              <a:rPr lang="en-US" sz="1200" b="1" i="1" dirty="0" smtClean="0"/>
              <a:t>(6) </a:t>
            </a:r>
            <a:endParaRPr lang="en-US" sz="1200" dirty="0" smtClean="0"/>
          </a:p>
          <a:p>
            <a:r>
              <a:rPr lang="en-US" sz="1200" i="1" dirty="0" smtClean="0"/>
              <a:t>Proper hydration alone is a critical aspect of nutrition among nursing home residents. Individuals who do not receive adequate fluids are more susceptible to urinary tract infections, </a:t>
            </a:r>
            <a:r>
              <a:rPr lang="en-US" sz="1200" dirty="0" smtClean="0"/>
              <a:t> </a:t>
            </a:r>
            <a:r>
              <a:rPr lang="en-US" sz="1200" i="1" dirty="0" smtClean="0"/>
              <a:t>pneumonia, decubitus ulcers, skin infections, confusion and disorientation </a:t>
            </a:r>
            <a:r>
              <a:rPr lang="en-US" sz="1200" i="1" baseline="30000" dirty="0" smtClean="0"/>
              <a:t>35, 36, 37 </a:t>
            </a:r>
            <a:endParaRPr lang="en-US" sz="1200" dirty="0" smtClean="0"/>
          </a:p>
          <a:p>
            <a:r>
              <a:rPr lang="en-US" sz="1200" i="1" dirty="0" smtClean="0"/>
              <a:t>Other food items may also include items that become a liquid at room temperature, such as popsicles and ice cream. </a:t>
            </a:r>
            <a:endParaRPr lang="en-US" sz="1200" dirty="0" smtClean="0"/>
          </a:p>
          <a:p>
            <a:r>
              <a:rPr lang="en-US" sz="1200" i="1" dirty="0" smtClean="0"/>
              <a:t>If a concern is identified regarding maintaining a resident’s hydration status or about a resident’s fluid restriction, see §§483.25(g)(1)-(3), F692, Nutrition/Hydration Status.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61</a:t>
            </a:fld>
            <a:endParaRPr lang="en-US" dirty="0"/>
          </a:p>
        </p:txBody>
      </p:sp>
    </p:spTree>
    <p:extLst>
      <p:ext uri="{BB962C8B-B14F-4D97-AF65-F5344CB8AC3E}">
        <p14:creationId xmlns:p14="http://schemas.microsoft.com/office/powerpoint/2010/main" val="106127665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F808 replaces F367</a:t>
            </a:r>
          </a:p>
          <a:p>
            <a:endParaRPr lang="en-US" dirty="0" smtClean="0"/>
          </a:p>
          <a:p>
            <a:r>
              <a:rPr lang="en-US" dirty="0" smtClean="0"/>
              <a:t>The</a:t>
            </a:r>
            <a:r>
              <a:rPr lang="en-US" baseline="0" dirty="0" smtClean="0"/>
              <a:t> most notable change is the physician may now delegate the prescription of the diet order to the RD.  If allowed by state law. </a:t>
            </a:r>
          </a:p>
          <a:p>
            <a:endParaRPr lang="en-US" baseline="0" dirty="0" smtClean="0"/>
          </a:p>
          <a:p>
            <a:r>
              <a:rPr lang="en-US" dirty="0" smtClean="0"/>
              <a:t>The new regulatory language for F808 additionally direct the surveyor to look for the following:</a:t>
            </a:r>
          </a:p>
          <a:p>
            <a:pPr marL="174708" indent="-174708">
              <a:buFont typeface="Arial" panose="020B0604020202020204" pitchFamily="34" charset="0"/>
              <a:buChar char="•"/>
            </a:pPr>
            <a:r>
              <a:rPr lang="en-US" dirty="0" smtClean="0"/>
              <a:t>The </a:t>
            </a:r>
            <a:r>
              <a:rPr lang="en-US" b="1" dirty="0" smtClean="0"/>
              <a:t>attending physician may delegate to a registered or licensed dietitian</a:t>
            </a:r>
            <a:r>
              <a:rPr lang="en-US" dirty="0" smtClean="0"/>
              <a:t> the task of prescribing a resident’s diet, including a therapeutic diet, to the extent allowed by State law.</a:t>
            </a:r>
          </a:p>
          <a:p>
            <a:pPr marL="174708" indent="-174708">
              <a:buFont typeface="Arial" panose="020B0604020202020204" pitchFamily="34" charset="0"/>
              <a:buChar char="•"/>
            </a:pPr>
            <a:r>
              <a:rPr lang="en-US" dirty="0" smtClean="0"/>
              <a:t>State surveyors must be aware of their state’s laws governing the ability for the registered/licensed dietitian to write orders. They may </a:t>
            </a:r>
            <a:r>
              <a:rPr lang="en-US" b="1" i="1" dirty="0" smtClean="0"/>
              <a:t>not</a:t>
            </a:r>
            <a:r>
              <a:rPr lang="en-US" dirty="0" smtClean="0"/>
              <a:t> write orders, if not allowed under State law.</a:t>
            </a:r>
          </a:p>
          <a:p>
            <a:endParaRPr lang="en-US" i="1" dirty="0" smtClean="0"/>
          </a:p>
          <a:p>
            <a:r>
              <a:rPr lang="en-US" dirty="0" smtClean="0"/>
              <a:t>If the residents’ attending physician delegates this task he or she must supervise the dietitian and remains responsible for the resident’s care even if the task is delegated. The physician would be able to modify a diet order with a subsequent order, if necessary. </a:t>
            </a:r>
          </a:p>
          <a:p>
            <a:r>
              <a:rPr lang="en-US" b="1" dirty="0" smtClean="0"/>
              <a:t> </a:t>
            </a:r>
            <a:endParaRPr lang="en-US" dirty="0" smtClean="0"/>
          </a:p>
          <a:p>
            <a:r>
              <a:rPr lang="en-US" b="1" dirty="0" smtClean="0"/>
              <a:t>NOTE:</a:t>
            </a:r>
            <a:r>
              <a:rPr lang="en-US" dirty="0" smtClean="0"/>
              <a:t> The terms “attending physician” or “physician” also includes a non-physician provider (physician assistant, nurse practitioner, or clinical nurse specialist) involved in the management of the resident’s care.</a:t>
            </a:r>
          </a:p>
          <a:p>
            <a:pPr marL="174708" indent="-174708">
              <a:buFont typeface="Arial" panose="020B0604020202020204" pitchFamily="34" charset="0"/>
              <a:buChar char="•"/>
            </a:pPr>
            <a:endParaRPr lang="en-US" dirty="0" smtClean="0"/>
          </a:p>
          <a:p>
            <a:endParaRPr lang="en-US" dirty="0" smtClean="0"/>
          </a:p>
          <a:p>
            <a:endParaRPr lang="en-US" sz="1400" kern="1200" dirty="0" smtClean="0">
              <a:solidFill>
                <a:prstClr val="black"/>
              </a:solidFill>
              <a:latin typeface="Calibri" panose="020F0502020204030204" pitchFamily="34" charset="0"/>
              <a:ea typeface="+mn-ea"/>
              <a:cs typeface="+mn-cs"/>
            </a:endParaRPr>
          </a:p>
          <a:p>
            <a:endParaRPr lang="en-US" baseline="0" dirty="0" smtClean="0"/>
          </a:p>
          <a:p>
            <a:pPr defTabSz="931774">
              <a:defRPr/>
            </a:pPr>
            <a:endParaRPr lang="en-US" dirty="0"/>
          </a:p>
        </p:txBody>
      </p:sp>
      <p:sp>
        <p:nvSpPr>
          <p:cNvPr id="4" name="Slide Number Placeholder 3"/>
          <p:cNvSpPr>
            <a:spLocks noGrp="1"/>
          </p:cNvSpPr>
          <p:nvPr>
            <p:ph type="sldNum" sz="quarter" idx="10"/>
          </p:nvPr>
        </p:nvSpPr>
        <p:spPr/>
        <p:txBody>
          <a:bodyPr/>
          <a:lstStyle/>
          <a:p>
            <a:fld id="{1D849297-3C3F-4202-9084-CE68F8870202}" type="slidenum">
              <a:rPr lang="en-US" smtClean="0">
                <a:solidFill>
                  <a:prstClr val="black"/>
                </a:solidFill>
              </a:rPr>
              <a:pPr/>
              <a:t>62</a:t>
            </a:fld>
            <a:endParaRPr lang="en-US" dirty="0">
              <a:solidFill>
                <a:prstClr val="black"/>
              </a:solidFill>
            </a:endParaRPr>
          </a:p>
        </p:txBody>
      </p:sp>
    </p:spTree>
    <p:extLst>
      <p:ext uri="{BB962C8B-B14F-4D97-AF65-F5344CB8AC3E}">
        <p14:creationId xmlns:p14="http://schemas.microsoft.com/office/powerpoint/2010/main" val="219681474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F809 replaces F368.</a:t>
            </a:r>
          </a:p>
          <a:p>
            <a:r>
              <a:rPr lang="en-US" dirty="0" smtClean="0"/>
              <a:t>The new regulatory language directs that</a:t>
            </a:r>
            <a:r>
              <a:rPr lang="en-US" baseline="0" dirty="0" smtClean="0"/>
              <a:t> each resident must receive and the facility must provide</a:t>
            </a:r>
            <a:r>
              <a:rPr lang="en-US" dirty="0" smtClean="0"/>
              <a:t>:</a:t>
            </a:r>
          </a:p>
          <a:p>
            <a:pPr marL="174708" indent="-174708">
              <a:buFont typeface="Arial" panose="020B0604020202020204" pitchFamily="34" charset="0"/>
              <a:buChar char="•"/>
            </a:pPr>
            <a:r>
              <a:rPr lang="en-US" dirty="0" smtClean="0"/>
              <a:t>Meals meeting resident needs, preferences, requests, and plan of care.</a:t>
            </a:r>
          </a:p>
          <a:p>
            <a:pPr marL="174708" indent="-174708">
              <a:buFont typeface="Arial" panose="020B0604020202020204" pitchFamily="34" charset="0"/>
              <a:buChar char="•"/>
            </a:pPr>
            <a:r>
              <a:rPr lang="en-US" dirty="0" smtClean="0"/>
              <a:t>Alternative meals and snacks must be provided to residents eating outside of traditional/scheduled times. These must be suitable, nourishing, and consistent with the resident plan of care.</a:t>
            </a:r>
          </a:p>
          <a:p>
            <a:endParaRPr lang="en-US" sz="1400" kern="1200" dirty="0" smtClean="0">
              <a:solidFill>
                <a:prstClr val="black"/>
              </a:solidFill>
              <a:latin typeface="Calibri" panose="020F0502020204030204" pitchFamily="34" charset="0"/>
              <a:ea typeface="+mn-ea"/>
              <a:cs typeface="+mn-cs"/>
            </a:endParaRPr>
          </a:p>
          <a:p>
            <a:pPr defTabSz="931774">
              <a:defRPr/>
            </a:pPr>
            <a:r>
              <a:rPr lang="en-US" dirty="0" smtClean="0"/>
              <a:t>This regulation is not intended to require facilities to provide a 24-hour-a-day full service food operation or an on-site chef. Suitable alternatives may be meals prepared in advance that can be appropriately served by appropriately trained facility staff at non-traditional times.</a:t>
            </a:r>
          </a:p>
          <a:p>
            <a:endParaRPr lang="en-US" sz="1400" kern="1200" dirty="0" smtClean="0">
              <a:solidFill>
                <a:prstClr val="black"/>
              </a:solidFill>
              <a:latin typeface="Calibri" panose="020F0502020204030204"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1D849297-3C3F-4202-9084-CE68F8870202}" type="slidenum">
              <a:rPr lang="en-US" smtClean="0">
                <a:solidFill>
                  <a:prstClr val="black"/>
                </a:solidFill>
              </a:rPr>
              <a:pPr/>
              <a:t>63</a:t>
            </a:fld>
            <a:endParaRPr lang="en-US" dirty="0">
              <a:solidFill>
                <a:prstClr val="black"/>
              </a:solidFill>
            </a:endParaRPr>
          </a:p>
        </p:txBody>
      </p:sp>
    </p:spTree>
    <p:extLst>
      <p:ext uri="{BB962C8B-B14F-4D97-AF65-F5344CB8AC3E}">
        <p14:creationId xmlns:p14="http://schemas.microsoft.com/office/powerpoint/2010/main" val="109618501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regulatory language highlighted in red additionally </a:t>
            </a:r>
            <a:r>
              <a:rPr lang="en-US" dirty="0" smtClean="0"/>
              <a:t>requires</a:t>
            </a:r>
            <a:r>
              <a:rPr lang="en-US" baseline="0" dirty="0" smtClean="0"/>
              <a:t> facilities to provide</a:t>
            </a:r>
            <a:r>
              <a:rPr lang="en-US" dirty="0" smtClean="0"/>
              <a:t>:</a:t>
            </a:r>
            <a:endParaRPr lang="en-US" dirty="0"/>
          </a:p>
          <a:p>
            <a:pPr lvl="0"/>
            <a:r>
              <a:rPr lang="en-US" dirty="0"/>
              <a:t>That appropriate </a:t>
            </a:r>
            <a:r>
              <a:rPr lang="en-US" dirty="0" smtClean="0"/>
              <a:t>assistance </a:t>
            </a:r>
            <a:r>
              <a:rPr lang="en-US" dirty="0"/>
              <a:t>to the resident to use the assistive devices when consuming meals and snacks.</a:t>
            </a:r>
          </a:p>
          <a:p>
            <a:endParaRPr lang="en-US" sz="1400" dirty="0">
              <a:solidFill>
                <a:prstClr val="black"/>
              </a:solidFill>
              <a:latin typeface="Calibri" panose="020F0502020204030204" pitchFamily="34" charset="0"/>
              <a:ea typeface="+mj-ea"/>
              <a:cs typeface="+mj-cs"/>
            </a:endParaRPr>
          </a:p>
          <a:p>
            <a:r>
              <a:rPr lang="en-US" dirty="0"/>
              <a:t>The facility must provide appropriate assistive devices to residents who need them to maintain or improve their ability to eat or drink independently, for example, improving poor grasp by enlarging silverware handles with foam padding, aiding residents with impaired coordination or tremor by installing plate guards, or specialized cups. </a:t>
            </a:r>
          </a:p>
          <a:p>
            <a:r>
              <a:rPr lang="en-US" dirty="0"/>
              <a:t> </a:t>
            </a:r>
          </a:p>
          <a:p>
            <a:r>
              <a:rPr lang="en-US" dirty="0"/>
              <a:t>For concerns regarding the use of other types of assistive devices, such as postural supports for head, trunk and arms, please see guidance under F676 and F677 for ADL care and services.</a:t>
            </a:r>
          </a:p>
          <a:p>
            <a:endParaRPr lang="en-US" sz="1400" dirty="0">
              <a:solidFill>
                <a:prstClr val="black"/>
              </a:solidFill>
              <a:latin typeface="Calibri" panose="020F0502020204030204" pitchFamily="34" charset="0"/>
              <a:ea typeface="+mj-ea"/>
              <a:cs typeface="+mj-cs"/>
            </a:endParaRP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64</a:t>
            </a:fld>
            <a:endParaRPr lang="en-US" dirty="0">
              <a:solidFill>
                <a:prstClr val="black"/>
              </a:solidFill>
            </a:endParaRPr>
          </a:p>
        </p:txBody>
      </p:sp>
    </p:spTree>
    <p:extLst>
      <p:ext uri="{BB962C8B-B14F-4D97-AF65-F5344CB8AC3E}">
        <p14:creationId xmlns:p14="http://schemas.microsoft.com/office/powerpoint/2010/main" val="8234830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regulatory language for F811 </a:t>
            </a:r>
            <a:r>
              <a:rPr lang="en-US" dirty="0" smtClean="0"/>
              <a:t>defines</a:t>
            </a:r>
            <a:r>
              <a:rPr lang="en-US" baseline="0" dirty="0" smtClean="0"/>
              <a:t> Paid Feeding Assistants</a:t>
            </a:r>
            <a:r>
              <a:rPr lang="en-US" dirty="0" smtClean="0"/>
              <a:t>:</a:t>
            </a:r>
            <a:endParaRPr lang="en-US" dirty="0"/>
          </a:p>
          <a:p>
            <a:pPr marL="174708" indent="-174708">
              <a:buFont typeface="Arial" panose="020B0604020202020204" pitchFamily="34" charset="0"/>
              <a:buChar char="•"/>
            </a:pPr>
            <a:r>
              <a:rPr lang="en-US" dirty="0"/>
              <a:t>The interdisciplinary team is responsible for assessing the resident for having a feeding assistant, not just the charge nurse.</a:t>
            </a:r>
          </a:p>
          <a:p>
            <a:pPr marL="174708" indent="-174708">
              <a:buFont typeface="Arial" panose="020B0604020202020204" pitchFamily="34" charset="0"/>
              <a:buChar char="•"/>
            </a:pPr>
            <a:r>
              <a:rPr lang="en-US" dirty="0"/>
              <a:t>The rationale for the resident being in the feeding assistant program should be reflected in the comprehensive care </a:t>
            </a:r>
            <a:r>
              <a:rPr lang="en-US" dirty="0" smtClean="0"/>
              <a:t>plan</a:t>
            </a:r>
          </a:p>
          <a:p>
            <a:pPr>
              <a:tabLst>
                <a:tab pos="228600" algn="l"/>
                <a:tab pos="457200" algn="l"/>
                <a:tab pos="914400" algn="l"/>
                <a:tab pos="1371600" algn="l"/>
                <a:tab pos="1828800" algn="l"/>
              </a:tabLst>
            </a:pPr>
            <a:r>
              <a:rPr lang="en-US" sz="1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Regulation requires paid feeding assistants must:</a:t>
            </a:r>
          </a:p>
          <a:p>
            <a:pPr>
              <a:tabLst>
                <a:tab pos="228600" algn="l"/>
                <a:tab pos="457200" algn="l"/>
                <a:tab pos="914400" algn="l"/>
                <a:tab pos="1371600" algn="l"/>
                <a:tab pos="1828800" algn="l"/>
              </a:tabLst>
            </a:pPr>
            <a:endParaRPr lang="en-US" sz="14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tabLst>
                <a:tab pos="228600" algn="l"/>
                <a:tab pos="457200" algn="l"/>
                <a:tab pos="914400" algn="l"/>
                <a:tab pos="1371600" algn="l"/>
                <a:tab pos="1828800" algn="l"/>
              </a:tabLst>
            </a:pPr>
            <a:r>
              <a:rPr lang="en-US" sz="1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work under the supervision of an RN or LPN</a:t>
            </a:r>
          </a:p>
          <a:p>
            <a:pPr marL="571500" indent="-571500">
              <a:buFont typeface="Arial" panose="020B0604020202020204" pitchFamily="34" charset="0"/>
              <a:buChar char="•"/>
              <a:tabLst>
                <a:tab pos="228600" algn="l"/>
                <a:tab pos="457200" algn="l"/>
                <a:tab pos="914400" algn="l"/>
                <a:tab pos="1371600" algn="l"/>
                <a:tab pos="1828800" algn="l"/>
              </a:tabLst>
            </a:pPr>
            <a:r>
              <a:rPr lang="en-US" sz="1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must call the supervisory nurse in case of an emergency.  </a:t>
            </a:r>
            <a:endPar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endParaRPr lang="en-US" dirty="0" smtClean="0"/>
          </a:p>
          <a:p>
            <a:pPr defTabSz="931774">
              <a:defRPr/>
            </a:pPr>
            <a:r>
              <a:rPr lang="en-US" b="1" dirty="0" smtClean="0"/>
              <a:t>NOTE</a:t>
            </a:r>
            <a:r>
              <a:rPr lang="en-US" b="1" dirty="0"/>
              <a:t>:</a:t>
            </a:r>
            <a:r>
              <a:rPr lang="en-US" dirty="0"/>
              <a:t> The regulation uses the term “paid feeding assistant.”  While we are not using any other term, facilities and States may use whatever term they prefer, such as dining assistant, meal assistant, resident assistant, nutritional aide, etc. in order to convey more respect for the resident.  Facilities may identify this position with other titles; however, the facility must be able to identify those employees who meet the requirements under the paid feeding assistant regulation.  While the facility is still responsible for ensuring the safety and care of all residents, this regulation does not apply to family members or to volunteers.</a:t>
            </a:r>
          </a:p>
          <a:p>
            <a:pPr marL="174708" indent="-174708">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65</a:t>
            </a:fld>
            <a:endParaRPr lang="en-US" dirty="0">
              <a:solidFill>
                <a:prstClr val="black"/>
              </a:solidFill>
            </a:endParaRPr>
          </a:p>
        </p:txBody>
      </p:sp>
    </p:spTree>
    <p:extLst>
      <p:ext uri="{BB962C8B-B14F-4D97-AF65-F5344CB8AC3E}">
        <p14:creationId xmlns:p14="http://schemas.microsoft.com/office/powerpoint/2010/main" val="66086984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F812 replaces F371.  </a:t>
            </a:r>
          </a:p>
          <a:p>
            <a:endParaRPr lang="en-US" dirty="0" smtClean="0"/>
          </a:p>
          <a:p>
            <a:r>
              <a:rPr lang="en-US" dirty="0" smtClean="0"/>
              <a:t>Offsite kitchens do not need to be visited.  If the food is prepared away from</a:t>
            </a:r>
            <a:r>
              <a:rPr lang="en-US" baseline="0" dirty="0" smtClean="0"/>
              <a:t> the facility, only the last approved inspection of the offsite kitchen needs to be reviewed.  </a:t>
            </a:r>
          </a:p>
          <a:p>
            <a:endParaRPr lang="en-US" b="1" dirty="0" smtClean="0"/>
          </a:p>
          <a:p>
            <a:r>
              <a:rPr lang="en-US" b="1" dirty="0" smtClean="0"/>
              <a:t>Snacks -</a:t>
            </a:r>
            <a:r>
              <a:rPr lang="en-US" dirty="0" smtClean="0"/>
              <a:t>Snacks refer to foods served between meals or at bed time. Temperature control and freedom from contamination are also important when ready-to-eat or prepared food items for snacks are sent to the unit and are held for delivery, stored at the nursing station in a unit refrigerator or unit cupboards</a:t>
            </a:r>
            <a:r>
              <a:rPr lang="en-US" i="1" dirty="0" smtClean="0"/>
              <a:t>, or stored in personal refrigerators in resident rooms</a:t>
            </a:r>
            <a:r>
              <a:rPr lang="en-US" dirty="0" smtClean="0"/>
              <a:t>. </a:t>
            </a:r>
          </a:p>
          <a:p>
            <a:endParaRPr lang="en-US" b="1" dirty="0" smtClean="0"/>
          </a:p>
          <a:p>
            <a:r>
              <a:rPr lang="en-US" b="1" dirty="0" smtClean="0"/>
              <a:t>Special Events -</a:t>
            </a:r>
            <a:r>
              <a:rPr lang="en-US" dirty="0" smtClean="0"/>
              <a:t>Facility-sponsored special events, such as cookouts and picnics where food may not be prepared in the facility’s kitchen and is served outdoors or in other locations, require the same food safety considerations. </a:t>
            </a:r>
          </a:p>
          <a:p>
            <a:endParaRPr lang="en-US" b="1" i="1" dirty="0" smtClean="0"/>
          </a:p>
          <a:p>
            <a:r>
              <a:rPr lang="en-US" b="1" i="1" dirty="0" smtClean="0"/>
              <a:t>Potluck Events – </a:t>
            </a:r>
            <a:r>
              <a:rPr lang="en-US" i="1" dirty="0" smtClean="0"/>
              <a:t>Are generally events where families, volunteers or other non-facility staff may organize to provide enjoyment to nursing home residents and support a person-centered, homelike environment. These are different from a facility’s special event. </a:t>
            </a:r>
            <a:endParaRPr lang="en-US" dirty="0" smtClean="0"/>
          </a:p>
          <a:p>
            <a:r>
              <a:rPr lang="en-US" i="1" dirty="0" smtClean="0"/>
              <a:t>Regarding food brought into a nursing home prepared by others, please remember the nursing home is responsible for: </a:t>
            </a:r>
            <a:endParaRPr lang="en-US" dirty="0" smtClean="0"/>
          </a:p>
          <a:p>
            <a:r>
              <a:rPr lang="en-US" i="1" dirty="0" smtClean="0"/>
              <a:t>Storing visitor food in such a way to clearly distinguish it from food used by or prepared by the facility. </a:t>
            </a:r>
            <a:endParaRPr lang="en-US" dirty="0" smtClean="0"/>
          </a:p>
          <a:p>
            <a:r>
              <a:rPr lang="en-US" i="1" dirty="0" smtClean="0"/>
              <a:t>Ensuring safe food handling once the food is brought to the facility, including safe reheating and hot/cold holding, and handling of leftovers. </a:t>
            </a:r>
            <a:endParaRPr lang="en-US" dirty="0" smtClean="0"/>
          </a:p>
          <a:p>
            <a:r>
              <a:rPr lang="en-US" i="1" dirty="0" smtClean="0"/>
              <a:t>Preventing contamination of nursing home food, if nursing home equipment and facilities are used to prepare or reheat visitor food. </a:t>
            </a:r>
            <a:endParaRPr lang="en-US" dirty="0" smtClean="0"/>
          </a:p>
          <a:p>
            <a:r>
              <a:rPr lang="en-US" i="1" dirty="0" smtClean="0"/>
              <a:t>Clearly identifying what food has been brought in by visitors for residents and guests when served. </a:t>
            </a:r>
            <a:endParaRPr lang="en-US" dirty="0" smtClean="0"/>
          </a:p>
          <a:p>
            <a:endParaRPr lang="en-US" dirty="0" smtClean="0"/>
          </a:p>
          <a:p>
            <a:r>
              <a:rPr lang="en-US" i="1" dirty="0" smtClean="0"/>
              <a:t>Should a foodborne illness occur as a result of a potluck held at the facility, the nursing home could be held responsible. For example, the facility could be held responsible if the facility failed to ensure the food was protected from contamination while being stored in the refrigerator and became contaminated from raw meat juices or failed to ensure staff involved in food service used appropriate hand hygiene and a foodborne illness resulted. </a:t>
            </a:r>
          </a:p>
          <a:p>
            <a:endParaRPr lang="en-US" dirty="0" smtClean="0"/>
          </a:p>
          <a:p>
            <a:r>
              <a:rPr lang="en-US" b="1" dirty="0" smtClean="0"/>
              <a:t>Nursing Home Gardens </a:t>
            </a:r>
            <a:r>
              <a:rPr lang="en-US" dirty="0" smtClean="0"/>
              <a:t>– Nursing homes that have their own gardens such as, vegetable, fruit or herbs may be compliant with the food procurement requirements as long as the facility has and follows policies and procedures for maintaining </a:t>
            </a:r>
            <a:r>
              <a:rPr lang="en-US" i="1" dirty="0" smtClean="0"/>
              <a:t>and harvesting </a:t>
            </a:r>
            <a:r>
              <a:rPr lang="en-US" dirty="0" smtClean="0"/>
              <a:t>the gardens</a:t>
            </a:r>
            <a:r>
              <a:rPr lang="en-US" i="1" dirty="0" smtClean="0"/>
              <a:t>, including ensuring manufacturer’s instructions are followed if any pesticide(s), fertilizer, or other topical or root-based plant preparations are applied</a:t>
            </a:r>
            <a:r>
              <a:rPr lang="en-US" dirty="0" smtClean="0"/>
              <a:t>. </a:t>
            </a:r>
          </a:p>
          <a:p>
            <a:endParaRPr lang="en-US" dirty="0" smtClean="0"/>
          </a:p>
          <a:p>
            <a:r>
              <a:rPr lang="en-US" dirty="0" smtClean="0"/>
              <a:t>The new regulatory language requires</a:t>
            </a:r>
            <a:r>
              <a:rPr lang="en-US" baseline="0" dirty="0" smtClean="0"/>
              <a:t> facilities to ensure</a:t>
            </a:r>
            <a:r>
              <a:rPr lang="en-US" dirty="0" smtClean="0"/>
              <a:t>:</a:t>
            </a:r>
          </a:p>
          <a:p>
            <a:pPr marL="174708" indent="-174708">
              <a:buFont typeface="Arial" panose="020B0604020202020204" pitchFamily="34" charset="0"/>
              <a:buChar char="•"/>
            </a:pPr>
            <a:r>
              <a:rPr lang="en-US" dirty="0" smtClean="0"/>
              <a:t>That foods from local producers meet applicable state and local laws or regulations.</a:t>
            </a:r>
          </a:p>
          <a:p>
            <a:pPr marL="174708" indent="-174708">
              <a:buFont typeface="Arial" panose="020B0604020202020204" pitchFamily="34" charset="0"/>
              <a:buChar char="•"/>
            </a:pPr>
            <a:r>
              <a:rPr lang="en-US" dirty="0" smtClean="0"/>
              <a:t>That produce from facility gardens are grown and handled safely.</a:t>
            </a:r>
          </a:p>
          <a:p>
            <a:pPr marL="174708" indent="-174708">
              <a:buFont typeface="Arial" panose="020B0604020202020204" pitchFamily="34" charset="0"/>
              <a:buChar char="•"/>
            </a:pPr>
            <a:r>
              <a:rPr lang="en-US" dirty="0" smtClean="0"/>
              <a:t>An</a:t>
            </a:r>
            <a:r>
              <a:rPr lang="en-US" baseline="0" dirty="0" smtClean="0"/>
              <a:t> </a:t>
            </a:r>
            <a:r>
              <a:rPr lang="en-US" dirty="0" smtClean="0"/>
              <a:t>explicit requirement that residents are able to have foods from outside the facility.</a:t>
            </a:r>
          </a:p>
          <a:p>
            <a:endParaRPr lang="en-US" sz="1400" kern="1200" dirty="0" smtClean="0">
              <a:solidFill>
                <a:prstClr val="black"/>
              </a:solidFill>
              <a:latin typeface="Calibri" panose="020F0502020204030204" pitchFamily="34" charset="0"/>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1D849297-3C3F-4202-9084-CE68F8870202}" type="slidenum">
              <a:rPr lang="en-US" smtClean="0">
                <a:solidFill>
                  <a:prstClr val="black"/>
                </a:solidFill>
              </a:rPr>
              <a:pPr/>
              <a:t>66</a:t>
            </a:fld>
            <a:endParaRPr lang="en-US" dirty="0">
              <a:solidFill>
                <a:prstClr val="black"/>
              </a:solidFill>
            </a:endParaRPr>
          </a:p>
        </p:txBody>
      </p:sp>
    </p:spTree>
    <p:extLst>
      <p:ext uri="{BB962C8B-B14F-4D97-AF65-F5344CB8AC3E}">
        <p14:creationId xmlns:p14="http://schemas.microsoft.com/office/powerpoint/2010/main" val="25819460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tag says it replaces F371 on your cross</a:t>
            </a:r>
            <a:r>
              <a:rPr lang="en-US" baseline="0" dirty="0" smtClean="0"/>
              <a:t>walk, however, this is new regulatory language that addresses personal food items.</a:t>
            </a:r>
          </a:p>
          <a:p>
            <a:endParaRPr lang="en-US" baseline="0" dirty="0" smtClean="0"/>
          </a:p>
          <a:p>
            <a:r>
              <a:rPr lang="en-US" baseline="0" dirty="0" smtClean="0"/>
              <a:t>The facility is responsible for storage.</a:t>
            </a:r>
          </a:p>
          <a:p>
            <a:r>
              <a:rPr lang="en-US" baseline="0" dirty="0" smtClean="0"/>
              <a:t>The facility has the responsibility to educate residents and families on safe practices.</a:t>
            </a:r>
          </a:p>
          <a:p>
            <a:r>
              <a:rPr lang="en-US" baseline="0" dirty="0" smtClean="0"/>
              <a:t>Personal refrigerators seems to be a hot topic.  Should have life safety make sure it is safe.  The facility is ultimately responsible for development of a policy and procedure and to ensure the items are safe for consumption.  </a:t>
            </a:r>
          </a:p>
          <a:p>
            <a:endParaRPr lang="en-US" baseline="0" dirty="0" smtClean="0"/>
          </a:p>
          <a:p>
            <a:r>
              <a:rPr lang="en-US" dirty="0" smtClean="0"/>
              <a:t>The facility must have a policy regarding food brought to residents by family and other visitors.  </a:t>
            </a:r>
          </a:p>
          <a:p>
            <a:endParaRPr lang="en-US" dirty="0" smtClean="0"/>
          </a:p>
          <a:p>
            <a:r>
              <a:rPr lang="en-US" dirty="0" smtClean="0"/>
              <a:t>The policy must also include ensuring facility staff assists the resident in accessing and consuming the food, if the resident is not able to do so on his or her own.  </a:t>
            </a:r>
          </a:p>
          <a:p>
            <a:endParaRPr lang="en-US" dirty="0" smtClean="0"/>
          </a:p>
          <a:p>
            <a:r>
              <a:rPr lang="en-US" dirty="0" smtClean="0"/>
              <a:t>The facility also is responsible for storing food brought in by family or visitors in a way that is either separate or easily distinguishable from facility food.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D849297-3C3F-4202-9084-CE68F8870202}" type="slidenum">
              <a:rPr lang="en-US" smtClean="0">
                <a:solidFill>
                  <a:prstClr val="black"/>
                </a:solidFill>
              </a:rPr>
              <a:pPr/>
              <a:t>67</a:t>
            </a:fld>
            <a:endParaRPr lang="en-US" dirty="0">
              <a:solidFill>
                <a:prstClr val="black"/>
              </a:solidFill>
            </a:endParaRPr>
          </a:p>
        </p:txBody>
      </p:sp>
    </p:spTree>
    <p:extLst>
      <p:ext uri="{BB962C8B-B14F-4D97-AF65-F5344CB8AC3E}">
        <p14:creationId xmlns:p14="http://schemas.microsoft.com/office/powerpoint/2010/main" val="214642482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483.65 Specialized Rehabilitative Services F-Tags (F406-407) have been re-numbered to reflect the new F-tag restructuring, and wil</a:t>
            </a:r>
            <a:r>
              <a:rPr lang="en-US" baseline="0" dirty="0" smtClean="0"/>
              <a:t>l be F-Tags 825 and 826</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68</a:t>
            </a:fld>
            <a:endParaRPr lang="en-US" dirty="0"/>
          </a:p>
        </p:txBody>
      </p:sp>
    </p:spTree>
    <p:extLst>
      <p:ext uri="{BB962C8B-B14F-4D97-AF65-F5344CB8AC3E}">
        <p14:creationId xmlns:p14="http://schemas.microsoft.com/office/powerpoint/2010/main" val="359294781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NOT a new regulatory section.  These regulations have been updated under </a:t>
            </a:r>
            <a:r>
              <a:rPr lang="en-US" sz="1400" b="1" dirty="0">
                <a:solidFill>
                  <a:prstClr val="black"/>
                </a:solidFill>
                <a:ea typeface="+mj-ea"/>
                <a:cs typeface="+mj-cs"/>
              </a:rPr>
              <a:t>§483.65(a) – </a:t>
            </a:r>
            <a:r>
              <a:rPr lang="en-US" sz="1400" dirty="0">
                <a:solidFill>
                  <a:prstClr val="black"/>
                </a:solidFill>
                <a:ea typeface="+mj-ea"/>
                <a:cs typeface="+mj-cs"/>
              </a:rPr>
              <a:t>as highlighted in red on this slide. The major change is that these services now include respiratory therapy services.</a:t>
            </a:r>
          </a:p>
          <a:p>
            <a:endParaRPr lang="en-US" sz="1400" dirty="0">
              <a:solidFill>
                <a:prstClr val="black"/>
              </a:solidFill>
              <a:ea typeface="+mj-ea"/>
              <a:cs typeface="+mj-cs"/>
            </a:endParaRPr>
          </a:p>
          <a:p>
            <a:r>
              <a:rPr lang="en-US" sz="1400" dirty="0"/>
              <a:t>These services must be</a:t>
            </a:r>
            <a:r>
              <a:rPr lang="en-US" sz="1400" b="1" dirty="0"/>
              <a:t> </a:t>
            </a:r>
            <a:r>
              <a:rPr lang="en-US" sz="1400" dirty="0"/>
              <a:t>provided by the facility or an outside resource and delivered by qualified personnel as defined below in the guidance under tag F826 and who are acting within the State’s scope of practice laws and regulations.  </a:t>
            </a:r>
          </a:p>
          <a:p>
            <a:r>
              <a:rPr lang="en-US" sz="1400" dirty="0"/>
              <a:t> </a:t>
            </a:r>
          </a:p>
          <a:p>
            <a:r>
              <a:rPr lang="en-US" sz="1400" dirty="0"/>
              <a:t>The facility must provide or arrange for the provision of specialized rehabilitative services to all residents that require these services for the appropriate length of time as assessed in their comprehensive plan of care.  These services are considered a facility service provided to all residents who need them based on their comprehensive plan of care and are included within the scope of facility services. </a:t>
            </a:r>
            <a:endParaRPr lang="en-US" sz="1400" dirty="0" smtClean="0"/>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The guidelines under this section have been updated to provide clarity to meet the INTENT of this regulation as noted in this slide.</a:t>
            </a:r>
            <a:r>
              <a:rPr lang="en-US" sz="1400" baseline="0" dirty="0" smtClean="0"/>
              <a:t> That every resident receives specialized rehabilitative services as determined by their comprehensive plan of care. </a:t>
            </a:r>
            <a:r>
              <a:rPr lang="en-US" sz="1400" dirty="0" smtClean="0">
                <a:latin typeface="Arial" panose="020B0604020202020204" pitchFamily="34" charset="0"/>
                <a:ea typeface="Calibri" panose="020F0502020204030204" pitchFamily="34" charset="0"/>
                <a:cs typeface="Arial" panose="020B0604020202020204" pitchFamily="34" charset="0"/>
              </a:rPr>
              <a:t>Residents with a diagnosis of Mental Illness (MI) or Intellectual Disability (ID) also receive services as determined by their Preadmission Screening and Resident Review (PASARR).</a:t>
            </a:r>
            <a:r>
              <a:rPr lang="en-US" sz="140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r>
              <a:rPr lang="en-US" sz="1400" dirty="0" smtClean="0"/>
              <a:t> </a:t>
            </a:r>
            <a:endParaRPr lang="en-US" sz="14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4000" dirty="0" smtClean="0">
                <a:latin typeface="Arial" panose="020B0604020202020204" pitchFamily="34" charset="0"/>
                <a:ea typeface="Times New Roman" panose="02020603050405020304" pitchFamily="18" charset="0"/>
                <a:cs typeface="Arial" panose="020B0604020202020204" pitchFamily="34" charset="0"/>
              </a:rPr>
              <a:t>The requirements for residents receiving physical therapy (PT), occupational therapy (OT) and/or speech-language pathology (SLP) services under the Medicare Part B benefit were clarified.</a:t>
            </a:r>
            <a:endParaRPr lang="en-US" sz="4000" i="1" dirty="0" smtClean="0">
              <a:solidFill>
                <a:srgbClr val="FF0000"/>
              </a:solidFill>
              <a:latin typeface="Arial" panose="020B0604020202020204" pitchFamily="34" charset="0"/>
              <a:ea typeface="Calibri" panose="020F0502020204030204" pitchFamily="34" charset="0"/>
              <a:cs typeface="Arial" panose="020B0604020202020204" pitchFamily="34" charset="0"/>
            </a:endParaRPr>
          </a:p>
          <a:p>
            <a:endParaRPr lang="en-US" sz="3700" b="1" dirty="0">
              <a:solidFill>
                <a:prstClr val="black"/>
              </a:solidFill>
              <a:ea typeface="+mj-ea"/>
              <a:cs typeface="+mj-cs"/>
            </a:endParaRP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69</a:t>
            </a:fld>
            <a:endParaRPr lang="en-US" dirty="0">
              <a:solidFill>
                <a:prstClr val="black"/>
              </a:solidFill>
            </a:endParaRPr>
          </a:p>
        </p:txBody>
      </p:sp>
    </p:spTree>
    <p:extLst>
      <p:ext uri="{BB962C8B-B14F-4D97-AF65-F5344CB8AC3E}">
        <p14:creationId xmlns:p14="http://schemas.microsoft.com/office/powerpoint/2010/main" val="18159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Resident Assessment</a:t>
            </a:r>
          </a:p>
          <a:p>
            <a:endParaRPr lang="en-US" dirty="0" smtClean="0"/>
          </a:p>
          <a:p>
            <a:r>
              <a:rPr lang="en-US" dirty="0" smtClean="0"/>
              <a:t>The Resident Assessment F-tags (F271-287) have been re-numbered to reflect the new F-tag</a:t>
            </a:r>
            <a:r>
              <a:rPr lang="en-US" baseline="0" dirty="0" smtClean="0"/>
              <a:t> restructuring, and will be F-tags 635 through 646.</a:t>
            </a:r>
          </a:p>
          <a:p>
            <a:endParaRPr lang="en-US" baseline="0" dirty="0" smtClean="0"/>
          </a:p>
          <a:p>
            <a:r>
              <a:rPr lang="en-US" baseline="0" dirty="0" smtClean="0"/>
              <a:t>F-tags 272, 273 and 275 have been combined into one tag, F636, encompassing timing of comprehensive assessments, completion within 14 days of admission and at least every 12 months.</a:t>
            </a:r>
          </a:p>
          <a:p>
            <a:endParaRPr lang="en-US" baseline="0" dirty="0" smtClean="0"/>
          </a:p>
          <a:p>
            <a:r>
              <a:rPr lang="en-US" baseline="0" dirty="0" smtClean="0"/>
              <a:t>F644 is a new tag developed for the new requirements for coordination of resident assessments with the PASRR  program and</a:t>
            </a:r>
          </a:p>
          <a:p>
            <a:endParaRPr lang="en-US" baseline="0" dirty="0" smtClean="0"/>
          </a:p>
          <a:p>
            <a:r>
              <a:rPr lang="en-US" baseline="0" dirty="0" smtClean="0"/>
              <a:t>F646 is also a new tag that encompasses the new requirement for prompt notification of the state authority upon a significant change in the mental or physical condition of a resident who has a mental disorder or intellectual disability.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98247453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483.70</a:t>
            </a:r>
            <a:r>
              <a:rPr lang="en-US" sz="4000" baseline="0" dirty="0" smtClean="0"/>
              <a:t> Administration</a:t>
            </a:r>
            <a:r>
              <a:rPr lang="en-US" sz="4000" dirty="0" smtClean="0"/>
              <a:t> F-Tags  have been re-numbered to reflect the new F-tag restructuring, and wil</a:t>
            </a:r>
            <a:r>
              <a:rPr lang="en-US" sz="4000" baseline="0" dirty="0" smtClean="0"/>
              <a:t>l be F-Tags 710 through 715</a:t>
            </a:r>
            <a:endParaRPr lang="en-US" sz="4000" dirty="0" smtClean="0"/>
          </a:p>
          <a:p>
            <a:endParaRPr lang="en-US" sz="4000" dirty="0" smtClean="0"/>
          </a:p>
          <a:p>
            <a:r>
              <a:rPr lang="en-US" sz="4000" dirty="0" smtClean="0"/>
              <a:t>Tags F491 and F492 have been combined into one</a:t>
            </a:r>
            <a:r>
              <a:rPr lang="en-US" sz="4000" baseline="0" dirty="0" smtClean="0"/>
              <a:t> tag F836, encompassing licensure</a:t>
            </a:r>
          </a:p>
          <a:p>
            <a:endParaRPr lang="en-US" sz="4000" baseline="0" dirty="0" smtClean="0"/>
          </a:p>
          <a:p>
            <a:r>
              <a:rPr lang="en-US" sz="4000" baseline="0" dirty="0" smtClean="0"/>
              <a:t>Tags F164, F514, F515, AND F516 have been combined into one tag F842 Resident Records </a:t>
            </a:r>
          </a:p>
          <a:p>
            <a:endParaRPr lang="en-US" sz="4000" dirty="0" smtClean="0"/>
          </a:p>
          <a:p>
            <a:endParaRPr lang="en-US" sz="3700" b="1" dirty="0">
              <a:solidFill>
                <a:prstClr val="black"/>
              </a:solidFill>
              <a:ea typeface="+mj-ea"/>
              <a:cs typeface="+mj-cs"/>
            </a:endParaRP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70</a:t>
            </a:fld>
            <a:endParaRPr lang="en-US" dirty="0">
              <a:solidFill>
                <a:prstClr val="black"/>
              </a:solidFill>
            </a:endParaRPr>
          </a:p>
        </p:txBody>
      </p:sp>
    </p:spTree>
    <p:extLst>
      <p:ext uri="{BB962C8B-B14F-4D97-AF65-F5344CB8AC3E}">
        <p14:creationId xmlns:p14="http://schemas.microsoft.com/office/powerpoint/2010/main" val="16063854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F-tag 835- New</a:t>
            </a:r>
            <a:r>
              <a:rPr lang="en-US" baseline="0" dirty="0" smtClean="0"/>
              <a:t> guidance has been added</a:t>
            </a:r>
            <a:r>
              <a:rPr lang="en-US" dirty="0" smtClean="0"/>
              <a:t> to</a:t>
            </a:r>
            <a:r>
              <a:rPr lang="en-US" baseline="0" dirty="0" smtClean="0"/>
              <a:t> identify what needs to investigated in order to determine if the facility is being administered in a manner that enables it to use its resources effectively and efficiently to attain or maintain the highest practicable physical, mental, and psychosocial well-being of each resident.</a:t>
            </a:r>
            <a:r>
              <a:rPr lang="en-US" sz="1200" dirty="0" smtClean="0">
                <a:latin typeface="Arial" panose="020B0604020202020204" pitchFamily="34" charset="0"/>
                <a:ea typeface="Calibri" panose="020F0502020204030204" pitchFamily="34" charset="0"/>
                <a:cs typeface="Arial" panose="020B0604020202020204" pitchFamily="34" charset="0"/>
              </a:rPr>
              <a:t> </a:t>
            </a:r>
          </a:p>
          <a:p>
            <a:pPr marL="0" indent="0">
              <a:buNone/>
            </a:pPr>
            <a:endParaRPr lang="en-US" sz="1200" dirty="0" smtClean="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1200" dirty="0" smtClean="0">
                <a:latin typeface="Arial" panose="020B0604020202020204" pitchFamily="34" charset="0"/>
                <a:ea typeface="Calibri" panose="020F0502020204030204" pitchFamily="34" charset="0"/>
                <a:cs typeface="Arial" panose="020B0604020202020204" pitchFamily="34" charset="0"/>
              </a:rPr>
              <a:t>F836</a:t>
            </a:r>
          </a:p>
          <a:p>
            <a:pPr marL="0" marR="0" indent="0" algn="l" defTabSz="465887"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ea typeface="Calibri" panose="020F0502020204030204" pitchFamily="34" charset="0"/>
                <a:cs typeface="Arial" panose="020B0604020202020204" pitchFamily="34" charset="0"/>
              </a:rPr>
              <a:t>This regulation and guidance only applies to actions taken under State licensure authority or other Federal HHS agencies as defined in the regulation, it does NOT include any federal CMS enforcement actions as required at 42 CFR Part 488.</a:t>
            </a:r>
          </a:p>
          <a:p>
            <a:pPr marL="0" marR="0" indent="0" algn="l" defTabSz="465887"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 If surveyors determined </a:t>
            </a:r>
            <a:r>
              <a:rPr lang="en-US" b="1" dirty="0" smtClean="0">
                <a:latin typeface="Calibri" panose="020F0502020204030204" pitchFamily="34" charset="0"/>
              </a:rPr>
              <a:t>and </a:t>
            </a:r>
            <a:r>
              <a:rPr lang="en-US" dirty="0" smtClean="0">
                <a:latin typeface="Calibri" panose="020F0502020204030204" pitchFamily="34" charset="0"/>
              </a:rPr>
              <a:t>received confirmation from the authority having jurisdiction that a final adverse action has been taken, then the facility could be found to not meet the requirements at §§483.70(b) or (c) and a deficiency may be cited here.  A final adverse action includes an action imposed by the authority having jurisdiction and is not under appeal or litigation by the facility or the professional providing services in the facility.</a:t>
            </a:r>
            <a:r>
              <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p>
          <a:p>
            <a:pPr marL="0" marR="0" indent="0" algn="l" defTabSz="465887"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rPr>
              <a:t>An “</a:t>
            </a:r>
            <a:r>
              <a:rPr lang="en-US" sz="1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authority having jurisdiction” </a:t>
            </a:r>
            <a:r>
              <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rPr>
              <a:t>is the public agency, i.e., Federal, State or local, or official(s) having the authority to make a determination of noncompliance, and is responsible for providing and signing official correspondence notifying the facility or professional of their final adverse action. </a:t>
            </a:r>
            <a:endParaRPr lang="en-US" sz="1200" dirty="0" smtClean="0">
              <a:solidFill>
                <a:prstClr val="black"/>
              </a:solidFill>
              <a:latin typeface="Arial" panose="020B0604020202020204" pitchFamily="34" charset="0"/>
              <a:cs typeface="Arial" panose="020B0604020202020204" pitchFamily="34" charset="0"/>
            </a:endParaRPr>
          </a:p>
          <a:p>
            <a:pPr defTabSz="465887">
              <a:defRPr/>
            </a:pPr>
            <a:endParaRPr lang="en-US" dirty="0" smtClean="0">
              <a:latin typeface="Calibri" panose="020F0502020204030204" pitchFamily="34" charset="0"/>
            </a:endParaRPr>
          </a:p>
          <a:p>
            <a:pPr defTabSz="465887">
              <a:defRPr/>
            </a:pPr>
            <a:endParaRPr lang="en-US" dirty="0" smtClean="0">
              <a:latin typeface="Calibri" panose="020F0502020204030204" pitchFamily="34" charset="0"/>
            </a:endParaRPr>
          </a:p>
          <a:p>
            <a:endParaRPr lang="en-US" baseline="0" dirty="0" smtClean="0"/>
          </a:p>
          <a:p>
            <a:endParaRPr lang="en-US" baseline="0" dirty="0" smtClean="0"/>
          </a:p>
          <a:p>
            <a:pPr marL="0" indent="0">
              <a:buNone/>
            </a:pPr>
            <a:endParaRPr lang="en-US" sz="1200" dirty="0" smtClean="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200" dirty="0" smtClean="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200" dirty="0" smtClean="0">
              <a:latin typeface="Arial" panose="020B0604020202020204" pitchFamily="34" charset="0"/>
              <a:ea typeface="Calibri" panose="020F050202020403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71</a:t>
            </a:fld>
            <a:endParaRPr lang="en-US" dirty="0"/>
          </a:p>
        </p:txBody>
      </p:sp>
    </p:spTree>
    <p:extLst>
      <p:ext uri="{BB962C8B-B14F-4D97-AF65-F5344CB8AC3E}">
        <p14:creationId xmlns:p14="http://schemas.microsoft.com/office/powerpoint/2010/main" val="341798472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language that has been added to the regulation</a:t>
            </a:r>
            <a:r>
              <a:rPr lang="en-US" baseline="0" dirty="0" smtClean="0"/>
              <a:t> for Governing body.</a:t>
            </a:r>
          </a:p>
          <a:p>
            <a:endParaRPr lang="en-US" baseline="0" dirty="0" smtClean="0"/>
          </a:p>
          <a:p>
            <a:pPr defTabSz="465887">
              <a:defRPr/>
            </a:pPr>
            <a:r>
              <a:rPr lang="en-US" dirty="0" smtClean="0">
                <a:latin typeface="Calibri" panose="020F0502020204030204" pitchFamily="34" charset="0"/>
              </a:rPr>
              <a:t>This regulation is intended to ensure that the facility has an active (engaged and involved) governing body that is responsible for establishing and implementing policies regarding the management of the facility.</a:t>
            </a:r>
          </a:p>
          <a:p>
            <a:endParaRPr lang="en-US" dirty="0" smtClean="0"/>
          </a:p>
          <a:p>
            <a:r>
              <a:rPr lang="en-US" baseline="0" dirty="0" smtClean="0"/>
              <a:t>We have added guidance which indicates what the facility must determine:</a:t>
            </a:r>
          </a:p>
          <a:p>
            <a:endParaRPr lang="en-US" baseline="0" dirty="0" smtClean="0"/>
          </a:p>
          <a:p>
            <a:r>
              <a:rPr lang="en-US" baseline="0" dirty="0" smtClean="0"/>
              <a:t>A process and frequency by which the administrator reports to the governing body, the method of communication between the administrator and the governing body including, how the governing body responds back to the administrator and what specific types of problems and information (i.e., survey results, allegations of abuse or neglect, complaints, etc.) are reported or not reported directly to the governing body;</a:t>
            </a:r>
          </a:p>
          <a:p>
            <a:r>
              <a:rPr lang="en-US" baseline="0" dirty="0" smtClean="0"/>
              <a:t>How the administrator is held accountable and reports information about the facility’s management and operation (i.e., audits, budgets, staffing, supplies, etc.).; and</a:t>
            </a:r>
          </a:p>
          <a:p>
            <a:r>
              <a:rPr lang="en-US" baseline="0" dirty="0" smtClean="0"/>
              <a:t>How the administrator and the governing body are involved with the facility wide assessment in §483.70(e) Facility assessment at F838.</a:t>
            </a:r>
          </a:p>
          <a:p>
            <a:endParaRPr lang="en-US" baseline="0" dirty="0" smtClean="0"/>
          </a:p>
          <a:p>
            <a:r>
              <a:rPr lang="en-US" baseline="0" dirty="0" smtClean="0"/>
              <a:t>F-Tag 839 Staff Qualifications </a:t>
            </a:r>
          </a:p>
          <a:p>
            <a:pPr>
              <a:lnSpc>
                <a:spcPct val="107000"/>
              </a:lnSpc>
            </a:pPr>
            <a:r>
              <a:rPr lang="en-US" sz="1400" dirty="0" smtClean="0">
                <a:latin typeface="Arial" panose="020B0604020202020204" pitchFamily="34" charset="0"/>
                <a:cs typeface="Arial" panose="020B0604020202020204" pitchFamily="34" charset="0"/>
              </a:rPr>
              <a:t>For concerns with the qualifications or competencies of:</a:t>
            </a:r>
            <a:endParaRPr lang="en-US" sz="1200" dirty="0" smtClean="0">
              <a:latin typeface="Arial" panose="020B0604020202020204" pitchFamily="34" charset="0"/>
              <a:cs typeface="Arial" panose="020B0604020202020204" pitchFamily="34" charset="0"/>
            </a:endParaRPr>
          </a:p>
          <a:p>
            <a:pPr marL="457200" indent="-457200">
              <a:lnSpc>
                <a:spcPct val="107000"/>
              </a:lnSpc>
              <a:buClr>
                <a:srgbClr val="FF0000"/>
              </a:buClr>
              <a:buFont typeface="Arial" panose="020B0604020202020204" pitchFamily="34" charset="0"/>
              <a:buChar char="•"/>
            </a:pPr>
            <a:r>
              <a:rPr lang="en-US" sz="1200" dirty="0" smtClean="0">
                <a:latin typeface="Arial" panose="020B0604020202020204" pitchFamily="34" charset="0"/>
                <a:cs typeface="Arial" panose="020B0604020202020204" pitchFamily="34" charset="0"/>
              </a:rPr>
              <a:t>Activities professionals refer to F679, §483.24(c)(2);</a:t>
            </a:r>
          </a:p>
          <a:p>
            <a:pPr marL="457200" indent="-457200">
              <a:lnSpc>
                <a:spcPct val="107000"/>
              </a:lnSpc>
              <a:buClr>
                <a:srgbClr val="FF0000"/>
              </a:buClr>
              <a:buFont typeface="Arial" panose="020B0604020202020204" pitchFamily="34" charset="0"/>
              <a:buChar char="•"/>
            </a:pPr>
            <a:r>
              <a:rPr lang="en-US" sz="1200" dirty="0" smtClean="0">
                <a:latin typeface="Arial" panose="020B0604020202020204" pitchFamily="34" charset="0"/>
                <a:cs typeface="Arial" panose="020B0604020202020204" pitchFamily="34" charset="0"/>
              </a:rPr>
              <a:t>Nursing Staff refer to F726, §483.35;</a:t>
            </a:r>
          </a:p>
          <a:p>
            <a:pPr marL="457200" indent="-457200">
              <a:lnSpc>
                <a:spcPct val="107000"/>
              </a:lnSpc>
              <a:buClr>
                <a:srgbClr val="FF0000"/>
              </a:buClr>
              <a:buFont typeface="Arial" panose="020B0604020202020204" pitchFamily="34" charset="0"/>
              <a:buChar char="•"/>
            </a:pPr>
            <a:r>
              <a:rPr lang="en-US" sz="1200" dirty="0" smtClean="0">
                <a:latin typeface="Arial" panose="020B0604020202020204" pitchFamily="34" charset="0"/>
                <a:cs typeface="Arial" panose="020B0604020202020204" pitchFamily="34" charset="0"/>
              </a:rPr>
              <a:t>Any staff caring for residents with dementia or a history of trauma and/or post-traumatic stress disorder refer to F741, §483.40;</a:t>
            </a:r>
          </a:p>
          <a:p>
            <a:pPr marL="457200" indent="-457200">
              <a:lnSpc>
                <a:spcPct val="107000"/>
              </a:lnSpc>
              <a:buClr>
                <a:srgbClr val="FF0000"/>
              </a:buClr>
              <a:buFont typeface="Arial" panose="020B0604020202020204" pitchFamily="34" charset="0"/>
              <a:buChar char="•"/>
            </a:pPr>
            <a:r>
              <a:rPr lang="en-US" sz="1200" dirty="0" smtClean="0">
                <a:latin typeface="Arial" panose="020B0604020202020204" pitchFamily="34" charset="0"/>
                <a:cs typeface="Arial" panose="020B0604020202020204" pitchFamily="34" charset="0"/>
              </a:rPr>
              <a:t>Food and Nutrition staff refer to F801, §483.60(a);</a:t>
            </a:r>
          </a:p>
          <a:p>
            <a:pPr marL="457200" indent="-457200">
              <a:lnSpc>
                <a:spcPct val="107000"/>
              </a:lnSpc>
              <a:buClr>
                <a:srgbClr val="FF0000"/>
              </a:buClr>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Individuals providing Specialized rehabilitative services refer to F826, §483.65(b),</a:t>
            </a:r>
          </a:p>
          <a:p>
            <a:pPr marL="457200" indent="-457200">
              <a:lnSpc>
                <a:spcPct val="107000"/>
              </a:lnSpc>
              <a:buClr>
                <a:srgbClr val="FF0000"/>
              </a:buClr>
              <a:buFont typeface="Arial" panose="020B0604020202020204" pitchFamily="34" charset="0"/>
              <a:buChar char="•"/>
            </a:pPr>
            <a:r>
              <a:rPr lang="en-US" sz="1200" dirty="0" smtClean="0">
                <a:latin typeface="Arial" panose="020B0604020202020204" pitchFamily="34" charset="0"/>
                <a:cs typeface="Arial" panose="020B0604020202020204" pitchFamily="34" charset="0"/>
              </a:rPr>
              <a:t>Social Workers refer to F850, §483.70(p).</a:t>
            </a:r>
          </a:p>
          <a:p>
            <a:r>
              <a:rPr lang="en-US" dirty="0" smtClean="0"/>
              <a:t>Added</a:t>
            </a:r>
            <a:r>
              <a:rPr lang="en-US" baseline="0" dirty="0" smtClean="0"/>
              <a:t> Procedures which help surveyors locate other tags they need to refer to when looking at Staff qualifications.</a:t>
            </a:r>
          </a:p>
          <a:p>
            <a:r>
              <a:rPr lang="en-US" dirty="0" smtClean="0">
                <a:latin typeface="Calibri" panose="020F0502020204030204" pitchFamily="34" charset="0"/>
              </a:rPr>
              <a:t>Only cite F839 for any staff not referenced above or if any professional staff is not licensed, certified, or registered in accordance with applicable State laws. This includes any physician or practitioner including the Medical director that does not hold a valid license to practice in the State where the Nursing Home is located. </a:t>
            </a:r>
          </a:p>
          <a:p>
            <a:r>
              <a:rPr lang="en-US" dirty="0" smtClean="0">
                <a:latin typeface="Calibri" panose="020F0502020204030204" pitchFamily="34" charset="0"/>
              </a:rPr>
              <a:t>If a facility has not designated a physician to serve as a Medical Director refer that citation under F841.</a:t>
            </a:r>
          </a:p>
          <a:p>
            <a:endParaRPr lang="en-US" dirty="0" smtClean="0"/>
          </a:p>
          <a:p>
            <a:pPr marL="457200" indent="-457200">
              <a:lnSpc>
                <a:spcPct val="107000"/>
              </a:lnSpc>
              <a:buClr>
                <a:srgbClr val="FF0000"/>
              </a:buClr>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0" indent="0">
              <a:lnSpc>
                <a:spcPct val="107000"/>
              </a:lnSpc>
              <a:buClr>
                <a:srgbClr val="FF0000"/>
              </a:buClr>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endParaRPr lang="en-US" baseline="0" dirty="0" smtClean="0"/>
          </a:p>
        </p:txBody>
      </p:sp>
      <p:sp>
        <p:nvSpPr>
          <p:cNvPr id="4" name="Slide Number Placeholder 3"/>
          <p:cNvSpPr>
            <a:spLocks noGrp="1"/>
          </p:cNvSpPr>
          <p:nvPr>
            <p:ph type="sldNum" sz="quarter" idx="10"/>
          </p:nvPr>
        </p:nvSpPr>
        <p:spPr/>
        <p:txBody>
          <a:bodyPr/>
          <a:lstStyle/>
          <a:p>
            <a:fld id="{21396A12-5486-40AB-B30A-7DCB895A0BAF}" type="slidenum">
              <a:rPr lang="en-US" smtClean="0"/>
              <a:t>72</a:t>
            </a:fld>
            <a:endParaRPr lang="en-US" dirty="0"/>
          </a:p>
        </p:txBody>
      </p:sp>
    </p:spTree>
    <p:extLst>
      <p:ext uri="{BB962C8B-B14F-4D97-AF65-F5344CB8AC3E}">
        <p14:creationId xmlns:p14="http://schemas.microsoft.com/office/powerpoint/2010/main" val="157063852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840 Use of Outside Resources </a:t>
            </a:r>
          </a:p>
          <a:p>
            <a:r>
              <a:rPr lang="en-US" dirty="0" smtClean="0"/>
              <a:t>This is NOT a new requirement</a:t>
            </a:r>
          </a:p>
          <a:p>
            <a:pPr defTabSz="465887">
              <a:lnSpc>
                <a:spcPct val="107000"/>
              </a:lnSpc>
              <a:spcAft>
                <a:spcPts val="815"/>
              </a:spcAft>
              <a:defRPr/>
            </a:pPr>
            <a:r>
              <a:rPr lang="en-US" dirty="0" smtClean="0"/>
              <a:t>We added this definition of Timeliness to provide meaning to meet the requirements</a:t>
            </a:r>
            <a:r>
              <a:rPr lang="en-US" baseline="0" dirty="0" smtClean="0"/>
              <a:t> of the regulation</a:t>
            </a:r>
          </a:p>
          <a:p>
            <a:pPr defTabSz="465887">
              <a:lnSpc>
                <a:spcPct val="107000"/>
              </a:lnSpc>
              <a:spcAft>
                <a:spcPts val="815"/>
              </a:spcAft>
              <a:defRPr/>
            </a:pPr>
            <a:r>
              <a:rPr lang="en-US" baseline="0" dirty="0" smtClean="0"/>
              <a:t>“</a:t>
            </a:r>
            <a:r>
              <a:rPr lang="en-US" b="1" baseline="0" dirty="0" smtClean="0"/>
              <a:t>Timeliness” </a:t>
            </a:r>
            <a:r>
              <a:rPr lang="en-US" b="0" baseline="0" dirty="0" smtClean="0"/>
              <a:t>means that services are completed and results are provided within the timeframe(s) specified in accordance with facility policies and procedures, the medical orders, or professional standards of practice, and that facility staff notifies the resident’s physician, dentist, physician assistant, nurse practitioner or clinical nurse specialist as directed in the medical order. </a:t>
            </a:r>
            <a:endParaRPr kumimoji="0" lang="en-US" sz="3200" b="0" i="0" u="none" strike="noStrike" kern="1200" cap="none" spc="0" normalizeH="0" baseline="0" noProof="0" dirty="0" smtClean="0">
              <a:ln>
                <a:noFill/>
              </a:ln>
              <a:solidFill>
                <a:prstClr val="black"/>
              </a:solidFill>
              <a:effectLst/>
              <a:uLnTx/>
              <a:uFillTx/>
              <a:latin typeface="Constantia"/>
              <a:ea typeface="+mn-ea"/>
              <a:cs typeface="+mn-cs"/>
            </a:endParaRPr>
          </a:p>
          <a:p>
            <a:pPr defTabSz="465887">
              <a:lnSpc>
                <a:spcPct val="107000"/>
              </a:lnSpc>
              <a:spcAft>
                <a:spcPts val="815"/>
              </a:spcAft>
              <a:defRPr/>
            </a:pPr>
            <a:endParaRPr lang="en-US" baseline="0" dirty="0" smtClean="0"/>
          </a:p>
          <a:p>
            <a:pPr marL="0" marR="0" indent="0" algn="l" defTabSz="914400" rtl="0" eaLnBrk="1" fontAlgn="auto" latinLnBrk="0" hangingPunct="1">
              <a:lnSpc>
                <a:spcPct val="107000"/>
              </a:lnSpc>
              <a:spcBef>
                <a:spcPts val="0"/>
              </a:spcBef>
              <a:spcAft>
                <a:spcPts val="815"/>
              </a:spcAft>
              <a:buClrTx/>
              <a:buSzTx/>
              <a:buFontTx/>
              <a:buNone/>
              <a:tabLst/>
              <a:defRPr/>
            </a:pPr>
            <a:r>
              <a:rPr lang="en-US" dirty="0" smtClean="0">
                <a:latin typeface="Calibri" panose="020F0502020204030204" pitchFamily="34" charset="0"/>
                <a:ea typeface="Calibri" panose="020F0502020204030204" pitchFamily="34" charset="0"/>
                <a:cs typeface="Times New Roman" panose="02020603050405020304" pitchFamily="18" charset="0"/>
              </a:rPr>
              <a:t>F-Tag 841 Responsibilities of Medical Director</a:t>
            </a:r>
          </a:p>
          <a:p>
            <a:pPr marL="0" marR="0" indent="0" algn="l" defTabSz="914400" rtl="0" eaLnBrk="1" fontAlgn="auto" latinLnBrk="0" hangingPunct="1">
              <a:lnSpc>
                <a:spcPct val="107000"/>
              </a:lnSpc>
              <a:spcBef>
                <a:spcPts val="0"/>
              </a:spcBef>
              <a:spcAft>
                <a:spcPts val="815"/>
              </a:spcAft>
              <a:buClrTx/>
              <a:buSzTx/>
              <a:buFontTx/>
              <a:buNone/>
              <a:tabLst/>
              <a:defRPr/>
            </a:pPr>
            <a:r>
              <a:rPr lang="en-US" dirty="0" smtClean="0"/>
              <a:t>This is NOT a new regulation</a:t>
            </a: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15"/>
              </a:spcAft>
            </a:pPr>
            <a:r>
              <a:rPr lang="en-US" dirty="0" smtClean="0">
                <a:latin typeface="Calibri" panose="020F0502020204030204" pitchFamily="34" charset="0"/>
                <a:ea typeface="Calibri" panose="020F0502020204030204" pitchFamily="34" charset="0"/>
                <a:cs typeface="Times New Roman" panose="02020603050405020304" pitchFamily="18" charset="0"/>
              </a:rPr>
              <a:t>Added the term practitioner  to allow the recognition of physician assistant, nurse practitioner and clinical nurse specialist</a:t>
            </a:r>
          </a:p>
          <a:p>
            <a:pPr marL="0" marR="0" indent="0" algn="l" defTabSz="914400" rtl="0" eaLnBrk="1" fontAlgn="auto" latinLnBrk="0" hangingPunct="1">
              <a:lnSpc>
                <a:spcPct val="107000"/>
              </a:lnSpc>
              <a:spcBef>
                <a:spcPts val="0"/>
              </a:spcBef>
              <a:spcAft>
                <a:spcPts val="815"/>
              </a:spcAft>
              <a:buClrTx/>
              <a:buSzTx/>
              <a:buFontTx/>
              <a:buNone/>
              <a:tabLst/>
              <a:defRPr/>
            </a:pPr>
            <a:r>
              <a:rPr lang="en-US" dirty="0" smtClean="0">
                <a:latin typeface="Calibri" panose="020F0502020204030204" pitchFamily="34" charset="0"/>
                <a:ea typeface="Calibri" panose="020F0502020204030204" pitchFamily="34" charset="0"/>
                <a:cs typeface="Times New Roman" panose="02020603050405020304" pitchFamily="18" charset="0"/>
              </a:rPr>
              <a:t>New</a:t>
            </a:r>
            <a:r>
              <a:rPr lang="en-US" baseline="0" dirty="0" smtClean="0">
                <a:latin typeface="Calibri" panose="020F0502020204030204" pitchFamily="34" charset="0"/>
                <a:ea typeface="Calibri" panose="020F0502020204030204" pitchFamily="34" charset="0"/>
                <a:cs typeface="Times New Roman" panose="02020603050405020304" pitchFamily="18" charset="0"/>
              </a:rPr>
              <a:t> language was a</a:t>
            </a:r>
            <a:r>
              <a:rPr lang="en-US" dirty="0" smtClean="0">
                <a:latin typeface="Calibri" panose="020F0502020204030204" pitchFamily="34" charset="0"/>
                <a:ea typeface="Calibri" panose="020F0502020204030204" pitchFamily="34" charset="0"/>
                <a:cs typeface="Times New Roman" panose="02020603050405020304" pitchFamily="18" charset="0"/>
              </a:rPr>
              <a:t>dded to the guidance that the facility must identify how the medical director will fulfill his/her responsibilities to effectively implement resident care policies and coordinate medical care for residents in the facility.</a:t>
            </a:r>
          </a:p>
          <a:p>
            <a:pPr marL="0" marR="0" indent="0" algn="l" defTabSz="914400" rtl="0" eaLnBrk="1" fontAlgn="auto" latinLnBrk="0" hangingPunct="1">
              <a:lnSpc>
                <a:spcPct val="107000"/>
              </a:lnSpc>
              <a:spcBef>
                <a:spcPts val="0"/>
              </a:spcBef>
              <a:spcAft>
                <a:spcPts val="815"/>
              </a:spcAft>
              <a:buClrTx/>
              <a:buSzTx/>
              <a:buFontTx/>
              <a:buNone/>
              <a:tabLst/>
              <a:defRPr/>
            </a:pPr>
            <a:endParaRPr lang="en-US" dirty="0" smtClean="0">
              <a:latin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15"/>
              </a:spcAft>
              <a:buClrTx/>
              <a:buSzTx/>
              <a:buFontTx/>
              <a:buNone/>
              <a:tabLst/>
              <a:defRPr/>
            </a:pPr>
            <a:r>
              <a:rPr lang="en-US" dirty="0" smtClean="0">
                <a:latin typeface="Calibri" panose="020F0502020204030204" pitchFamily="34" charset="0"/>
                <a:ea typeface="Calibri" panose="020F0502020204030204" pitchFamily="34" charset="0"/>
                <a:cs typeface="Times New Roman" panose="02020603050405020304" pitchFamily="18" charset="0"/>
              </a:rPr>
              <a:t>Also added guidance that requires the facility</a:t>
            </a:r>
            <a:r>
              <a:rPr lang="en-US" baseline="0" dirty="0" smtClean="0">
                <a:latin typeface="Calibri" panose="020F0502020204030204" pitchFamily="34" charset="0"/>
                <a:ea typeface="Calibri" panose="020F0502020204030204" pitchFamily="34" charset="0"/>
                <a:cs typeface="Times New Roman" panose="02020603050405020304" pitchFamily="18" charset="0"/>
              </a:rPr>
              <a:t> to</a:t>
            </a:r>
            <a:r>
              <a:rPr lang="en-US" dirty="0" smtClean="0">
                <a:latin typeface="Calibri" panose="020F0502020204030204" pitchFamily="34" charset="0"/>
                <a:ea typeface="Calibri" panose="020F0502020204030204" pitchFamily="34" charset="0"/>
                <a:cs typeface="Times New Roman" panose="02020603050405020304" pitchFamily="18" charset="0"/>
              </a:rPr>
              <a:t> identify how the medical director will fulfill his/her responsibilities to effectively implement resident care policies and coordinate medical care for residents in the facility.</a:t>
            </a:r>
            <a:endParaRPr lang="en-US" dirty="0" smtClean="0"/>
          </a:p>
          <a:p>
            <a:pPr marL="0" marR="0" indent="0" algn="l" defTabSz="914400" rtl="0" eaLnBrk="1" fontAlgn="auto" latinLnBrk="0" hangingPunct="1">
              <a:lnSpc>
                <a:spcPct val="107000"/>
              </a:lnSpc>
              <a:spcBef>
                <a:spcPts val="0"/>
              </a:spcBef>
              <a:spcAft>
                <a:spcPts val="815"/>
              </a:spcAft>
              <a:buClrTx/>
              <a:buSzTx/>
              <a:buFontTx/>
              <a:buNone/>
              <a:tabLst/>
              <a:defRPr/>
            </a:pPr>
            <a:endParaRPr lang="en-US" dirty="0" smtClean="0"/>
          </a:p>
          <a:p>
            <a:r>
              <a:rPr lang="en-US" dirty="0" smtClean="0"/>
              <a:t>New</a:t>
            </a:r>
            <a:r>
              <a:rPr lang="en-US" baseline="0" dirty="0" smtClean="0"/>
              <a:t> language was </a:t>
            </a:r>
            <a:r>
              <a:rPr lang="en-US" dirty="0" smtClean="0"/>
              <a:t>added to indicate what</a:t>
            </a:r>
            <a:r>
              <a:rPr lang="en-US" baseline="0" dirty="0" smtClean="0"/>
              <a:t> responsibilities the Medical Director must include in their participation. </a:t>
            </a:r>
          </a:p>
          <a:p>
            <a:endParaRPr lang="en-US" baseline="0" dirty="0" smtClean="0"/>
          </a:p>
          <a:p>
            <a:r>
              <a:rPr lang="en-US" b="0" dirty="0" smtClean="0"/>
              <a:t>Having a designee does not change or absolve the Medical Director’s responsibility to fulfill his or her role as a member of the QAA committee, or his or her responsibility for overall medical care in the facility. </a:t>
            </a:r>
          </a:p>
          <a:p>
            <a:endParaRPr lang="en-US" sz="1200" b="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r>
              <a:rPr lang="en-US" sz="1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“Medical director”</a:t>
            </a:r>
            <a:r>
              <a:rPr lang="en-US" sz="12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means a physician who oversees the medical care and other designated care and services in a health care organization or facility.  Under these regulations, the medical director is responsible for coordinating medical care and helping to implement and evaluate resident care policies that reflect current professional standards of practice.</a:t>
            </a:r>
            <a:endPar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1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endPar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r>
              <a:rPr lang="en-US" sz="1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“Physician/practitioner” (physician assistant, nurse practitioner, clinical nurse specialist)</a:t>
            </a:r>
            <a:r>
              <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rPr>
              <a:t> means the individual who has responsibility for the medical care of a resident. </a:t>
            </a:r>
          </a:p>
          <a:p>
            <a:endParaRPr lang="en-US" b="0" dirty="0" smtClean="0"/>
          </a:p>
          <a:p>
            <a:endParaRPr lang="en-US" b="0" i="0" dirty="0" smtClean="0"/>
          </a:p>
          <a:p>
            <a:endParaRPr lang="en-US" b="0" i="0" dirty="0" smtClean="0"/>
          </a:p>
          <a:p>
            <a:pPr marL="0" marR="0" indent="0" algn="l" defTabSz="914400" rtl="0" eaLnBrk="1" fontAlgn="auto" latinLnBrk="0" hangingPunct="1">
              <a:lnSpc>
                <a:spcPct val="107000"/>
              </a:lnSpc>
              <a:spcBef>
                <a:spcPts val="0"/>
              </a:spcBef>
              <a:spcAft>
                <a:spcPts val="815"/>
              </a:spcAft>
              <a:buClrTx/>
              <a:buSzTx/>
              <a:buFontTx/>
              <a:buNone/>
              <a:tabLst/>
              <a:defRPr/>
            </a:pPr>
            <a:endParaRPr lang="en-US" dirty="0" smtClean="0"/>
          </a:p>
          <a:p>
            <a:pPr>
              <a:lnSpc>
                <a:spcPct val="107000"/>
              </a:lnSpc>
              <a:spcAft>
                <a:spcPts val="815"/>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73</a:t>
            </a:fld>
            <a:endParaRPr lang="en-US" dirty="0"/>
          </a:p>
        </p:txBody>
      </p:sp>
    </p:spTree>
    <p:extLst>
      <p:ext uri="{BB962C8B-B14F-4D97-AF65-F5344CB8AC3E}">
        <p14:creationId xmlns:p14="http://schemas.microsoft.com/office/powerpoint/2010/main" val="6955575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842 Medical Records is the former</a:t>
            </a:r>
            <a:r>
              <a:rPr lang="en-US" baseline="0" dirty="0" smtClean="0"/>
              <a:t> F-tags 164 and 514 – 516. </a:t>
            </a:r>
          </a:p>
          <a:p>
            <a:r>
              <a:rPr lang="en-US" dirty="0" smtClean="0"/>
              <a:t>This is not a new regulation however there have been some additions made.</a:t>
            </a:r>
          </a:p>
          <a:p>
            <a:r>
              <a:rPr lang="en-US" dirty="0" smtClean="0"/>
              <a:t>In</a:t>
            </a:r>
            <a:r>
              <a:rPr lang="en-US" baseline="0" dirty="0" smtClean="0"/>
              <a:t> the past we referred to “clinical” record, we now say “medical” record.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 regulation language to outline instances when the facility would not keep confidential all information contained in the resident’s records </a:t>
            </a:r>
          </a:p>
          <a:p>
            <a:pPr marL="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§483.</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70(i)(2)</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 The facility must keep confidential all information contained in the resident’s records, regardless of the form or storage method of the records, except when release is— </a:t>
            </a: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 </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To the individual, or their resident representative where permitted by applicable law; </a:t>
            </a: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(ii) </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Required by</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 Law</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(iii) </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treatment,</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 payment</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or health care operations, as permitted by and in compliance with 45 CFR 164.506; </a:t>
            </a: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(iv) For public health activities, reporting of abuse, neglect, or domestic violence, health oversight activities, judicial and administrative proceedings, law enforcement purposes, organ donation purposes, research purposes, or to coroners, medical examiners, funeral directors, and to avert a serious threat to health or safety as permitted by and in compliance with 45 CFR 164.512.</a:t>
            </a:r>
          </a:p>
          <a:p>
            <a:pPr marL="228600" indent="0">
              <a:lnSpc>
                <a:spcPct val="107000"/>
              </a:lnSpc>
              <a:spcBef>
                <a:spcPts val="0"/>
              </a:spcBef>
              <a:buNone/>
            </a:pPr>
            <a:endPar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Also</a:t>
            </a:r>
            <a:r>
              <a:rPr lang="en-US" sz="1200" baseline="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included in F842 is information that must be contained in the medical record. </a:t>
            </a:r>
            <a:endPar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483.7</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0(i)</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(5) The </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medical</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 record must contain— </a:t>
            </a: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 Sufficient information to identify the resident; </a:t>
            </a: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(ii) A record of the resident’s assessments; </a:t>
            </a: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(iii) The </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comprehensive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plan of care and services provided; </a:t>
            </a:r>
          </a:p>
          <a:p>
            <a:pPr marL="228600" indent="0">
              <a:lnSpc>
                <a:spcPct val="107000"/>
              </a:lnSpc>
              <a:spcBef>
                <a:spcPts val="0"/>
              </a:spcBef>
              <a:buNone/>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(iv) The results of any preadmission screening </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and resident review evaluations and determinations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conducted by the State; </a:t>
            </a:r>
          </a:p>
          <a:p>
            <a:pPr marL="228600" indent="0">
              <a:lnSpc>
                <a:spcPct val="107000"/>
              </a:lnSpc>
              <a:spcBef>
                <a:spcPts val="0"/>
              </a:spcBef>
              <a:buNone/>
            </a:pP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 Physician, nurse, and other licensed professionals</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 progress notes</a:t>
            </a: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and </a:t>
            </a: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r>
              <a:rPr lang="en-US" sz="1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 Laboratory, radiology and other diagnostic services reports as required under §483.50.</a:t>
            </a: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Calibri" panose="020F0502020204030204" pitchFamily="34" charset="0"/>
                <a:cs typeface="Times New Roman" panose="02020603050405020304" pitchFamily="18" charset="0"/>
              </a:rPr>
              <a:t>Except for the annual comprehensive assessment, periodic reassessments when a significant change in status occurs, and quarterly monitoring assessments, regulations do not define the documentation frequency of a resident’s progress. Professional standards of practice however suggests documentation include a resident’s care plan implementation progress.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a typeface="Calibri" panose="020F0502020204030204" pitchFamily="34" charset="0"/>
              <a:cs typeface="Times New Roman" panose="02020603050405020304" pitchFamily="18" charset="0"/>
            </a:endParaRPr>
          </a:p>
          <a:p>
            <a:r>
              <a:rPr lang="en-US" sz="1200" dirty="0" smtClean="0">
                <a:ea typeface="Calibri" panose="020F0502020204030204" pitchFamily="34" charset="0"/>
                <a:cs typeface="Times New Roman" panose="02020603050405020304" pitchFamily="18" charset="0"/>
              </a:rPr>
              <a:t>For facilities utilizing the Electronic Health record (EHR)</a:t>
            </a:r>
            <a:r>
              <a:rPr lang="en-US" sz="1200" baseline="0" dirty="0" smtClean="0">
                <a:ea typeface="Calibri" panose="020F0502020204030204" pitchFamily="34" charset="0"/>
                <a:cs typeface="Times New Roman" panose="02020603050405020304" pitchFamily="18" charset="0"/>
              </a:rPr>
              <a:t>, the facility is responsible for ensuring </a:t>
            </a:r>
            <a:r>
              <a:rPr lang="en-US" sz="1200" dirty="0" smtClean="0">
                <a:latin typeface="Calibri" panose="020F0502020204030204" pitchFamily="34" charset="0"/>
                <a:ea typeface="Times New Roman" panose="02020603050405020304" pitchFamily="18" charset="0"/>
                <a:cs typeface="Times New Roman" panose="02020603050405020304" pitchFamily="18" charset="0"/>
              </a:rPr>
              <a:t>compliance with the regulatory requirement for maintaining the content and confidentiality of the medical record.</a:t>
            </a:r>
            <a:endParaRPr lang="en-US" sz="1200" dirty="0" smtClean="0">
              <a:latin typeface="Calibri" panose="020F0502020204030204" pitchFamily="34" charset="0"/>
            </a:endParaRPr>
          </a:p>
          <a:p>
            <a:endParaRPr lang="en-US" sz="1200" dirty="0" smtClean="0">
              <a:latin typeface="Calibri" panose="020F0502020204030204" pitchFamily="34" charset="0"/>
            </a:endParaRPr>
          </a:p>
          <a:p>
            <a:r>
              <a:rPr lang="en-US" sz="1200" dirty="0" smtClean="0">
                <a:latin typeface="Calibri" panose="020F0502020204030204" pitchFamily="34" charset="0"/>
              </a:rPr>
              <a:t>The facility is</a:t>
            </a:r>
            <a:r>
              <a:rPr lang="en-US" sz="1200" baseline="0" dirty="0" smtClean="0">
                <a:latin typeface="Calibri" panose="020F0502020204030204" pitchFamily="34" charset="0"/>
              </a:rPr>
              <a:t> also</a:t>
            </a:r>
            <a:r>
              <a:rPr lang="en-US" sz="1200" dirty="0" smtClean="0">
                <a:latin typeface="Calibri" panose="020F0502020204030204" pitchFamily="34" charset="0"/>
              </a:rPr>
              <a:t> responsible for ensuring the backup of data and security of information. CMS encourages the development of systems that permit appropriate sharing of clinical information across providers, if the development of such systems is fully consistent with the requirement for protecting the confidentiality of the medical record.   </a:t>
            </a:r>
          </a:p>
          <a:p>
            <a:endParaRPr lang="en-US" sz="1200" dirty="0" smtClean="0">
              <a:latin typeface="Calibri" panose="020F0502020204030204" pitchFamily="34" charset="0"/>
            </a:endParaRPr>
          </a:p>
          <a:p>
            <a:r>
              <a:rPr lang="en-US" dirty="0" smtClean="0"/>
              <a:t>F843 Transfer Agreement </a:t>
            </a:r>
          </a:p>
          <a:p>
            <a:r>
              <a:rPr lang="en-US" dirty="0" smtClean="0"/>
              <a:t>There were minimal changes</a:t>
            </a:r>
            <a:r>
              <a:rPr lang="en-US" baseline="0" dirty="0" smtClean="0"/>
              <a:t> to this regulation. </a:t>
            </a:r>
          </a:p>
          <a:p>
            <a:pPr>
              <a:lnSpc>
                <a:spcPct val="107000"/>
              </a:lnSpc>
            </a:pP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§483.</a:t>
            </a:r>
            <a:r>
              <a:rPr lang="en-US" sz="12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70(j)(</a:t>
            </a: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In accordance with section 1861(l) of the Act, the facility (other than a nursing facility which is located in a State on an Indian reservation) must have in effect a written transfer agreement with one or more hospitals approved for participation under the Medicare and Medicaid programs that reasonably assures that—</a:t>
            </a:r>
            <a:endPar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228600">
              <a:lnSpc>
                <a:spcPct val="107000"/>
              </a:lnSpc>
            </a:pP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 Residents will be transferred from the facility to the hospital, and ensured of timely admission to the hospital when transfer is medically appropriate as determined by the attending physician </a:t>
            </a:r>
            <a:r>
              <a:rPr lang="en-US" sz="12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or, in an emergency situation, by another practitioner in accordance with facility policy and consistent with State law;</a:t>
            </a: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a:t>
            </a:r>
            <a:endPar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228600">
              <a:lnSpc>
                <a:spcPct val="107000"/>
              </a:lnSpc>
            </a:pP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(ii) Medical and other information needed for care and treatment of residents and, when the transferring facility deems it appropriate, for determining whether such residents can </a:t>
            </a:r>
            <a:r>
              <a:rPr lang="en-US" sz="12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receive appropriate services or receive services </a:t>
            </a: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 a less </a:t>
            </a:r>
            <a:r>
              <a:rPr lang="en-US" sz="12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restrictive </a:t>
            </a: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setting than either the facility or the hospital, </a:t>
            </a:r>
            <a:r>
              <a:rPr lang="en-US" sz="12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or reintegrated into the community</a:t>
            </a:r>
            <a:r>
              <a:rPr lang="en-US"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will be exchanged between the </a:t>
            </a:r>
            <a:r>
              <a:rPr lang="en-US" sz="12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providers, including but not limited to the information required under §483.15(c)(2)(iii).</a:t>
            </a:r>
            <a:endPar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baseline="0" dirty="0" smtClean="0"/>
          </a:p>
          <a:p>
            <a:r>
              <a:rPr lang="en-US" baseline="0" dirty="0" smtClean="0"/>
              <a:t>New guidance has been added to determine if the facility met the requirements of this regulation.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ea typeface="Calibri" panose="020F0502020204030204" pitchFamily="34" charset="0"/>
                <a:cs typeface="Times New Roman" panose="02020603050405020304" pitchFamily="18" charset="0"/>
              </a:rPr>
              <a:t>A good faith effort is considered to have been made if the nursing home has exhausted all reasonable means and taken every necessary and appropriate step to enter into an agreement with a hospital sufficiently close to the facility to make the transfer of residents safe and orderly.</a:t>
            </a:r>
          </a:p>
          <a:p>
            <a:endParaRPr lang="en-US" dirty="0" smtClean="0"/>
          </a:p>
          <a:p>
            <a:endParaRPr lang="en-US" sz="1200" dirty="0" smtClean="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74</a:t>
            </a:fld>
            <a:endParaRPr lang="en-US" dirty="0"/>
          </a:p>
        </p:txBody>
      </p:sp>
    </p:spTree>
    <p:extLst>
      <p:ext uri="{BB962C8B-B14F-4D97-AF65-F5344CB8AC3E}">
        <p14:creationId xmlns:p14="http://schemas.microsoft.com/office/powerpoint/2010/main" val="385353987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845 Facility Closure – Administrator</a:t>
            </a:r>
            <a:r>
              <a:rPr lang="en-US" baseline="0" dirty="0" smtClean="0"/>
              <a:t> </a:t>
            </a:r>
          </a:p>
          <a:p>
            <a:r>
              <a:rPr lang="en-US" dirty="0" smtClean="0"/>
              <a:t>Although this regulation has existed for</a:t>
            </a:r>
            <a:r>
              <a:rPr lang="en-US" baseline="0" dirty="0" smtClean="0"/>
              <a:t> several years </a:t>
            </a:r>
            <a:r>
              <a:rPr lang="en-US" dirty="0" smtClean="0"/>
              <a:t>it was not put into Appendix PP prior to the New Long Term Care Regulation.</a:t>
            </a:r>
          </a:p>
          <a:p>
            <a:endParaRPr lang="en-US" dirty="0" smtClean="0"/>
          </a:p>
          <a:p>
            <a:r>
              <a:rPr lang="en-US" dirty="0" smtClean="0">
                <a:latin typeface="Calibri" panose="020F0502020204030204" pitchFamily="34" charset="0"/>
              </a:rPr>
              <a:t>An individual serving as the administrator of a skilled nursing facility (SNF), nursing facility (NF) or dually participating facility (SNF/NF) must provide written notification of an impending closure of a facility which also includes the plan for relocation of residents at least 60 days prior to the impending closure; or, if the Secretary terminates the facility’s participation in Medicare or Medicaid, not later than the date the Secretary determines appropriate. Notice must be provided to the State Survey Agency, the State Long Term Care Ombudsman (State LTC), all the residents of the facility, and the legal representatives of residents or other responsible parties. </a:t>
            </a:r>
            <a:endParaRPr lang="en-US" i="0" dirty="0" smtClean="0">
              <a:solidFill>
                <a:schemeClr val="tx1"/>
              </a:solidFill>
              <a:latin typeface="Calibri" panose="020F0502020204030204" pitchFamily="34" charset="0"/>
            </a:endParaRPr>
          </a:p>
          <a:p>
            <a:endParaRPr lang="en-US" dirty="0" smtClean="0"/>
          </a:p>
          <a:p>
            <a:r>
              <a:rPr lang="en-US" dirty="0" smtClean="0"/>
              <a:t>In addition we have added guidance to help the surveyors</a:t>
            </a:r>
            <a:r>
              <a:rPr lang="en-US" baseline="0" dirty="0" smtClean="0"/>
              <a:t> identify what are the administrator’s requirements in meeting this tag. Refer to Appendix PP for more specific information and guidance.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have added guidance to help the surveyors identify what the policies</a:t>
            </a:r>
            <a:r>
              <a:rPr lang="en-US" baseline="0" dirty="0" smtClean="0"/>
              <a:t> and procedures must address to meet the requirements of this regulation, refer to Appendix PP for more guidance.</a:t>
            </a:r>
            <a:endParaRPr lang="en-US" dirty="0" smtClean="0"/>
          </a:p>
          <a:p>
            <a:endParaRPr lang="en-US" dirty="0" smtClean="0"/>
          </a:p>
          <a:p>
            <a:r>
              <a:rPr lang="en-US" dirty="0" smtClean="0"/>
              <a:t>F-Tag 850</a:t>
            </a:r>
            <a:r>
              <a:rPr lang="en-US" baseline="0" dirty="0" smtClean="0"/>
              <a:t> Social Worker </a:t>
            </a:r>
          </a:p>
          <a:p>
            <a:r>
              <a:rPr lang="en-US" dirty="0" smtClean="0"/>
              <a:t>This is not a new regulation but there have been changes.</a:t>
            </a:r>
          </a:p>
          <a:p>
            <a:r>
              <a:rPr lang="en-US" sz="12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Any </a:t>
            </a: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facility with more than 120 beds must employ a qualified social worker on a full-time basis. A qualified social worker is: </a:t>
            </a:r>
          </a:p>
          <a:p>
            <a:pPr marL="457200" indent="-457200">
              <a:buFont typeface="Arial" panose="020B0604020202020204" pitchFamily="34" charset="0"/>
              <a:buChar char="•"/>
            </a:pP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§483.</a:t>
            </a:r>
            <a:r>
              <a:rPr lang="en-US" sz="12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70(p)(1)</a:t>
            </a: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 individual with </a:t>
            </a:r>
            <a:r>
              <a:rPr lang="en-US" sz="12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 minimum of </a:t>
            </a: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bachelor’s degree in social work or a bachelor’s degree in a human services field including, but not limited to, sociology, </a:t>
            </a:r>
            <a:r>
              <a:rPr lang="en-US" sz="12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gerontology,</a:t>
            </a: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special education, rehabilitation counseling, and psychology; and </a:t>
            </a:r>
          </a:p>
          <a:p>
            <a:pPr marL="457200" indent="-457200">
              <a:buFont typeface="Arial" panose="020B0604020202020204" pitchFamily="34" charset="0"/>
              <a:buChar char="•"/>
            </a:pP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§483.</a:t>
            </a:r>
            <a:r>
              <a:rPr lang="en-US" sz="12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70(p)(2)</a:t>
            </a:r>
            <a:r>
              <a:rPr lang="en-US" sz="1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One year of supervised social work experience in a health care setting working directly with individuals.</a:t>
            </a:r>
          </a:p>
          <a:p>
            <a:endParaRPr lang="en-US" dirty="0" smtClean="0"/>
          </a:p>
          <a:p>
            <a:r>
              <a:rPr lang="en-US" dirty="0" smtClean="0">
                <a:latin typeface="Calibri" panose="020F0502020204030204" pitchFamily="34" charset="0"/>
              </a:rPr>
              <a:t>The regulations do not require a Social Worker when a facility has equal to or less than 120 beds.</a:t>
            </a:r>
          </a:p>
          <a:p>
            <a:r>
              <a:rPr lang="en-US" dirty="0" smtClean="0">
                <a:latin typeface="Calibri" panose="020F0502020204030204" pitchFamily="34" charset="0"/>
              </a:rPr>
              <a:t> </a:t>
            </a:r>
          </a:p>
          <a:p>
            <a:r>
              <a:rPr lang="en-US" dirty="0" smtClean="0">
                <a:latin typeface="Calibri" panose="020F0502020204030204" pitchFamily="34" charset="0"/>
              </a:rPr>
              <a:t>If the facility has more than 120 beds and its full-time social worker does not provide on-site coverage on a full-time basis determine how these services are provided to meet the individual needs of the resident whenever needed.  If social services deficiencies are identified refer to §483.40(d), F745, regardless of the number of beds.</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75</a:t>
            </a:fld>
            <a:endParaRPr lang="en-US" dirty="0"/>
          </a:p>
        </p:txBody>
      </p:sp>
    </p:spTree>
    <p:extLst>
      <p:ext uri="{BB962C8B-B14F-4D97-AF65-F5344CB8AC3E}">
        <p14:creationId xmlns:p14="http://schemas.microsoft.com/office/powerpoint/2010/main" val="97605787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Physical Environment F-Tags (previously 461-469) have been renumbered to</a:t>
            </a:r>
            <a:r>
              <a:rPr lang="en-US" baseline="0" dirty="0" smtClean="0"/>
              <a:t> reflect the new F-Tags 909-926</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76</a:t>
            </a:fld>
            <a:endParaRPr lang="en-US" dirty="0"/>
          </a:p>
        </p:txBody>
      </p:sp>
    </p:spTree>
    <p:extLst>
      <p:ext uri="{BB962C8B-B14F-4D97-AF65-F5344CB8AC3E}">
        <p14:creationId xmlns:p14="http://schemas.microsoft.com/office/powerpoint/2010/main" val="175583134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language “newly certified” has been added to F tag 911 and F tag 918. </a:t>
            </a:r>
            <a:r>
              <a:rPr lang="en-US" dirty="0" smtClean="0"/>
              <a:t>We have provided clarification</a:t>
            </a:r>
            <a:r>
              <a:rPr lang="en-US" baseline="0" dirty="0" smtClean="0"/>
              <a:t> on the term “newly certified.”. </a:t>
            </a:r>
          </a:p>
          <a:p>
            <a:r>
              <a:rPr lang="en-US" baseline="0" dirty="0" smtClean="0"/>
              <a:t>If a facility enters back into the program after March 31, 1992 they will be classified as “newly certified”.</a:t>
            </a:r>
          </a:p>
          <a:p>
            <a:r>
              <a:rPr lang="en-US" baseline="0" dirty="0" smtClean="0"/>
              <a:t>If a facility undergoes a change of ownership where the new owner does not accept assignment they will also be classified as “newly certified”.</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77</a:t>
            </a:fld>
            <a:endParaRPr lang="en-US" dirty="0">
              <a:solidFill>
                <a:prstClr val="black"/>
              </a:solidFill>
            </a:endParaRPr>
          </a:p>
        </p:txBody>
      </p:sp>
    </p:spTree>
    <p:extLst>
      <p:ext uri="{BB962C8B-B14F-4D97-AF65-F5344CB8AC3E}">
        <p14:creationId xmlns:p14="http://schemas.microsoft.com/office/powerpoint/2010/main" val="375426106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a:t>
            </a:r>
            <a:r>
              <a:rPr lang="en-US" baseline="0" dirty="0" smtClean="0"/>
              <a:t> 909 details the new requirement for LTC facilities to conduct regular inspections of all bed frames, mattresses, and bed rails for each residents bed.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When bed rails and mattresses are used and purchased separately from the bed frame, the facility must ensure that the bed rails, mattress, and bed frame are compatible.</a:t>
            </a:r>
            <a:endParaRPr lang="en-US" baseline="0" dirty="0" smtClean="0"/>
          </a:p>
          <a:p>
            <a:endParaRPr lang="en-US" baseline="0" dirty="0" smtClean="0"/>
          </a:p>
          <a:p>
            <a:r>
              <a:rPr lang="en-US" baseline="0" dirty="0" smtClean="0"/>
              <a:t>Additional information can be found in the FDA guidelines.</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78</a:t>
            </a:fld>
            <a:endParaRPr lang="en-US" dirty="0"/>
          </a:p>
        </p:txBody>
      </p:sp>
    </p:spTree>
    <p:extLst>
      <p:ext uri="{BB962C8B-B14F-4D97-AF65-F5344CB8AC3E}">
        <p14:creationId xmlns:p14="http://schemas.microsoft.com/office/powerpoint/2010/main" val="113298522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911 describes</a:t>
            </a:r>
            <a:r>
              <a:rPr lang="en-US" baseline="0" dirty="0" smtClean="0"/>
              <a:t> the requirement for the number of residents per room in a LTC facility. Existing facilities can accommodate no more than four residents; however, newly certified facilities, after Nov 28, 2016, can accommodate no more than two residents per room.  The approval process for variances can be found at 483.90(e)(3).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79</a:t>
            </a:fld>
            <a:endParaRPr lang="en-US" dirty="0"/>
          </a:p>
        </p:txBody>
      </p:sp>
    </p:spTree>
    <p:extLst>
      <p:ext uri="{BB962C8B-B14F-4D97-AF65-F5344CB8AC3E}">
        <p14:creationId xmlns:p14="http://schemas.microsoft.com/office/powerpoint/2010/main" val="2675651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Nirmala UI" panose="020B0502040204020203" pitchFamily="34" charset="0"/>
                <a:cs typeface="Nirmala UI" panose="020B0502040204020203" pitchFamily="34" charset="0"/>
              </a:rPr>
              <a:t>The Resident Assessment </a:t>
            </a:r>
            <a:r>
              <a:rPr lang="en-US" dirty="0" smtClean="0">
                <a:latin typeface="Nirmala UI" panose="020B0502040204020203" pitchFamily="34" charset="0"/>
                <a:cs typeface="Nirmala UI" panose="020B0502040204020203" pitchFamily="34" charset="0"/>
              </a:rPr>
              <a:t>regulations 483.20  </a:t>
            </a:r>
            <a:r>
              <a:rPr lang="en-US" dirty="0">
                <a:latin typeface="Nirmala UI" panose="020B0502040204020203" pitchFamily="34" charset="0"/>
                <a:cs typeface="Nirmala UI" panose="020B0502040204020203" pitchFamily="34" charset="0"/>
              </a:rPr>
              <a:t>have seen a number of changes as well as a few additions</a:t>
            </a:r>
            <a:r>
              <a:rPr lang="en-US" dirty="0" smtClean="0">
                <a:latin typeface="Nirmala UI" panose="020B0502040204020203" pitchFamily="34" charset="0"/>
                <a:cs typeface="Nirmala UI" panose="020B0502040204020203" pitchFamily="34" charset="0"/>
              </a:rPr>
              <a:t>.</a:t>
            </a:r>
          </a:p>
          <a:p>
            <a:r>
              <a:rPr lang="en-US" dirty="0" smtClean="0"/>
              <a:t> 483.20(b)(1) has been updated to include the resident’s strengths, goals, life history and preferences in his/her comprehensive assessment, using the CMS specified resident assessment instrument (also known as the MDS and Care Area Assessments) and changes the designation of the Resident Assessment Instrument from being specified by the State to being specified by CMS</a:t>
            </a:r>
            <a:endParaRPr lang="en-US" dirty="0" smtClean="0">
              <a:latin typeface="Nirmala UI" panose="020B0502040204020203" pitchFamily="34" charset="0"/>
              <a:cs typeface="Nirmala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Sub-item 16, Discharge, of this section has been updated to reflect Discharge Planning, which correlates to Section Q: Participation in Assessment and Goal Setting, of the resident assessment instrument.    </a:t>
            </a:r>
          </a:p>
          <a:p>
            <a:endParaRPr lang="en-US" dirty="0">
              <a:latin typeface="Nirmala UI" panose="020B0502040204020203" pitchFamily="34" charset="0"/>
              <a:cs typeface="Nirmala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Sub-item 18 requires the assessment process include direct observation and communication with the resident as well as communication with licensed and non-licensed direct care staff on all shifts.  It is important to note that the language in sub-item 18 is</a:t>
            </a:r>
            <a:r>
              <a:rPr lang="en-US" baseline="0" dirty="0" smtClean="0"/>
              <a:t> not</a:t>
            </a:r>
            <a:r>
              <a:rPr lang="en-US" dirty="0" smtClean="0"/>
              <a:t> new regulatory language, as it already exists in the regulations, however it was previously omitted from the State Operations Manual and is now being added.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Section 483.30(d) now includes the language “</a:t>
            </a:r>
            <a:r>
              <a:rPr lang="en-US" i="1" dirty="0" smtClean="0"/>
              <a:t>and use the results of the assessments to develop, review and revise the resident’s comprehensive care plan</a:t>
            </a:r>
            <a:r>
              <a:rPr lang="en-US" dirty="0" smtClean="0"/>
              <a:t>” .  Please note that this is not new regulatory language, it is an existing requirement, however it was not previously included in the State Operations Manual.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defTabSz="465887">
              <a:defRPr/>
            </a:pPr>
            <a:r>
              <a:rPr lang="en-US" dirty="0" smtClean="0"/>
              <a:t>To accompany the updates to the Resident Assessment requirements, a new Critical Element (CE) Pathway has been developed. This new CE Pathway will focus on the accuracy of the MDS, the timeliness of the completion of assessments, and the timeliness of the transmission of assessments</a:t>
            </a:r>
            <a:r>
              <a:rPr lang="en-US"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latin typeface="Nirmala UI" panose="020B0502040204020203" pitchFamily="34" charset="0"/>
                <a:cs typeface="Nirmala UI" panose="020B0502040204020203" pitchFamily="34" charset="0"/>
              </a:rPr>
              <a:t>  </a:t>
            </a:r>
          </a:p>
          <a:p>
            <a:endParaRPr lang="en-US" dirty="0" smtClean="0">
              <a:latin typeface="Nirmala UI" panose="020B0502040204020203" pitchFamily="34" charset="0"/>
              <a:cs typeface="Nirmala UI" panose="020B0502040204020203" pitchFamily="34" charset="0"/>
            </a:endParaRPr>
          </a:p>
          <a:p>
            <a:endParaRPr lang="en-US" dirty="0">
              <a:latin typeface="Nirmala UI" panose="020B0502040204020203" pitchFamily="34" charset="0"/>
              <a:cs typeface="Nirmala UI" panose="020B0502040204020203" pitchFamily="34" charset="0"/>
            </a:endParaRPr>
          </a:p>
          <a:p>
            <a:endParaRPr lang="en-US" dirty="0">
              <a:latin typeface="Nirmala UI" panose="020B0502040204020203" pitchFamily="34" charset="0"/>
              <a:cs typeface="Nirmala UI" panose="020B0502040204020203" pitchFamily="34" charset="0"/>
            </a:endParaRPr>
          </a:p>
          <a:p>
            <a:endParaRPr lang="en-US" dirty="0">
              <a:latin typeface="Nirmala UI" panose="020B0502040204020203" pitchFamily="34" charset="0"/>
              <a:cs typeface="Nirmala UI" panose="020B0502040204020203" pitchFamily="34" charset="0"/>
            </a:endParaRPr>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12035770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918 clarifying</a:t>
            </a:r>
            <a:r>
              <a:rPr lang="en-US" baseline="0" dirty="0" smtClean="0"/>
              <a:t> the requirement for bedrooms and lavatories. In existing facilities, resident rooms must be equipped with or located near toilet &amp; bathing facilities. However, newly certified facilities, after Nov 28, 2016, must ensure that each resident room has its own bathroom with a commode and a sink.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80</a:t>
            </a:fld>
            <a:endParaRPr lang="en-US" dirty="0"/>
          </a:p>
        </p:txBody>
      </p:sp>
    </p:spTree>
    <p:extLst>
      <p:ext uri="{BB962C8B-B14F-4D97-AF65-F5344CB8AC3E}">
        <p14:creationId xmlns:p14="http://schemas.microsoft.com/office/powerpoint/2010/main" val="667108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919 covers the requirements for the resident call</a:t>
            </a:r>
            <a:r>
              <a:rPr lang="en-US" baseline="0" dirty="0" smtClean="0"/>
              <a:t> system. The LTC facility must provide a communication system which allows residents to call directly to a staff member or centralized work area. The communication system needs to be accessible for residents from toilet and bathing facilities. </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81</a:t>
            </a:fld>
            <a:endParaRPr lang="en-US" dirty="0"/>
          </a:p>
        </p:txBody>
      </p:sp>
    </p:spTree>
    <p:extLst>
      <p:ext uri="{BB962C8B-B14F-4D97-AF65-F5344CB8AC3E}">
        <p14:creationId xmlns:p14="http://schemas.microsoft.com/office/powerpoint/2010/main" val="386403087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926 covers</a:t>
            </a:r>
            <a:r>
              <a:rPr lang="en-US" baseline="0" dirty="0" smtClean="0"/>
              <a:t> the smoking policies and procedures for LTC facilities. Facilities are required to establish smoking policies in accordance with applicable laws, while taking into account non-smoking residents. As a reminder, the use of oxygen while smoking is prohibited. Tag 0689 will provided additional information on smoking guidance in LTC facilities. </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82</a:t>
            </a:fld>
            <a:endParaRPr lang="en-US" dirty="0">
              <a:solidFill>
                <a:prstClr val="black"/>
              </a:solidFill>
            </a:endParaRPr>
          </a:p>
        </p:txBody>
      </p:sp>
    </p:spTree>
    <p:extLst>
      <p:ext uri="{BB962C8B-B14F-4D97-AF65-F5344CB8AC3E}">
        <p14:creationId xmlns:p14="http://schemas.microsoft.com/office/powerpoint/2010/main" val="331780730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483.95</a:t>
            </a:r>
            <a:r>
              <a:rPr lang="en-US" baseline="0" dirty="0" smtClean="0"/>
              <a:t> Training Requirements</a:t>
            </a:r>
            <a:r>
              <a:rPr lang="en-US" dirty="0" smtClean="0"/>
              <a:t> F-Tags  have been re-numbered to reflect the new F-tag restructuring</a:t>
            </a:r>
            <a:r>
              <a:rPr lang="en-US" baseline="0" dirty="0" smtClean="0"/>
              <a:t> F940 – F949 </a:t>
            </a:r>
            <a:endParaRPr lang="en-US" dirty="0" smtClean="0"/>
          </a:p>
          <a:p>
            <a:endParaRPr lang="en-US" dirty="0" smtClean="0"/>
          </a:p>
          <a:p>
            <a:r>
              <a:rPr lang="en-US" dirty="0" smtClean="0"/>
              <a:t>All</a:t>
            </a:r>
            <a:r>
              <a:rPr lang="en-US" baseline="0" dirty="0" smtClean="0"/>
              <a:t> Training Requirement F-Tags will be implemented in Phase 3 with the exception of F943 Abuse, Neglect, and Exploitation Training and F948 Training for Feeding Assistants. </a:t>
            </a:r>
            <a:endParaRPr lang="en-US" dirty="0" smtClean="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solidFill>
                  <a:prstClr val="black"/>
                </a:solidFill>
              </a:rPr>
              <a:pPr/>
              <a:t>83</a:t>
            </a:fld>
            <a:endParaRPr lang="en-US" dirty="0">
              <a:solidFill>
                <a:prstClr val="black"/>
              </a:solidFill>
            </a:endParaRPr>
          </a:p>
        </p:txBody>
      </p:sp>
    </p:spTree>
    <p:extLst>
      <p:ext uri="{BB962C8B-B14F-4D97-AF65-F5344CB8AC3E}">
        <p14:creationId xmlns:p14="http://schemas.microsoft.com/office/powerpoint/2010/main" val="211454772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Training Requirements is a new section to subpart B that sets forth all the requirements of an effective training program that facilities must develop, implement, and maintain for all new and existing staff, individuals providing services under a contractual arrangement, and volunteers, consistent with their expected roles. </a:t>
            </a:r>
          </a:p>
          <a:p>
            <a:r>
              <a:rPr lang="en-US" dirty="0"/>
              <a:t> </a:t>
            </a:r>
          </a:p>
          <a:p>
            <a:r>
              <a:rPr lang="en-US" dirty="0"/>
              <a:t>The training regulations will be implemented in Phase 3 </a:t>
            </a:r>
            <a:r>
              <a:rPr lang="en-US" dirty="0" smtClean="0"/>
              <a:t>with the </a:t>
            </a:r>
            <a:r>
              <a:rPr lang="en-US" dirty="0"/>
              <a:t>following exceptions: </a:t>
            </a:r>
          </a:p>
          <a:p>
            <a:pPr marL="171450" lvl="0" indent="-171450">
              <a:buFont typeface="Arial" panose="020B0604020202020204" pitchFamily="34" charset="0"/>
              <a:buChar char="•"/>
            </a:pPr>
            <a:r>
              <a:rPr lang="en-US" dirty="0"/>
              <a:t>Abuse, neglect, and exploitation training, §483. 95(c) </a:t>
            </a:r>
            <a:r>
              <a:rPr lang="en-US" dirty="0" smtClean="0"/>
              <a:t>will be </a:t>
            </a:r>
            <a:r>
              <a:rPr lang="en-US" dirty="0"/>
              <a:t>implemented in Phase 1, the effective date of the final rule;</a:t>
            </a:r>
            <a:endParaRPr lang="en-US" dirty="0" smtClean="0">
              <a:effectLst/>
            </a:endParaRPr>
          </a:p>
          <a:p>
            <a:pPr marL="171450" lvl="0" indent="-171450">
              <a:buFont typeface="Arial" panose="020B0604020202020204" pitchFamily="34" charset="0"/>
              <a:buChar char="•"/>
            </a:pPr>
            <a:r>
              <a:rPr lang="en-US" dirty="0"/>
              <a:t>12 hours per year, §483.95(g)(1), will be implemented in Phase 1, the effective date of the final rule;</a:t>
            </a:r>
            <a:endParaRPr lang="en-US" dirty="0" smtClean="0">
              <a:effectLst/>
            </a:endParaRPr>
          </a:p>
          <a:p>
            <a:pPr marL="171450" lvl="0" indent="-171450">
              <a:buFont typeface="Arial" panose="020B0604020202020204" pitchFamily="34" charset="0"/>
              <a:buChar char="•"/>
            </a:pPr>
            <a:r>
              <a:rPr lang="en-US" dirty="0"/>
              <a:t>Dementia management and abuse prevention training, §483. 95 (c)(2) will be implemented in Phase 1, the effective date of the final rule;</a:t>
            </a:r>
            <a:endParaRPr lang="en-US" dirty="0" smtClean="0">
              <a:effectLst/>
            </a:endParaRPr>
          </a:p>
          <a:p>
            <a:pPr marL="171450" lvl="0" indent="-171450">
              <a:buFont typeface="Arial" panose="020B0604020202020204" pitchFamily="34" charset="0"/>
              <a:buChar char="•"/>
            </a:pPr>
            <a:r>
              <a:rPr lang="en-US" dirty="0"/>
              <a:t>Care of the cognitively impaired §483. 95(g)(4) will be implemented in Phase 1, the effective date of the final rule; and</a:t>
            </a:r>
            <a:endParaRPr lang="en-US" dirty="0" smtClean="0">
              <a:effectLst/>
            </a:endParaRPr>
          </a:p>
          <a:p>
            <a:pPr marL="171450" lvl="0" indent="-171450">
              <a:buFont typeface="Arial" panose="020B0604020202020204" pitchFamily="34" charset="0"/>
              <a:buChar char="•"/>
            </a:pPr>
            <a:r>
              <a:rPr lang="en-US" dirty="0"/>
              <a:t>Training of feeding assistants §483. 95(h) will be implemented in Phase 1, the effective date of the final rule.</a:t>
            </a:r>
            <a:endParaRPr lang="en-US" dirty="0" smtClean="0">
              <a:effectLst/>
            </a:endParaRPr>
          </a:p>
          <a:p>
            <a:r>
              <a:rPr lang="en-US" dirty="0"/>
              <a:t> </a:t>
            </a:r>
          </a:p>
          <a:p>
            <a:r>
              <a:rPr lang="en-US" dirty="0"/>
              <a:t>Although facilities are expected to provide training which ensures all resident care and interactions are consistent with current standards of practice, the new training requirement </a:t>
            </a:r>
            <a:r>
              <a:rPr lang="en-US" i="1" dirty="0"/>
              <a:t>mandates</a:t>
            </a:r>
            <a:r>
              <a:rPr lang="en-US" dirty="0"/>
              <a:t> staff shall receive training in the following seven areas. </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solidFill>
                  <a:prstClr val="black"/>
                </a:solidFill>
              </a:rPr>
              <a:pPr/>
              <a:t>84</a:t>
            </a:fld>
            <a:endParaRPr lang="en-US" dirty="0">
              <a:solidFill>
                <a:prstClr val="black"/>
              </a:solidFill>
            </a:endParaRPr>
          </a:p>
        </p:txBody>
      </p:sp>
    </p:spTree>
    <p:extLst>
      <p:ext uri="{BB962C8B-B14F-4D97-AF65-F5344CB8AC3E}">
        <p14:creationId xmlns:p14="http://schemas.microsoft.com/office/powerpoint/2010/main" val="197449452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Communication</a:t>
            </a:r>
            <a:endParaRPr lang="en-US" dirty="0" smtClean="0"/>
          </a:p>
          <a:p>
            <a:r>
              <a:rPr lang="en-US" dirty="0" smtClean="0"/>
              <a:t>Training all nursing home staff, particularly direct care staff, to be on the lookout for changes in a resident's condition and to effectively communicate those changes is one tool LTC facilities can employ to improve patient safety, create a more person-centered environment, and reduce the number of adverse events or other resident complications. Effective communication has been identified as important in reducing unnecessary hospitalizations as well as for improving a nursing home resident's overall quality of life and quality of care. Breakdowns in communications are a known contributor to adverse events of all types. </a:t>
            </a:r>
          </a:p>
          <a:p>
            <a:r>
              <a:rPr lang="en-US" dirty="0" smtClean="0"/>
              <a:t>Effective as stated in Resident Rights means for some residents the use of auxiliary aids and services.  (Internal note: definition page 42183)</a:t>
            </a:r>
          </a:p>
          <a:p>
            <a:r>
              <a:rPr lang="en-US" dirty="0" smtClean="0"/>
              <a:t>CMS believes communications training is vital, we also believe that each facility should have the flexibility to determine, based on its internal facility assessment and competencies and skill sets needed for employees, how to structure training to meet its specific needs. We also recognize that training needs are likely to change over time.</a:t>
            </a:r>
          </a:p>
          <a:p>
            <a:endParaRPr lang="en-US" dirty="0" smtClean="0"/>
          </a:p>
          <a:p>
            <a:r>
              <a:rPr lang="en-US" b="1" dirty="0" smtClean="0"/>
              <a:t>Resident Rights and Facility Responsibilities</a:t>
            </a:r>
            <a:endParaRPr lang="en-US" dirty="0" smtClean="0"/>
          </a:p>
          <a:p>
            <a:r>
              <a:rPr lang="en-US" dirty="0" smtClean="0"/>
              <a:t>Facilities shall train staff members on the rights of the resident as set forth in § 483.95(b) and the responsibilities of a LTC facility to properly care for its residents as set forth at § 483.10 and § 483.11, respectively. CMS believes that it is necessary to ensure that direct care workers are trained to recognize when treatment is abusive or constitutes neglect or exploitation. We also believe that training in these areas is likely to reduce incidents. In addition, the effective training of staff on the requirements for participation is likely to have a positive effect on the operation of a facility.</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85</a:t>
            </a:fld>
            <a:endParaRPr lang="en-US" dirty="0"/>
          </a:p>
        </p:txBody>
      </p:sp>
    </p:spTree>
    <p:extLst>
      <p:ext uri="{BB962C8B-B14F-4D97-AF65-F5344CB8AC3E}">
        <p14:creationId xmlns:p14="http://schemas.microsoft.com/office/powerpoint/2010/main" val="256335130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F-Tag 943 Abuse, Neglect, and Exploitation</a:t>
            </a:r>
            <a:r>
              <a:rPr lang="en-US" dirty="0" smtClean="0"/>
              <a:t> </a:t>
            </a:r>
          </a:p>
          <a:p>
            <a:r>
              <a:rPr lang="en-US" dirty="0" smtClean="0"/>
              <a:t>As set forth in § 483.95(c) CMS shall require that a facility provide training to its staff on the freedom from abuse, neglect, and exploitation requirements found in § 483.12. CMS is specifying that facilities must provide training to their staff that at a minimum educates staff on activities that constitute abuse, neglect, exploitation, and misappropriation of resident property and procedures for reporting incidents of abuse, neglect, exploitation, or the misappropriation of resident property. CMS believes that in order for staff to be proactive and prevent these types of incidents, they must first be educated on what they are and how to report them, dementia management and resident abuse prevention, and Quality Assurance</a:t>
            </a:r>
            <a:r>
              <a:rPr lang="en-US" baseline="0" dirty="0" smtClean="0"/>
              <a:t> and Performance Improvement. </a:t>
            </a:r>
            <a:r>
              <a:rPr lang="en-US" dirty="0" smtClean="0"/>
              <a:t>Additionally, CMS believes that requiring this training would not only educate a facilities staff, but would also improve operations and increase the level of accountability for staff members.</a:t>
            </a:r>
          </a:p>
          <a:p>
            <a:r>
              <a:rPr lang="en-US" dirty="0" smtClean="0"/>
              <a:t>Abuse includes actions such as the willful infliction of injury, unreasonable confinement, intimidation, or punishment with resulting physical harm, pain or mental anguish. As used in this definition of abuse, willful means the individual must have acted deliberately, not that the individual must have intended to inflict injury or harm. Abuse would also include the deprivation by an individual of goods or services that are necessary to attain or maintain physical, mental, and psychosocial well-being. </a:t>
            </a:r>
          </a:p>
          <a:p>
            <a:r>
              <a:rPr lang="en-US" dirty="0" smtClean="0"/>
              <a:t> Neglect is the failure of the facility, its employees or service providers to provide goods and services to a resident that are necessary to avoid physical harm, pain, mental anguish or mental illness.</a:t>
            </a:r>
          </a:p>
          <a:p>
            <a:r>
              <a:rPr lang="en-US" dirty="0" smtClean="0"/>
              <a:t> Exploitation is defined as the unfair treatment or use of a resident or the taking of a selfish or unfair advantage of a resident for personal gain, through manipulation, intimidation, threats, or coercion.</a:t>
            </a:r>
          </a:p>
          <a:p>
            <a:r>
              <a:rPr lang="en-US" dirty="0" smtClean="0"/>
              <a:t> </a:t>
            </a:r>
          </a:p>
          <a:p>
            <a:r>
              <a:rPr lang="en-US" b="1" dirty="0" smtClean="0"/>
              <a:t>F-Tag 944 Quality</a:t>
            </a:r>
            <a:r>
              <a:rPr lang="en-US" b="1" baseline="0" dirty="0" smtClean="0"/>
              <a:t> Assurance and Performance Improvement (QAPI)</a:t>
            </a:r>
          </a:p>
          <a:p>
            <a:pPr defTabSz="931774">
              <a:defRPr/>
            </a:pPr>
            <a:r>
              <a:rPr lang="en-US" dirty="0" smtClean="0"/>
              <a:t>At § 485.95(d), CMS shall require facilities provide mandatory QAPI training to its staff. This training would outline the elements and goals of the facility's QAPI program. All facility staff should be aware of what a QAPI program entails and how the facility  intends to implement and monitor their program. Given that a facility's QAPI program is meant to encompass input from facility staff, it is imperative that staff members are adequately trained on the elements of the facility's QAPI program.</a:t>
            </a:r>
          </a:p>
          <a:p>
            <a:pPr defTabSz="931774">
              <a:defRPr/>
            </a:pPr>
            <a:r>
              <a:rPr lang="en-US" dirty="0" smtClean="0"/>
              <a:t>CMS shall require facilities to include mandatory training as a part of their QAPI program that educates staff on the written standards, policies, and procedures for the program.</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86</a:t>
            </a:fld>
            <a:endParaRPr lang="en-US" dirty="0"/>
          </a:p>
        </p:txBody>
      </p:sp>
    </p:spTree>
    <p:extLst>
      <p:ext uri="{BB962C8B-B14F-4D97-AF65-F5344CB8AC3E}">
        <p14:creationId xmlns:p14="http://schemas.microsoft.com/office/powerpoint/2010/main" val="356022815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 Tag 945 </a:t>
            </a:r>
            <a:r>
              <a:rPr lang="en-US" b="1" dirty="0" smtClean="0"/>
              <a:t>Infection Control</a:t>
            </a:r>
          </a:p>
          <a:p>
            <a:pPr defTabSz="931774">
              <a:defRPr/>
            </a:pPr>
            <a:r>
              <a:rPr lang="en-US" dirty="0" smtClean="0"/>
              <a:t> 483.95(e) CMS will require LTC facilities to include staff training as part of their efforts to prevent and control infection. It would be the facility's responsibility to ensure that their staff was effectively educated on the facility's infection control policies and procedures.</a:t>
            </a:r>
          </a:p>
          <a:p>
            <a:r>
              <a:rPr lang="en-US" dirty="0" smtClean="0"/>
              <a:t>CMS will require facilities to include mandatory training as a part of their infection prevention program that educates staff on the written standards, policies, and procedures for the program.</a:t>
            </a:r>
          </a:p>
          <a:p>
            <a:endParaRPr lang="en-US" b="1" dirty="0" smtClean="0"/>
          </a:p>
          <a:p>
            <a:r>
              <a:rPr lang="en-US" b="1" dirty="0" smtClean="0"/>
              <a:t>F-Tag 946 Compliance and Ethics</a:t>
            </a:r>
            <a:endParaRPr lang="en-US" dirty="0" smtClean="0"/>
          </a:p>
          <a:p>
            <a:r>
              <a:rPr lang="en-US" dirty="0" smtClean="0"/>
              <a:t>§ 483.95(f)(1), states that the operating organization for each facility must include as part of their compliance and ethics program training for staff that outlines the standards, policies, and procedures. CMS does not specify how a facility should develop this training; however the training must explain in a practical manner the requirements under the compliance and ethics program. In addition, at § 483.95(f)(2) CMS requires that if the operating organization operates five or more facilities, it must include mandatory training annually.  </a:t>
            </a:r>
          </a:p>
          <a:p>
            <a:endParaRPr lang="en-US" dirty="0" smtClean="0"/>
          </a:p>
          <a:p>
            <a:pPr defTabSz="931774">
              <a:defRPr/>
            </a:pPr>
            <a:endParaRPr lang="en-US" dirty="0" smtClean="0"/>
          </a:p>
          <a:p>
            <a:pPr defTabSz="931774">
              <a:defRPr/>
            </a:pPr>
            <a:endParaRPr lang="en-US" dirty="0" smtClean="0"/>
          </a:p>
          <a:p>
            <a:pPr defTabSz="931774">
              <a:defRPr/>
            </a:pPr>
            <a:endParaRPr lang="en-US" dirty="0" smtClean="0"/>
          </a:p>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87</a:t>
            </a:fld>
            <a:endParaRPr lang="en-US" dirty="0"/>
          </a:p>
        </p:txBody>
      </p:sp>
    </p:spTree>
    <p:extLst>
      <p:ext uri="{BB962C8B-B14F-4D97-AF65-F5344CB8AC3E}">
        <p14:creationId xmlns:p14="http://schemas.microsoft.com/office/powerpoint/2010/main" val="321022047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F-Tag 947 In-Service Training for Nurse Aides</a:t>
            </a:r>
            <a:endParaRPr lang="en-US" dirty="0" smtClean="0"/>
          </a:p>
          <a:p>
            <a:r>
              <a:rPr lang="en-US" dirty="0" smtClean="0"/>
              <a:t>CMS has amended LTC requirements by requiring the current mandatory on-going training requirements for nursing assistants include dementia management and resident abuse training. LTC facilities are required at existing § 483.75(e)(8) to complete a performance review of every nurse assistant at least once every 12 months, and facilities must provide regular in-service education based on the outcome of these reviews. The in-service training must be sufficient to ensure the continuing competence of nursing assistants, and must be no less than 12 hours per year. The training must address areas of weakness, as determined in the nurse aide’s performance reviews and may address the special needs of residents as determined by the facility staff. The existing requirement at § 483.75(e)(8)(iii) requires nurse aides that provide services to individuals with cognitive impairments to receive in-service training to address the care of the cognitively impaired.</a:t>
            </a:r>
            <a:r>
              <a:rPr lang="en-US" b="1" dirty="0" smtClean="0"/>
              <a:t> </a:t>
            </a:r>
          </a:p>
          <a:p>
            <a:endParaRPr lang="en-US" b="1" dirty="0" smtClean="0"/>
          </a:p>
          <a:p>
            <a:r>
              <a:rPr lang="en-US" b="1" dirty="0" smtClean="0"/>
              <a:t>F-Tag 948 Training for Paid Feeding Assistants</a:t>
            </a:r>
            <a:endParaRPr lang="en-US" dirty="0" smtClean="0"/>
          </a:p>
          <a:p>
            <a:r>
              <a:rPr lang="en-US" dirty="0" smtClean="0"/>
              <a:t>Current regulations at § 483.75(q) require facilities to only employ as a paid feeding assistant those individuals who have successfully completed a state approved training program, as specified in § 483.160. CMS has relocated this provision without change to proposed § 483.95(h).</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88</a:t>
            </a:fld>
            <a:endParaRPr lang="en-US" dirty="0"/>
          </a:p>
        </p:txBody>
      </p:sp>
    </p:spTree>
    <p:extLst>
      <p:ext uri="{BB962C8B-B14F-4D97-AF65-F5344CB8AC3E}">
        <p14:creationId xmlns:p14="http://schemas.microsoft.com/office/powerpoint/2010/main" val="363322220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F-Tag 949 </a:t>
            </a:r>
            <a:r>
              <a:rPr lang="en-US" b="1" dirty="0" smtClean="0"/>
              <a:t>Behavioral Health Training</a:t>
            </a:r>
            <a:endParaRPr lang="en-US" dirty="0" smtClean="0"/>
          </a:p>
          <a:p>
            <a:r>
              <a:rPr lang="en-US" dirty="0" smtClean="0"/>
              <a:t>Facilities shall provide as set forth in § 483.95(i) behavioral health training to its entire staff, based on the facility assessment at § 483.70(e). As required at § 483.70(e), the facility would be responsible for using their facility assessment to determine the behavioral health related needs of their residents. Then the facility would ensure that their staff is provided with behavioral health training that correlates with the needs of their residents.</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89</a:t>
            </a:fld>
            <a:endParaRPr lang="en-US" dirty="0"/>
          </a:p>
        </p:txBody>
      </p:sp>
    </p:spTree>
    <p:extLst>
      <p:ext uri="{BB962C8B-B14F-4D97-AF65-F5344CB8AC3E}">
        <p14:creationId xmlns:p14="http://schemas.microsoft.com/office/powerpoint/2010/main" val="68166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Section §483.20(e) Coordination, has been updated to clarify that Coordination of PASRR and resident assessments includes incorporating the information and recommendations from the resident’s PASRR evaluation and determination reports into the resident’s assessment, care planning and transitions of care.  </a:t>
            </a:r>
          </a:p>
          <a:p>
            <a:pPr lvl="0"/>
            <a:endParaRPr lang="en-US" dirty="0" smtClean="0"/>
          </a:p>
          <a:p>
            <a:pPr lvl="0"/>
            <a:r>
              <a:rPr lang="en-US" dirty="0" smtClean="0"/>
              <a:t>It also requires that all residents with a level 2 PASRR and all residents with newly evident or possible serious mental disorder, intellectual disability or related condition, be referred to the appropriate state-designated authority for resident review upon a significant change in status assessment.  </a:t>
            </a:r>
          </a:p>
          <a:p>
            <a:pPr>
              <a:spcAft>
                <a:spcPts val="1200"/>
              </a:spcAft>
              <a:buFont typeface="Wingdings" panose="05000000000000000000" pitchFamily="2" charset="2"/>
              <a:buNone/>
            </a:pPr>
            <a:endParaRPr lang="en-US" sz="1200" b="1" dirty="0" smtClean="0">
              <a:solidFill>
                <a:prstClr val="black"/>
              </a:solidFill>
              <a:latin typeface="Arial" panose="020B0604020202020204" pitchFamily="34" charset="0"/>
              <a:cs typeface="Arial" panose="020B0604020202020204" pitchFamily="34" charset="0"/>
            </a:endParaRPr>
          </a:p>
          <a:p>
            <a:pPr defTabSz="465887">
              <a:defRPr/>
            </a:pPr>
            <a:r>
              <a:rPr lang="en-US" dirty="0" smtClean="0">
                <a:latin typeface="Nirmala UI" panose="020B0502040204020203" pitchFamily="34" charset="0"/>
                <a:cs typeface="Nirmala UI" panose="020B0502040204020203" pitchFamily="34" charset="0"/>
              </a:rPr>
              <a:t>Throughout the Resident Assessment regulations, the term Mental Illness has been updated to Mental Disorder and Intellectually Disabled has been updated to Intellectual Disability. </a:t>
            </a:r>
          </a:p>
          <a:p>
            <a:pPr defTabSz="465887">
              <a:defRPr/>
            </a:pPr>
            <a:endParaRPr lang="en-US" dirty="0" smtClean="0">
              <a:latin typeface="Nirmala UI" panose="020B0502040204020203" pitchFamily="34" charset="0"/>
              <a:cs typeface="Nirmala UI" panose="020B0502040204020203" pitchFamily="34" charset="0"/>
            </a:endParaRPr>
          </a:p>
          <a:p>
            <a:pPr defTabSz="465887">
              <a:defRPr/>
            </a:pPr>
            <a:r>
              <a:rPr lang="en-US" dirty="0" smtClean="0">
                <a:latin typeface="Nirmala UI" panose="020B0502040204020203" pitchFamily="34" charset="0"/>
                <a:cs typeface="Nirmala UI" panose="020B0502040204020203" pitchFamily="34" charset="0"/>
              </a:rPr>
              <a:t>Please note that while the terminology has been updated to mental disorder and intellectual disability, the definitions for these conditions have not changed. </a:t>
            </a:r>
          </a:p>
          <a:p>
            <a:endParaRPr lang="en-US" dirty="0" smtClean="0">
              <a:latin typeface="Nirmala UI" panose="020B0502040204020203" pitchFamily="34" charset="0"/>
              <a:cs typeface="Nirmala UI" panose="020B0502040204020203" pitchFamily="34" charset="0"/>
            </a:endParaRP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9</a:t>
            </a:fld>
            <a:endParaRPr lang="en-US" dirty="0"/>
          </a:p>
        </p:txBody>
      </p:sp>
    </p:spTree>
    <p:extLst>
      <p:ext uri="{BB962C8B-B14F-4D97-AF65-F5344CB8AC3E}">
        <p14:creationId xmlns:p14="http://schemas.microsoft.com/office/powerpoint/2010/main" val="295276392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training has provided you with an overview and</a:t>
            </a:r>
            <a:r>
              <a:rPr lang="en-US" baseline="0" dirty="0" smtClean="0"/>
              <a:t> key concepts of the new Long Term Care Regulations and Guidance.</a:t>
            </a:r>
          </a:p>
          <a:p>
            <a:endParaRPr lang="en-US" baseline="0" dirty="0" smtClean="0"/>
          </a:p>
          <a:p>
            <a:r>
              <a:rPr lang="en-US" baseline="0" dirty="0" smtClean="0"/>
              <a:t>For additional questions please submit them to the NH Survey Development Mailbox at NHSurveyDevelopment@cms.hhs.gov. </a:t>
            </a:r>
          </a:p>
          <a:p>
            <a:r>
              <a:rPr lang="en-US" baseline="0" dirty="0" smtClean="0"/>
              <a:t>The link to the LTC Survey Process SME videos is :</a:t>
            </a:r>
          </a:p>
          <a:p>
            <a:pPr lvl="1">
              <a:buFont typeface="Courier New" panose="02070309020205020404" pitchFamily="49" charset="0"/>
              <a:buNone/>
            </a:pPr>
            <a:endParaRPr lang="en-US" dirty="0" smtClean="0">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hlinkClick r:id="rId3"/>
              </a:rPr>
              <a:t>https://surveyortraining.cms.hhs.gov/pubs/CourseMenu.aspx?cid=0CMSLTCSME_VID</a:t>
            </a:r>
            <a:r>
              <a:rPr lang="en-US" dirty="0" smtClean="0">
                <a:latin typeface="Times New Roman" panose="02020603050405020304" pitchFamily="18" charset="0"/>
                <a:cs typeface="Times New Roman" panose="02020603050405020304" pitchFamily="18" charset="0"/>
              </a:rPr>
              <a:t> 	 </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90</a:t>
            </a:fld>
            <a:endParaRPr lang="en-US" dirty="0"/>
          </a:p>
        </p:txBody>
      </p:sp>
    </p:spTree>
    <p:extLst>
      <p:ext uri="{BB962C8B-B14F-4D97-AF65-F5344CB8AC3E}">
        <p14:creationId xmlns:p14="http://schemas.microsoft.com/office/powerpoint/2010/main" val="254806573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Thank you for all of your hard work in assuring the health, safety, needs and choices of resident’s that reside in Nursing Homes.</a:t>
            </a:r>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91</a:t>
            </a:fld>
            <a:endParaRPr lang="en-US" dirty="0"/>
          </a:p>
        </p:txBody>
      </p:sp>
    </p:spTree>
    <p:extLst>
      <p:ext uri="{BB962C8B-B14F-4D97-AF65-F5344CB8AC3E}">
        <p14:creationId xmlns:p14="http://schemas.microsoft.com/office/powerpoint/2010/main" val="351338043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On behalf of CMS Central Office we would like to acknowledge and thank, the CMS Team, Key Stakeholders, Contractors, Consultants, and Subject Matter Experts for your collaboration, support, knowledge and skills in helping us develop the new Long Term Care Regulations and Guidance. </a:t>
            </a:r>
          </a:p>
          <a:p>
            <a:endParaRPr lang="en-US" dirty="0"/>
          </a:p>
        </p:txBody>
      </p:sp>
      <p:sp>
        <p:nvSpPr>
          <p:cNvPr id="4" name="Slide Number Placeholder 3"/>
          <p:cNvSpPr>
            <a:spLocks noGrp="1"/>
          </p:cNvSpPr>
          <p:nvPr>
            <p:ph type="sldNum" sz="quarter" idx="10"/>
          </p:nvPr>
        </p:nvSpPr>
        <p:spPr/>
        <p:txBody>
          <a:bodyPr/>
          <a:lstStyle/>
          <a:p>
            <a:fld id="{21396A12-5486-40AB-B30A-7DCB895A0BAF}" type="slidenum">
              <a:rPr lang="en-US" smtClean="0"/>
              <a:t>92</a:t>
            </a:fld>
            <a:endParaRPr lang="en-US" dirty="0"/>
          </a:p>
        </p:txBody>
      </p:sp>
    </p:spTree>
    <p:extLst>
      <p:ext uri="{BB962C8B-B14F-4D97-AF65-F5344CB8AC3E}">
        <p14:creationId xmlns:p14="http://schemas.microsoft.com/office/powerpoint/2010/main" val="581542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Master" Target="../slideMasters/slideMaster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Master" Target="../slideMasters/slideMaster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Master" Target="../slideMasters/slideMaster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Master" Target="../slideMasters/slideMaster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335669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1117600" y="3276600"/>
            <a:ext cx="10373360"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7" name="Rectangle 16"/>
          <p:cNvSpPr/>
          <p:nvPr userDrawn="1"/>
        </p:nvSpPr>
        <p:spPr bwMode="auto">
          <a:xfrm>
            <a:off x="0" y="0"/>
            <a:ext cx="543099" cy="3124200"/>
          </a:xfrm>
          <a:prstGeom prst="rect">
            <a:avLst/>
          </a:prstGeom>
          <a:solidFill>
            <a:srgbClr val="EFC20D"/>
          </a:solidFill>
          <a:ln w="12700" cap="flat" cmpd="sng" algn="ctr">
            <a:solidFill>
              <a:srgbClr val="EFC20D"/>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8" name="Rectangle 17"/>
          <p:cNvSpPr/>
          <p:nvPr userDrawn="1"/>
        </p:nvSpPr>
        <p:spPr bwMode="auto">
          <a:xfrm>
            <a:off x="0" y="3352800"/>
            <a:ext cx="543099"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13" name="Rectangle 4"/>
          <p:cNvSpPr>
            <a:spLocks noGrp="1" noChangeArrowheads="1"/>
          </p:cNvSpPr>
          <p:nvPr>
            <p:ph type="subTitle" idx="1" hasCustomPrompt="1"/>
          </p:nvPr>
        </p:nvSpPr>
        <p:spPr>
          <a:xfrm>
            <a:off x="1098200" y="3463137"/>
            <a:ext cx="6136217"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a:t>Subtitle</a:t>
            </a:r>
            <a:endParaRPr lang="en-US" altLang="en-US" dirty="0"/>
          </a:p>
        </p:txBody>
      </p:sp>
      <p:sp>
        <p:nvSpPr>
          <p:cNvPr id="21" name="Rectangle 9"/>
          <p:cNvSpPr>
            <a:spLocks noGrp="1" noChangeArrowheads="1"/>
          </p:cNvSpPr>
          <p:nvPr>
            <p:ph type="ctrTitle" sz="quarter" hasCustomPrompt="1"/>
          </p:nvPr>
        </p:nvSpPr>
        <p:spPr>
          <a:xfrm>
            <a:off x="1016000" y="1041287"/>
            <a:ext cx="9662160" cy="1981200"/>
          </a:xfrm>
          <a:noFill/>
          <a:effectLst/>
        </p:spPr>
        <p:txBody>
          <a:bodyPr anchor="b" anchorCtr="0">
            <a:no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Section Title</a:t>
            </a:r>
          </a:p>
        </p:txBody>
      </p:sp>
      <p:sp>
        <p:nvSpPr>
          <p:cNvPr id="1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19" name="Straight Connector 18"/>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32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a:t>Click to edit Master title style</a:t>
            </a:r>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Tree>
    <p:extLst>
      <p:ext uri="{BB962C8B-B14F-4D97-AF65-F5344CB8AC3E}">
        <p14:creationId xmlns:p14="http://schemas.microsoft.com/office/powerpoint/2010/main" val="253462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2494315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4206242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426025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a:t>Click to edit Master title style</a:t>
            </a:r>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7433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0" y="135467"/>
            <a:ext cx="12192000" cy="69426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981090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a:t>Click to edit Master title style</a:t>
            </a:r>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673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5113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4886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2731691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1044156" y="2568939"/>
            <a:ext cx="6136217"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1009528" y="368932"/>
            <a:ext cx="9662160" cy="1981200"/>
          </a:xfrm>
          <a:noFill/>
          <a:effectLst/>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userDrawn="1"/>
        </p:nvSpPr>
        <p:spPr bwMode="auto">
          <a:xfrm>
            <a:off x="0" y="1"/>
            <a:ext cx="543099" cy="2398143"/>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cxnSp>
        <p:nvCxnSpPr>
          <p:cNvPr id="15" name="Straight Connector 14"/>
          <p:cNvCxnSpPr/>
          <p:nvPr userDrawn="1"/>
        </p:nvCxnSpPr>
        <p:spPr bwMode="auto">
          <a:xfrm>
            <a:off x="1098200" y="244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4" name="Rectangle 13"/>
          <p:cNvSpPr/>
          <p:nvPr userDrawn="1"/>
        </p:nvSpPr>
        <p:spPr bwMode="auto">
          <a:xfrm>
            <a:off x="0" y="2510288"/>
            <a:ext cx="543099"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2" name="Rectangle 1"/>
          <p:cNvSpPr/>
          <p:nvPr userDrawn="1"/>
        </p:nvSpPr>
        <p:spPr>
          <a:xfrm>
            <a:off x="609600" y="6188561"/>
            <a:ext cx="11277600" cy="584775"/>
          </a:xfrm>
          <a:prstGeom prst="rect">
            <a:avLst/>
          </a:prstGeom>
        </p:spPr>
        <p:txBody>
          <a:bodyPr wrap="square">
            <a:spAutoFit/>
          </a:bodyPr>
          <a:lstStyle/>
          <a:p>
            <a:r>
              <a:rPr lang="en-US" sz="800" dirty="0">
                <a:solidFill>
                  <a:prstClr val="black"/>
                </a:solidFill>
              </a:rPr>
              <a:t>For Official Federal Government Use Only</a:t>
            </a:r>
          </a:p>
          <a:p>
            <a:endParaRPr lang="en-US" sz="800" dirty="0">
              <a:solidFill>
                <a:prstClr val="black"/>
              </a:solidFill>
            </a:endParaRPr>
          </a:p>
          <a:p>
            <a:r>
              <a:rPr lang="en-US" sz="800" dirty="0">
                <a:solidFill>
                  <a:prstClr val="black"/>
                </a:solidFill>
              </a:rPr>
              <a:t>This pre-decisional, privileged, and confidential information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19738261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1117600" y="3276600"/>
            <a:ext cx="10373360"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7" name="Rectangle 16"/>
          <p:cNvSpPr/>
          <p:nvPr userDrawn="1"/>
        </p:nvSpPr>
        <p:spPr bwMode="auto">
          <a:xfrm>
            <a:off x="0" y="0"/>
            <a:ext cx="543099" cy="3124200"/>
          </a:xfrm>
          <a:prstGeom prst="rect">
            <a:avLst/>
          </a:prstGeom>
          <a:solidFill>
            <a:srgbClr val="EFC20D"/>
          </a:solidFill>
          <a:ln w="12700" cap="flat" cmpd="sng" algn="ctr">
            <a:solidFill>
              <a:srgbClr val="EFC20D"/>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8" name="Rectangle 17"/>
          <p:cNvSpPr/>
          <p:nvPr userDrawn="1"/>
        </p:nvSpPr>
        <p:spPr bwMode="auto">
          <a:xfrm>
            <a:off x="0" y="3352800"/>
            <a:ext cx="543099"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13" name="Rectangle 4"/>
          <p:cNvSpPr>
            <a:spLocks noGrp="1" noChangeArrowheads="1"/>
          </p:cNvSpPr>
          <p:nvPr>
            <p:ph type="subTitle" idx="1" hasCustomPrompt="1"/>
          </p:nvPr>
        </p:nvSpPr>
        <p:spPr>
          <a:xfrm>
            <a:off x="1098200" y="3463137"/>
            <a:ext cx="6136217"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a:t>Subtitle</a:t>
            </a:r>
            <a:endParaRPr lang="en-US" altLang="en-US" dirty="0"/>
          </a:p>
        </p:txBody>
      </p:sp>
      <p:sp>
        <p:nvSpPr>
          <p:cNvPr id="21" name="Rectangle 9"/>
          <p:cNvSpPr>
            <a:spLocks noGrp="1" noChangeArrowheads="1"/>
          </p:cNvSpPr>
          <p:nvPr>
            <p:ph type="ctrTitle" sz="quarter" hasCustomPrompt="1"/>
          </p:nvPr>
        </p:nvSpPr>
        <p:spPr>
          <a:xfrm>
            <a:off x="1016000" y="1041287"/>
            <a:ext cx="9662160" cy="1981200"/>
          </a:xfrm>
          <a:noFill/>
          <a:effectLst/>
        </p:spPr>
        <p:txBody>
          <a:bodyPr anchor="b" anchorCtr="0">
            <a:no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Section Title</a:t>
            </a:r>
          </a:p>
        </p:txBody>
      </p:sp>
      <p:sp>
        <p:nvSpPr>
          <p:cNvPr id="1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19" name="Straight Connector 18"/>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865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a:t>Click to edit Master title style</a:t>
            </a:r>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Tree>
    <p:extLst>
      <p:ext uri="{BB962C8B-B14F-4D97-AF65-F5344CB8AC3E}">
        <p14:creationId xmlns:p14="http://schemas.microsoft.com/office/powerpoint/2010/main" val="10130886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9421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9380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72778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9845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19129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9402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499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39751182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2182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31934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56204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30233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1629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6067199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8955999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459959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smtClean="0"/>
              <a:t>Click to edit Master title style</a:t>
            </a:r>
            <a:endParaRPr lang="en-US" dirty="0"/>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028248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2345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a:t>Click to edit Master title style</a:t>
            </a:r>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28619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22991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56853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053515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5263197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z="1200" smtClean="0">
                <a:solidFill>
                  <a:prstClr val="black">
                    <a:tint val="75000"/>
                  </a:prstClr>
                </a:solidFill>
              </a:rPr>
              <a:pPr/>
              <a:t>‹#›</a:t>
            </a:fld>
            <a:endParaRPr lang="en-US" sz="1200"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926037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1342903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smtClean="0"/>
              <a:t>Click to edit Master title style</a:t>
            </a:r>
            <a:endParaRPr lang="en-US" dirty="0"/>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826444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136666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27643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56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0" y="135467"/>
            <a:ext cx="12192000" cy="69426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42644218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282374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1994828805"/>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31205390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z="1200" smtClean="0">
                <a:solidFill>
                  <a:prstClr val="black">
                    <a:tint val="75000"/>
                  </a:prstClr>
                </a:solidFill>
              </a:rPr>
              <a:pPr/>
              <a:t>‹#›</a:t>
            </a:fld>
            <a:endParaRPr lang="en-US" sz="1200"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17525486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15109294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a:t>Click to edit Master title style</a:t>
            </a:r>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32091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0" y="135467"/>
            <a:ext cx="12192000" cy="69426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261960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a:t>Click to edit Master title style</a:t>
            </a:r>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44012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490126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5825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a:t>Click to edit Master title style</a:t>
            </a:r>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71347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9004698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z="1200" smtClean="0">
                <a:solidFill>
                  <a:prstClr val="black">
                    <a:tint val="75000"/>
                  </a:prstClr>
                </a:solidFill>
              </a:rPr>
              <a:pPr/>
              <a:t>‹#›</a:t>
            </a:fld>
            <a:endParaRPr lang="en-US" sz="1200"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41252569"/>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32075679"/>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smtClean="0"/>
              <a:t>Click to edit Master title style</a:t>
            </a:r>
            <a:endParaRPr lang="en-US" dirty="0"/>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3323219"/>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533443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74188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327367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418875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78934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568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817520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74527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00423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344450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86147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184099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01783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74333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394431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041601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2027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6022567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37528536"/>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z="1200" smtClean="0">
                <a:solidFill>
                  <a:prstClr val="black">
                    <a:tint val="75000"/>
                  </a:prstClr>
                </a:solidFill>
              </a:rPr>
              <a:pPr/>
              <a:t>‹#›</a:t>
            </a:fld>
            <a:endParaRPr lang="en-US" sz="1200" dirty="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84678227"/>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77074715"/>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smtClean="0"/>
              <a:t>Click to edit Master title style</a:t>
            </a:r>
            <a:endParaRPr lang="en-US" dirty="0"/>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7492242"/>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17724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673532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9604446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1850821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7482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212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1044156" y="2568939"/>
            <a:ext cx="6136217"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1009528" y="368932"/>
            <a:ext cx="9662160" cy="1981200"/>
          </a:xfrm>
          <a:noFill/>
          <a:effectLst/>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userDrawn="1"/>
        </p:nvSpPr>
        <p:spPr bwMode="auto">
          <a:xfrm>
            <a:off x="0" y="1"/>
            <a:ext cx="543099" cy="2398143"/>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cxnSp>
        <p:nvCxnSpPr>
          <p:cNvPr id="15" name="Straight Connector 14"/>
          <p:cNvCxnSpPr/>
          <p:nvPr userDrawn="1"/>
        </p:nvCxnSpPr>
        <p:spPr bwMode="auto">
          <a:xfrm>
            <a:off x="1098200" y="244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4" name="Rectangle 13"/>
          <p:cNvSpPr/>
          <p:nvPr userDrawn="1"/>
        </p:nvSpPr>
        <p:spPr bwMode="auto">
          <a:xfrm>
            <a:off x="0" y="2510288"/>
            <a:ext cx="543099"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charset="0"/>
            </a:endParaRPr>
          </a:p>
        </p:txBody>
      </p:sp>
      <p:sp>
        <p:nvSpPr>
          <p:cNvPr id="2" name="Rectangle 1"/>
          <p:cNvSpPr/>
          <p:nvPr userDrawn="1"/>
        </p:nvSpPr>
        <p:spPr>
          <a:xfrm>
            <a:off x="609600" y="6188561"/>
            <a:ext cx="11277600" cy="584775"/>
          </a:xfrm>
          <a:prstGeom prst="rect">
            <a:avLst/>
          </a:prstGeom>
        </p:spPr>
        <p:txBody>
          <a:bodyPr wrap="square">
            <a:spAutoFit/>
          </a:bodyPr>
          <a:lstStyle/>
          <a:p>
            <a:r>
              <a:rPr lang="en-US" sz="800" dirty="0">
                <a:solidFill>
                  <a:prstClr val="black"/>
                </a:solidFill>
              </a:rPr>
              <a:t>For Official Federal Government Use Only</a:t>
            </a:r>
          </a:p>
          <a:p>
            <a:endParaRPr lang="en-US" sz="800" dirty="0">
              <a:solidFill>
                <a:prstClr val="black"/>
              </a:solidFill>
            </a:endParaRPr>
          </a:p>
          <a:p>
            <a:r>
              <a:rPr lang="en-US" sz="800" dirty="0">
                <a:solidFill>
                  <a:prstClr val="black"/>
                </a:solidFill>
              </a:rPr>
              <a:t>This pre-decisional, privileged, and confidential information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296264556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89800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26239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098436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696242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120705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304791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273225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14286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215771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0727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theme" Target="../theme/theme10.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10" Type="http://schemas.openxmlformats.org/officeDocument/2006/relationships/theme" Target="../theme/theme5.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5" Type="http://schemas.openxmlformats.org/officeDocument/2006/relationships/slideLayout" Target="../slideLayouts/slideLayout64.xml"/><Relationship Id="rId4" Type="http://schemas.openxmlformats.org/officeDocument/2006/relationships/slideLayout" Target="../slideLayouts/slideLayout63.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8.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5" Type="http://schemas.openxmlformats.org/officeDocument/2006/relationships/slideLayout" Target="../slideLayouts/slideLayout84.xml"/><Relationship Id="rId4" Type="http://schemas.openxmlformats.org/officeDocument/2006/relationships/slideLayout" Target="../slideLayouts/slideLayout83.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a:t>Click to edit Master title style</a:t>
            </a:r>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6051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44450-2B17-46F6-A79D-9FB9125123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1589688"/>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a:t>Click to edit Master title style</a:t>
            </a:r>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3577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77741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smtClean="0"/>
              <a:t>Click to edit Master title style</a:t>
            </a:r>
            <a:endParaRPr lang="en-US" dirty="0"/>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728216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timing>
    <p:tnLst>
      <p:par>
        <p:cTn id="1" dur="indefinite" restart="never" nodeType="tmRoot"/>
      </p:par>
    </p:tnLst>
  </p:timing>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smtClean="0"/>
              <a:t>Click to edit Master title style</a:t>
            </a:r>
            <a:endParaRPr lang="en-US" dirty="0"/>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042406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Lst>
  <p:timing>
    <p:tnLst>
      <p:par>
        <p:cTn id="1" dur="indefinite" restart="never" nodeType="tmRoot"/>
      </p:par>
    </p:tnLst>
  </p:timing>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a:t>Click to edit Master title style</a:t>
            </a:r>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065306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Lst>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smtClean="0"/>
              <a:t>Click to edit Master title style</a:t>
            </a:r>
            <a:endParaRPr lang="en-US" dirty="0"/>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7631642"/>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timing>
    <p:tnLst>
      <p:par>
        <p:cTn id="1" dur="indefinite" restart="never" nodeType="tmRoot"/>
      </p:par>
    </p:tnLst>
  </p:timing>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9E145-D19D-4E61-94ED-A9B1D544E56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4313209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smtClean="0"/>
              <a:t>Click to edit Master title style</a:t>
            </a:r>
            <a:endParaRPr lang="en-US" dirty="0"/>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0658517"/>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Lst>
  <p:timing>
    <p:tnLst>
      <p:par>
        <p:cTn id="1" dur="indefinite" restart="never" nodeType="tmRoot"/>
      </p:par>
    </p:tnLst>
  </p:timing>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8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9.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9.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9.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9.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9.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9.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7.xml"/></Relationships>
</file>

<file path=ppt/slides/_rels/slide90.xml.rels><?xml version="1.0" encoding="UTF-8" standalone="yes"?>
<Relationships xmlns="http://schemas.openxmlformats.org/package/2006/relationships"><Relationship Id="rId3" Type="http://schemas.openxmlformats.org/officeDocument/2006/relationships/hyperlink" Target="mailto:NHSurveyDevelopment@cms.hhs.gov" TargetMode="External"/><Relationship Id="rId2" Type="http://schemas.openxmlformats.org/officeDocument/2006/relationships/notesSlide" Target="../notesSlides/notesSlide90.xml"/><Relationship Id="rId1" Type="http://schemas.openxmlformats.org/officeDocument/2006/relationships/slideLayout" Target="../slideLayouts/slideLayout16.xml"/><Relationship Id="rId4" Type="http://schemas.openxmlformats.org/officeDocument/2006/relationships/hyperlink" Target="https://surveyortraining.cms.hhs.gov/pubs/CourseMenu.aspx?cid=0CMSLTCSME_VID" TargetMode="External"/></Relationships>
</file>

<file path=ppt/slides/_rels/slide9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1.xml"/><Relationship Id="rId1" Type="http://schemas.openxmlformats.org/officeDocument/2006/relationships/slideLayout" Target="../slideLayouts/slideLayout79.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215188" y="3423991"/>
            <a:ext cx="3962400" cy="914400"/>
          </a:xfrm>
        </p:spPr>
        <p:txBody>
          <a:bodyPr/>
          <a:lstStyle/>
          <a:p>
            <a:r>
              <a:rPr lang="en-US" dirty="0" smtClean="0"/>
              <a:t>Overview and Key Components</a:t>
            </a:r>
            <a:endParaRPr lang="en-US" dirty="0"/>
          </a:p>
        </p:txBody>
      </p:sp>
      <p:sp>
        <p:nvSpPr>
          <p:cNvPr id="5" name="Title 4"/>
          <p:cNvSpPr>
            <a:spLocks noGrp="1"/>
          </p:cNvSpPr>
          <p:nvPr>
            <p:ph type="title"/>
          </p:nvPr>
        </p:nvSpPr>
        <p:spPr/>
        <p:txBody>
          <a:bodyPr/>
          <a:lstStyle/>
          <a:p>
            <a:r>
              <a:rPr lang="en-US" dirty="0" smtClean="0"/>
              <a:t>Long Term Care Regulations and Guidance  </a:t>
            </a:r>
            <a:endParaRPr lang="en-US" dirty="0"/>
          </a:p>
        </p:txBody>
      </p:sp>
      <p:sp>
        <p:nvSpPr>
          <p:cNvPr id="6" name="Text Placeholder 5"/>
          <p:cNvSpPr txBox="1">
            <a:spLocks noGrp="1"/>
          </p:cNvSpPr>
          <p:nvPr>
            <p:ph type="body" sz="quarter" idx="11"/>
          </p:nvPr>
        </p:nvSpPr>
        <p:spPr>
          <a:xfrm>
            <a:off x="7215188" y="5256213"/>
            <a:ext cx="3962400" cy="1077218"/>
          </a:xfrm>
          <a:prstGeom prst="rect">
            <a:avLst/>
          </a:prstGeom>
          <a:noFill/>
        </p:spPr>
        <p:txBody>
          <a:bodyPr wrap="square" rtlCol="0">
            <a:spAutoFit/>
          </a:bodyPr>
          <a:lstStyle/>
          <a:p>
            <a:r>
              <a:rPr lang="en-US" sz="2000" b="1" i="0" dirty="0">
                <a:solidFill>
                  <a:srgbClr val="003399"/>
                </a:solidFill>
                <a:latin typeface="+mj-lt"/>
              </a:rPr>
              <a:t>Division of Nursing Homes,</a:t>
            </a:r>
          </a:p>
          <a:p>
            <a:r>
              <a:rPr lang="en-US" sz="2000" b="1" i="0" dirty="0">
                <a:solidFill>
                  <a:srgbClr val="003399"/>
                </a:solidFill>
                <a:latin typeface="+mj-lt"/>
              </a:rPr>
              <a:t>Centers for Medicare &amp; Medicaid Services</a:t>
            </a:r>
          </a:p>
        </p:txBody>
      </p:sp>
    </p:spTree>
    <p:extLst>
      <p:ext uri="{BB962C8B-B14F-4D97-AF65-F5344CB8AC3E}">
        <p14:creationId xmlns:p14="http://schemas.microsoft.com/office/powerpoint/2010/main" val="426553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§483.20 Resident Assessment</a:t>
            </a:r>
          </a:p>
        </p:txBody>
      </p:sp>
      <p:sp>
        <p:nvSpPr>
          <p:cNvPr id="5" name="TextBox 4"/>
          <p:cNvSpPr txBox="1"/>
          <p:nvPr/>
        </p:nvSpPr>
        <p:spPr>
          <a:xfrm>
            <a:off x="754380" y="1621435"/>
            <a:ext cx="10709910" cy="2846933"/>
          </a:xfrm>
          <a:prstGeom prst="rect">
            <a:avLst/>
          </a:prstGeom>
          <a:noFill/>
        </p:spPr>
        <p:txBody>
          <a:bodyPr wrap="square" rtlCol="0">
            <a:spAutoFit/>
          </a:bodyPr>
          <a:lstStyle/>
          <a:p>
            <a:pPr>
              <a:spcAft>
                <a:spcPts val="1800"/>
              </a:spcAft>
            </a:pPr>
            <a:r>
              <a:rPr lang="en-US" sz="2400" b="1" dirty="0">
                <a:solidFill>
                  <a:prstClr val="black"/>
                </a:solidFill>
                <a:latin typeface="Times New Roman" panose="02020603050405020304" pitchFamily="18" charset="0"/>
                <a:cs typeface="Times New Roman" panose="02020603050405020304" pitchFamily="18" charset="0"/>
              </a:rPr>
              <a:t>Regulatory Changes in Resident Assessment cont</a:t>
            </a:r>
            <a:r>
              <a:rPr lang="en-US" sz="2400" b="1" dirty="0" smtClean="0">
                <a:solidFill>
                  <a:prstClr val="black"/>
                </a:solidFill>
                <a:latin typeface="Times New Roman" panose="02020603050405020304" pitchFamily="18" charset="0"/>
                <a:cs typeface="Times New Roman" panose="02020603050405020304" pitchFamily="18" charset="0"/>
              </a:rPr>
              <a:t>.</a:t>
            </a:r>
            <a:endParaRPr lang="en-US" sz="2400" b="1" dirty="0">
              <a:solidFill>
                <a:prstClr val="black"/>
              </a:solidFill>
              <a:latin typeface="Times New Roman" panose="02020603050405020304" pitchFamily="18" charset="0"/>
              <a:cs typeface="Times New Roman" panose="02020603050405020304" pitchFamily="18" charset="0"/>
            </a:endParaRPr>
          </a:p>
          <a:p>
            <a:pPr marL="285750" indent="-285750">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Inclusion of allowable Exceptions to the </a:t>
            </a:r>
            <a:r>
              <a:rPr lang="en-US" sz="2400" dirty="0" smtClean="0">
                <a:solidFill>
                  <a:prstClr val="black"/>
                </a:solidFill>
                <a:latin typeface="Times New Roman" panose="02020603050405020304" pitchFamily="18" charset="0"/>
                <a:cs typeface="Times New Roman" panose="02020603050405020304" pitchFamily="18" charset="0"/>
              </a:rPr>
              <a:t>PASRR </a:t>
            </a:r>
            <a:r>
              <a:rPr lang="en-US" sz="2400" dirty="0">
                <a:solidFill>
                  <a:prstClr val="black"/>
                </a:solidFill>
                <a:latin typeface="Times New Roman" panose="02020603050405020304" pitchFamily="18" charset="0"/>
                <a:cs typeface="Times New Roman" panose="02020603050405020304" pitchFamily="18" charset="0"/>
              </a:rPr>
              <a:t>process</a:t>
            </a:r>
          </a:p>
          <a:p>
            <a:pPr marL="285750" indent="-285750">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New requirement that a nursing facility must promptly notify the appropriate state authority when a resident with a mental disorder or intellectual disability has a significant change in his/her mental or physical </a:t>
            </a:r>
            <a:r>
              <a:rPr lang="en-US" sz="2400" dirty="0" smtClean="0">
                <a:solidFill>
                  <a:prstClr val="black"/>
                </a:solidFill>
                <a:latin typeface="Times New Roman" panose="02020603050405020304" pitchFamily="18" charset="0"/>
                <a:cs typeface="Times New Roman" panose="02020603050405020304" pitchFamily="18" charset="0"/>
              </a:rPr>
              <a:t>condition</a:t>
            </a:r>
          </a:p>
          <a:p>
            <a:pPr marL="285750" indent="-285750">
              <a:spcAft>
                <a:spcPts val="1200"/>
              </a:spcAft>
              <a:buFont typeface="Wingdings" panose="05000000000000000000" pitchFamily="2" charset="2"/>
              <a:buChar char="§"/>
            </a:pPr>
            <a:r>
              <a:rPr lang="en-US" sz="2400" dirty="0" smtClean="0">
                <a:solidFill>
                  <a:prstClr val="black"/>
                </a:solidFill>
                <a:latin typeface="Times New Roman" panose="02020603050405020304" pitchFamily="18" charset="0"/>
                <a:cs typeface="Times New Roman" panose="02020603050405020304" pitchFamily="18" charset="0"/>
              </a:rPr>
              <a:t>PASRR CE Pathway </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432253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445639"/>
            <a:ext cx="10227733" cy="4297363"/>
          </a:xfrm>
        </p:spPr>
        <p:txBody>
          <a:bodyPr>
            <a:normAutofit/>
          </a:bodyPr>
          <a:lstStyle/>
          <a:p>
            <a:pPr marL="0" indent="0">
              <a:buNone/>
            </a:pPr>
            <a:r>
              <a:rPr lang="en-US"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New </a:t>
            </a:r>
            <a:r>
              <a:rPr lang="en-US" sz="24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Comprehensive Care Plan </a:t>
            </a:r>
            <a:r>
              <a:rPr lang="en-US"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F-Tag Numbering</a:t>
            </a:r>
            <a:r>
              <a:rPr lang="en-US" sz="24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F655 Baseline Care Plan</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F656 Develop/Implement Comprehensive Care Plan </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F657 Care Plan Timing and Revision</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F658 Services Provided Meet Professional Standards</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F659 Qualified Persons</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F660 Discharge Planning Process</a:t>
            </a:r>
          </a:p>
          <a:p>
            <a:r>
              <a:rPr lang="en-US"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F661 Discharge Summary</a:t>
            </a:r>
          </a:p>
          <a:p>
            <a:endParaRPr lang="en-US" b="1"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0" y="138024"/>
            <a:ext cx="12192000" cy="694267"/>
          </a:xfrm>
        </p:spPr>
        <p:txBody>
          <a:bodyPr/>
          <a:lstStyle/>
          <a:p>
            <a:r>
              <a:rPr lang="en-US" sz="4000" dirty="0"/>
              <a:t>§ 483.21 Comprehensive Person-Centered Care Planning</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85499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8993" y="1211377"/>
            <a:ext cx="11274014" cy="5060332"/>
          </a:xfrm>
        </p:spPr>
        <p:txBody>
          <a:bodyPr>
            <a:normAutofit/>
          </a:bodyPr>
          <a:lstStyle/>
          <a:p>
            <a:pPr marL="0" indent="0">
              <a:spcBef>
                <a:spcPts val="1200"/>
              </a:spcBef>
              <a:spcAft>
                <a:spcPts val="1200"/>
              </a:spcAft>
              <a:buNone/>
            </a:pPr>
            <a:r>
              <a:rPr lang="en-US" sz="2400" dirty="0">
                <a:latin typeface="Times New Roman" panose="02020603050405020304" pitchFamily="18" charset="0"/>
                <a:cs typeface="Times New Roman" panose="02020603050405020304" pitchFamily="18" charset="0"/>
              </a:rPr>
              <a:t>§ 483.21(a)(1) </a:t>
            </a:r>
            <a:endParaRPr lang="en-US" sz="2400" dirty="0" smtClean="0">
              <a:latin typeface="Times New Roman" panose="02020603050405020304" pitchFamily="18" charset="0"/>
              <a:cs typeface="Times New Roman" panose="02020603050405020304" pitchFamily="18" charset="0"/>
            </a:endParaRPr>
          </a:p>
          <a:p>
            <a:pPr marL="0" indent="0">
              <a:spcBef>
                <a:spcPts val="1200"/>
              </a:spcBef>
              <a:spcAft>
                <a:spcPts val="1200"/>
              </a:spcAft>
              <a:buNone/>
            </a:pPr>
            <a:r>
              <a:rPr lang="en-US" sz="2400" dirty="0" smtClean="0">
                <a:latin typeface="Times New Roman" panose="02020603050405020304" pitchFamily="18" charset="0"/>
                <a:cs typeface="Times New Roman" panose="02020603050405020304" pitchFamily="18" charset="0"/>
              </a:rPr>
              <a:t>Baseline Care Plan developed within 48 hours of resident admission and contain the minimum healthcare information necessary to care for resident, which includes:</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Initial goals</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Physician/Dietary orders</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Therapy services</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Social services </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Applicable PASRR recommendations </a:t>
            </a:r>
            <a:endParaRPr lang="en-US" sz="2400" u="sng"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800" dirty="0" smtClean="0"/>
              <a:t>F655 Baseline Care Plan – New Requirement</a:t>
            </a:r>
            <a:endParaRPr lang="en-US" sz="48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31853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91" y="1490404"/>
            <a:ext cx="10641330" cy="4694572"/>
          </a:xfrm>
        </p:spPr>
        <p:txBody>
          <a:bodyPr>
            <a:normAutofit/>
          </a:bodyPr>
          <a:lstStyle/>
          <a:p>
            <a:pPr marL="0" indent="0">
              <a:spcBef>
                <a:spcPts val="1200"/>
              </a:spcBef>
              <a:spcAft>
                <a:spcPts val="1200"/>
              </a:spcAft>
              <a:buNone/>
            </a:pPr>
            <a:r>
              <a:rPr lang="en-US" sz="2400" dirty="0" smtClean="0">
                <a:latin typeface="Times New Roman" panose="02020603050405020304" pitchFamily="18" charset="0"/>
                <a:cs typeface="Times New Roman" panose="02020603050405020304" pitchFamily="18" charset="0"/>
              </a:rPr>
              <a:t>§ 483.21(a)(2) </a:t>
            </a:r>
          </a:p>
          <a:p>
            <a:pPr marL="0" indent="0">
              <a:spcBef>
                <a:spcPts val="1200"/>
              </a:spcBef>
              <a:spcAft>
                <a:spcPts val="1200"/>
              </a:spcAft>
              <a:buNone/>
            </a:pPr>
            <a:r>
              <a:rPr lang="en-US" sz="2400" dirty="0" smtClean="0">
                <a:latin typeface="Times New Roman" panose="02020603050405020304" pitchFamily="18" charset="0"/>
                <a:cs typeface="Times New Roman" panose="02020603050405020304" pitchFamily="18" charset="0"/>
              </a:rPr>
              <a:t>A Comprehensive Care Plan may be developed in place of Baseline Care Plan, but must be developed within 48 hours of admission and meet all requirements for the Comprehensive Care Plan.</a:t>
            </a:r>
          </a:p>
          <a:p>
            <a:pPr marL="0" indent="0">
              <a:spcBef>
                <a:spcPts val="1200"/>
              </a:spcBef>
              <a:spcAft>
                <a:spcPts val="1200"/>
              </a:spcAft>
              <a:buNone/>
            </a:pPr>
            <a:r>
              <a:rPr lang="en-US" sz="2400" dirty="0">
                <a:latin typeface="Times New Roman" panose="02020603050405020304" pitchFamily="18" charset="0"/>
                <a:cs typeface="Times New Roman" panose="02020603050405020304" pitchFamily="18" charset="0"/>
              </a:rPr>
              <a:t>§ 483.21(a)(3) </a:t>
            </a:r>
          </a:p>
          <a:p>
            <a:pPr marL="0" indent="0">
              <a:spcBef>
                <a:spcPts val="1200"/>
              </a:spcBef>
              <a:spcAft>
                <a:spcPts val="1200"/>
              </a:spcAft>
              <a:buNone/>
            </a:pPr>
            <a:r>
              <a:rPr lang="en-US" sz="2400" dirty="0">
                <a:latin typeface="Times New Roman" panose="02020603050405020304" pitchFamily="18" charset="0"/>
                <a:cs typeface="Times New Roman" panose="02020603050405020304" pitchFamily="18" charset="0"/>
              </a:rPr>
              <a:t>A written summary of the baseline care plan must be provided to the resident and their representative, if applicable.</a:t>
            </a:r>
          </a:p>
          <a:p>
            <a:pPr marL="0" indent="0">
              <a:spcBef>
                <a:spcPts val="1200"/>
              </a:spcBef>
              <a:spcAft>
                <a:spcPts val="1200"/>
              </a:spcAft>
              <a:buNone/>
            </a:pPr>
            <a:endParaRPr lang="en-US"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800" dirty="0" smtClean="0"/>
              <a:t>F655 Baseline Care Plan</a:t>
            </a:r>
            <a:endParaRPr lang="en-US" sz="48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2390836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983" y="1136073"/>
            <a:ext cx="11066034" cy="5220278"/>
          </a:xfrm>
        </p:spPr>
        <p:txBody>
          <a:bodyPr>
            <a:normAutofit/>
          </a:bodyPr>
          <a:lstStyle/>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 483.21(b)  (Formerly F279) </a:t>
            </a:r>
          </a:p>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Develop and </a:t>
            </a:r>
            <a:r>
              <a:rPr lang="en-US" b="1" dirty="0" smtClean="0">
                <a:latin typeface="Times New Roman" panose="02020603050405020304" pitchFamily="18" charset="0"/>
                <a:cs typeface="Times New Roman" panose="02020603050405020304" pitchFamily="18" charset="0"/>
              </a:rPr>
              <a:t>implement</a:t>
            </a:r>
            <a:r>
              <a:rPr lang="en-US" dirty="0" smtClean="0">
                <a:latin typeface="Times New Roman" panose="02020603050405020304" pitchFamily="18" charset="0"/>
                <a:cs typeface="Times New Roman" panose="02020603050405020304" pitchFamily="18" charset="0"/>
              </a:rPr>
              <a:t> a comprehensive, person-centered care plan</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Surveyors previously cited care plan implementation at F282, Qualified Professional.</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Person-centered means to focus on the resident as the locus of control and support the resident in making their own choices and having control over their daily lives.</a:t>
            </a:r>
          </a:p>
        </p:txBody>
      </p:sp>
      <p:sp>
        <p:nvSpPr>
          <p:cNvPr id="4" name="Title 3"/>
          <p:cNvSpPr>
            <a:spLocks noGrp="1"/>
          </p:cNvSpPr>
          <p:nvPr>
            <p:ph type="title"/>
          </p:nvPr>
        </p:nvSpPr>
        <p:spPr/>
        <p:txBody>
          <a:bodyPr/>
          <a:lstStyle/>
          <a:p>
            <a:r>
              <a:rPr lang="en-US" dirty="0" smtClean="0"/>
              <a:t>F656 Comprehensive Person-Centered Care Plan</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923522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543" y="1222135"/>
            <a:ext cx="11248913" cy="5049573"/>
          </a:xfrm>
        </p:spPr>
        <p:txBody>
          <a:bodyPr>
            <a:normAutofit/>
          </a:bodyPr>
          <a:lstStyle/>
          <a:p>
            <a:pPr marL="0" indent="0">
              <a:spcBef>
                <a:spcPts val="1200"/>
              </a:spcBef>
              <a:spcAft>
                <a:spcPts val="1200"/>
              </a:spcAft>
              <a:buNone/>
            </a:pPr>
            <a:r>
              <a:rPr lang="en-US" sz="2800" dirty="0" smtClean="0">
                <a:latin typeface="Times New Roman" panose="02020603050405020304" pitchFamily="18" charset="0"/>
                <a:cs typeface="Times New Roman" panose="02020603050405020304" pitchFamily="18" charset="0"/>
              </a:rPr>
              <a:t>§ 483.21(b)  (Formerly F279) </a:t>
            </a:r>
          </a:p>
          <a:p>
            <a:pPr marL="0" indent="0">
              <a:spcBef>
                <a:spcPts val="1200"/>
              </a:spcBef>
              <a:spcAft>
                <a:spcPts val="1200"/>
              </a:spcAft>
              <a:buNone/>
            </a:pPr>
            <a:r>
              <a:rPr lang="en-US" sz="2800" dirty="0" smtClean="0">
                <a:latin typeface="Times New Roman" panose="02020603050405020304" pitchFamily="18" charset="0"/>
                <a:cs typeface="Times New Roman" panose="02020603050405020304" pitchFamily="18" charset="0"/>
              </a:rPr>
              <a:t>New provisions require the </a:t>
            </a: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omprehensive </a:t>
            </a: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are </a:t>
            </a:r>
            <a:r>
              <a:rPr lang="en-US" sz="2800" dirty="0">
                <a:latin typeface="Times New Roman" panose="02020603050405020304" pitchFamily="18" charset="0"/>
                <a:cs typeface="Times New Roman" panose="02020603050405020304" pitchFamily="18" charset="0"/>
              </a:rPr>
              <a:t>P</a:t>
            </a:r>
            <a:r>
              <a:rPr lang="en-US" sz="2800" dirty="0" smtClean="0">
                <a:latin typeface="Times New Roman" panose="02020603050405020304" pitchFamily="18" charset="0"/>
                <a:cs typeface="Times New Roman" panose="02020603050405020304" pitchFamily="18" charset="0"/>
              </a:rPr>
              <a:t>lan describe:</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Resident goals &amp; preferences </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Potential for discharge, including referrals to local contact agency</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Discharge plan if applicable</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Specialized services from PASRR recommendations or rationale for disagreement </a:t>
            </a:r>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smtClean="0"/>
              <a:t>F656 Comprehensive Person-Centered Care Plan</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1663481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89" y="1170453"/>
            <a:ext cx="11119821" cy="4845178"/>
          </a:xfrm>
        </p:spPr>
        <p:txBody>
          <a:bodyPr>
            <a:normAutofit/>
          </a:bodyPr>
          <a:lstStyle/>
          <a:p>
            <a:pPr marL="0" indent="0">
              <a:spcBef>
                <a:spcPts val="1200"/>
              </a:spcBef>
              <a:spcAft>
                <a:spcPts val="1200"/>
              </a:spcAft>
              <a:buNone/>
            </a:pPr>
            <a:r>
              <a:rPr lang="en-US" sz="2800" dirty="0" smtClean="0">
                <a:latin typeface="Times New Roman" panose="02020603050405020304" pitchFamily="18" charset="0"/>
                <a:cs typeface="Times New Roman" panose="02020603050405020304" pitchFamily="18" charset="0"/>
              </a:rPr>
              <a:t>§ 483.21(b)(2)(i)  (Formerly F280) </a:t>
            </a:r>
          </a:p>
          <a:p>
            <a:pPr marL="0" indent="0">
              <a:spcBef>
                <a:spcPts val="1200"/>
              </a:spcBef>
              <a:spcAft>
                <a:spcPts val="1200"/>
              </a:spcAft>
              <a:buNone/>
            </a:pPr>
            <a:r>
              <a:rPr lang="en-US" sz="2800" dirty="0" smtClean="0">
                <a:latin typeface="Times New Roman" panose="02020603050405020304" pitchFamily="18" charset="0"/>
                <a:cs typeface="Times New Roman" panose="02020603050405020304" pitchFamily="18" charset="0"/>
              </a:rPr>
              <a:t>Comprehensive care plan must be developed within 7 days after completion of the comprehensive assessment.</a:t>
            </a:r>
          </a:p>
        </p:txBody>
      </p:sp>
      <p:sp>
        <p:nvSpPr>
          <p:cNvPr id="4" name="Title 3"/>
          <p:cNvSpPr>
            <a:spLocks noGrp="1"/>
          </p:cNvSpPr>
          <p:nvPr>
            <p:ph type="title"/>
          </p:nvPr>
        </p:nvSpPr>
        <p:spPr/>
        <p:txBody>
          <a:bodyPr/>
          <a:lstStyle/>
          <a:p>
            <a:r>
              <a:rPr lang="en-US" dirty="0" smtClean="0"/>
              <a:t>F657 Care Plan Timing and Revision</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2322451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604" y="1136074"/>
            <a:ext cx="11076791" cy="5220277"/>
          </a:xfrm>
        </p:spPr>
        <p:txBody>
          <a:bodyPr>
            <a:noAutofit/>
          </a:bodyPr>
          <a:lstStyle/>
          <a:p>
            <a:pPr marL="0" indent="0">
              <a:spcBef>
                <a:spcPts val="1200"/>
              </a:spcBef>
              <a:spcAft>
                <a:spcPts val="1200"/>
              </a:spcAft>
              <a:buNone/>
            </a:pPr>
            <a:r>
              <a:rPr lang="en-US" sz="2000" dirty="0" smtClean="0">
                <a:latin typeface="Times New Roman" panose="02020603050405020304" pitchFamily="18" charset="0"/>
                <a:cs typeface="Times New Roman" panose="02020603050405020304" pitchFamily="18" charset="0"/>
              </a:rPr>
              <a:t>§ 483.21(b)(2)(ii)  New Requirements for who must be on the interdisciplinary team: </a:t>
            </a:r>
          </a:p>
          <a:p>
            <a:pPr>
              <a:spcBef>
                <a:spcPts val="1200"/>
              </a:spcBef>
              <a:spcAft>
                <a:spcPts val="1200"/>
              </a:spcAft>
            </a:pPr>
            <a:r>
              <a:rPr lang="en-US" sz="2000" dirty="0" smtClean="0">
                <a:latin typeface="Times New Roman" panose="02020603050405020304" pitchFamily="18" charset="0"/>
                <a:cs typeface="Times New Roman" panose="02020603050405020304" pitchFamily="18" charset="0"/>
              </a:rPr>
              <a:t>Attending physician</a:t>
            </a:r>
          </a:p>
          <a:p>
            <a:pPr>
              <a:spcBef>
                <a:spcPts val="1200"/>
              </a:spcBef>
              <a:spcAft>
                <a:spcPts val="1200"/>
              </a:spcAft>
            </a:pPr>
            <a:r>
              <a:rPr lang="en-US" sz="2000" dirty="0" smtClean="0">
                <a:latin typeface="Times New Roman" panose="02020603050405020304" pitchFamily="18" charset="0"/>
                <a:cs typeface="Times New Roman" panose="02020603050405020304" pitchFamily="18" charset="0"/>
              </a:rPr>
              <a:t>A registered nurse with responsibility for the resident</a:t>
            </a:r>
          </a:p>
          <a:p>
            <a:pPr>
              <a:spcBef>
                <a:spcPts val="1200"/>
              </a:spcBef>
              <a:spcAft>
                <a:spcPts val="1200"/>
              </a:spcAft>
            </a:pPr>
            <a:r>
              <a:rPr lang="en-US" sz="2000" b="1" dirty="0" smtClean="0">
                <a:latin typeface="Times New Roman" panose="02020603050405020304" pitchFamily="18" charset="0"/>
                <a:cs typeface="Times New Roman" panose="02020603050405020304" pitchFamily="18" charset="0"/>
              </a:rPr>
              <a:t>A nurse aide with responsibility for the resident - new</a:t>
            </a:r>
          </a:p>
          <a:p>
            <a:pPr>
              <a:spcBef>
                <a:spcPts val="1200"/>
              </a:spcBef>
              <a:spcAft>
                <a:spcPts val="1200"/>
              </a:spcAft>
            </a:pPr>
            <a:r>
              <a:rPr lang="en-US" sz="2000" b="1" dirty="0" smtClean="0">
                <a:latin typeface="Times New Roman" panose="02020603050405020304" pitchFamily="18" charset="0"/>
                <a:cs typeface="Times New Roman" panose="02020603050405020304" pitchFamily="18" charset="0"/>
              </a:rPr>
              <a:t>A member of food/nutrition services - new</a:t>
            </a:r>
          </a:p>
          <a:p>
            <a:pPr>
              <a:spcBef>
                <a:spcPts val="1200"/>
              </a:spcBef>
              <a:spcAft>
                <a:spcPts val="1200"/>
              </a:spcAft>
            </a:pPr>
            <a:r>
              <a:rPr lang="en-US" sz="2000" dirty="0" smtClean="0">
                <a:latin typeface="Times New Roman" panose="02020603050405020304" pitchFamily="18" charset="0"/>
                <a:cs typeface="Times New Roman" panose="02020603050405020304" pitchFamily="18" charset="0"/>
              </a:rPr>
              <a:t>The resident or, if applicable, their </a:t>
            </a:r>
            <a:r>
              <a:rPr lang="en-US" sz="2000" b="1" dirty="0" smtClean="0">
                <a:latin typeface="Times New Roman" panose="02020603050405020304" pitchFamily="18" charset="0"/>
                <a:cs typeface="Times New Roman" panose="02020603050405020304" pitchFamily="18" charset="0"/>
              </a:rPr>
              <a:t>representative - new</a:t>
            </a:r>
          </a:p>
          <a:p>
            <a:pPr>
              <a:spcBef>
                <a:spcPts val="1200"/>
              </a:spcBef>
              <a:spcAft>
                <a:spcPts val="1200"/>
              </a:spcAft>
            </a:pPr>
            <a:r>
              <a:rPr lang="en-US" sz="2000" dirty="0" smtClean="0">
                <a:latin typeface="Times New Roman" panose="02020603050405020304" pitchFamily="18" charset="0"/>
                <a:cs typeface="Times New Roman" panose="02020603050405020304" pitchFamily="18" charset="0"/>
              </a:rPr>
              <a:t>Other appropriate staff or </a:t>
            </a:r>
            <a:r>
              <a:rPr lang="en-US" sz="2000" b="1" dirty="0" smtClean="0">
                <a:latin typeface="Times New Roman" panose="02020603050405020304" pitchFamily="18" charset="0"/>
                <a:cs typeface="Times New Roman" panose="02020603050405020304" pitchFamily="18" charset="0"/>
              </a:rPr>
              <a:t>professionals</a:t>
            </a: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as determined by the resident </a:t>
            </a:r>
            <a:r>
              <a:rPr lang="en-US" sz="2000" dirty="0" smtClean="0">
                <a:latin typeface="Times New Roman" panose="02020603050405020304" pitchFamily="18" charset="0"/>
                <a:cs typeface="Times New Roman" panose="02020603050405020304" pitchFamily="18" charset="0"/>
              </a:rPr>
              <a:t>or their needs</a:t>
            </a:r>
          </a:p>
          <a:p>
            <a:pPr marL="0" indent="0">
              <a:spcBef>
                <a:spcPts val="1200"/>
              </a:spcBef>
              <a:spcAft>
                <a:spcPts val="1200"/>
              </a:spcAft>
              <a:buNone/>
            </a:pPr>
            <a:r>
              <a:rPr lang="en-US" sz="2000" dirty="0">
                <a:latin typeface="Times New Roman" panose="02020603050405020304" pitchFamily="18" charset="0"/>
                <a:cs typeface="Times New Roman" panose="02020603050405020304" pitchFamily="18" charset="0"/>
              </a:rPr>
              <a:t>New requirement to document an explanation in the medical record if attendance by the resident or their representative is determined not practicable. </a:t>
            </a:r>
            <a:endParaRPr lang="en-US" sz="2000" dirty="0" smtClean="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smtClean="0"/>
              <a:t>F657 Care Plan Timing and Revision</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2779475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299" y="1329712"/>
            <a:ext cx="10416988" cy="4092142"/>
          </a:xfrm>
        </p:spPr>
        <p:txBody>
          <a:bodyPr>
            <a:normAutofit/>
          </a:bodyPr>
          <a:lstStyle/>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 483.21(b)(2)(iii)</a:t>
            </a:r>
          </a:p>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New requirement:  The comprehensive care plan must be reviewed/revised after each RAI assessment.</a:t>
            </a:r>
          </a:p>
        </p:txBody>
      </p:sp>
      <p:sp>
        <p:nvSpPr>
          <p:cNvPr id="4" name="Title 3"/>
          <p:cNvSpPr>
            <a:spLocks noGrp="1"/>
          </p:cNvSpPr>
          <p:nvPr>
            <p:ph type="title"/>
          </p:nvPr>
        </p:nvSpPr>
        <p:spPr/>
        <p:txBody>
          <a:bodyPr/>
          <a:lstStyle/>
          <a:p>
            <a:r>
              <a:rPr lang="en-US" dirty="0" smtClean="0"/>
              <a:t>F657 Care Plan Timing and Revision</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4079554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802" y="1339051"/>
            <a:ext cx="10872395" cy="5017300"/>
          </a:xfrm>
        </p:spPr>
        <p:txBody>
          <a:bodyPr>
            <a:normAutofit/>
          </a:bodyPr>
          <a:lstStyle/>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 483.21(b)(</a:t>
            </a:r>
            <a:r>
              <a:rPr lang="en-US" dirty="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)(i) (Formerly F281)</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Expanded guidance – no requirement to cite a reference/source related to care or services provided within professional scopes of practice</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Consider whether failure to meet professional standards is the result of a lack of competent or skilled nursing staff (F726)</a:t>
            </a:r>
          </a:p>
          <a:p>
            <a:pPr marL="0" indent="0">
              <a:spcBef>
                <a:spcPts val="1200"/>
              </a:spcBef>
              <a:spcAft>
                <a:spcPts val="1200"/>
              </a:spcAft>
              <a:buNone/>
            </a:pPr>
            <a:endParaRPr lang="en-US" dirty="0" smtClean="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sz="4200" dirty="0" smtClean="0"/>
              <a:t>F658 Services Provided Meet Professional Standards</a:t>
            </a:r>
            <a:endParaRPr lang="en-US" sz="42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271711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33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New </a:t>
            </a:r>
            <a:r>
              <a:rPr lang="en-US" sz="33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Resident Rights </a:t>
            </a:r>
            <a:r>
              <a:rPr lang="en-US" sz="33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F-Tag Numbering</a:t>
            </a:r>
            <a:r>
              <a:rPr lang="en-US" sz="33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F551 Resident Representative</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F553 Participate in Planning Care </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F555 Choice of Attending Physician</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F563 Visitation</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F564 Visitation Rights</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F578 Right to Request/Refuse Treatment/ Advance Directive </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F585 Grievances</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F586 External Entities</a:t>
            </a:r>
          </a:p>
          <a:p>
            <a:endParaRPr lang="en-US"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t>§ </a:t>
            </a:r>
            <a:r>
              <a:rPr lang="en-US" sz="5400" dirty="0">
                <a:cs typeface="Arial" panose="020B0604020202020204" pitchFamily="34" charset="0"/>
              </a:rPr>
              <a:t>483.10 Resident Rights</a:t>
            </a:r>
            <a:endParaRPr lang="en-US" sz="54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518120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581" y="1323189"/>
            <a:ext cx="10556838" cy="4721189"/>
          </a:xfrm>
        </p:spPr>
        <p:txBody>
          <a:bodyPr>
            <a:normAutofit/>
          </a:bodyPr>
          <a:lstStyle/>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 483.21(b)(</a:t>
            </a:r>
            <a:r>
              <a:rPr lang="en-US" dirty="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)(ii) (Formerly F282)</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Facility must ensure care/services are provided by individuals who have the skills, experience and knowledge to do a particular task or activity.</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Concerns involving the competency or skills of nursing staff should be investigated under F726.</a:t>
            </a:r>
          </a:p>
          <a:p>
            <a:pPr>
              <a:spcBef>
                <a:spcPts val="1200"/>
              </a:spcBef>
              <a:spcAft>
                <a:spcPts val="1200"/>
              </a:spcAft>
            </a:pP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ulturally-competent and trauma-informed care and services is a Phase 3 requirement.</a:t>
            </a:r>
          </a:p>
          <a:p>
            <a:pPr marL="0" indent="0">
              <a:spcBef>
                <a:spcPts val="1200"/>
              </a:spcBef>
              <a:spcAft>
                <a:spcPts val="1200"/>
              </a:spcAft>
              <a:buNone/>
            </a:pPr>
            <a:endParaRPr lang="en-US" dirty="0" smtClean="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dirty="0" smtClean="0"/>
              <a:t>F659 Qualified Persons</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4086154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8414" y="1275922"/>
            <a:ext cx="10675172" cy="4361085"/>
          </a:xfrm>
        </p:spPr>
        <p:txBody>
          <a:bodyPr>
            <a:normAutofit/>
          </a:bodyPr>
          <a:lstStyle/>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 483.21(c)(1) (Formerly F284)</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Expanded new requirements </a:t>
            </a:r>
            <a:r>
              <a:rPr lang="en-US" sz="2800" b="1" dirty="0" smtClean="0">
                <a:latin typeface="Times New Roman" panose="02020603050405020304" pitchFamily="18" charset="0"/>
                <a:cs typeface="Times New Roman" panose="02020603050405020304" pitchFamily="18" charset="0"/>
              </a:rPr>
              <a:t>and</a:t>
            </a:r>
            <a:r>
              <a:rPr lang="en-US" sz="2800" dirty="0" smtClean="0">
                <a:latin typeface="Times New Roman" panose="02020603050405020304" pitchFamily="18" charset="0"/>
                <a:cs typeface="Times New Roman" panose="02020603050405020304" pitchFamily="18" charset="0"/>
              </a:rPr>
              <a:t> guidance</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Ensures an effective discharge process that focuses on the resident’s goals, and prepares the resident to transition to post-discharge care by reducing factors which may lead to re-hospitalizations or readmissions.</a:t>
            </a:r>
          </a:p>
          <a:p>
            <a:pPr marL="0" indent="0">
              <a:spcBef>
                <a:spcPts val="1200"/>
              </a:spcBef>
              <a:spcAft>
                <a:spcPts val="1200"/>
              </a:spcAft>
              <a:buNone/>
            </a:pPr>
            <a:endParaRPr lang="en-US" dirty="0" smtClean="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dirty="0" smtClean="0"/>
              <a:t>F660 Discharge Planning Process</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710657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314" y="1526423"/>
            <a:ext cx="10384715" cy="4565479"/>
          </a:xfrm>
        </p:spPr>
        <p:txBody>
          <a:bodyPr>
            <a:normAutofit/>
          </a:bodyPr>
          <a:lstStyle/>
          <a:p>
            <a:pPr marL="0" indent="0">
              <a:spcBef>
                <a:spcPts val="1200"/>
              </a:spcBef>
              <a:spcAft>
                <a:spcPts val="1200"/>
              </a:spcAft>
              <a:buNone/>
            </a:pPr>
            <a:r>
              <a:rPr lang="en-US" dirty="0" smtClean="0">
                <a:latin typeface="Times New Roman" panose="02020603050405020304" pitchFamily="18" charset="0"/>
                <a:cs typeface="Times New Roman" panose="02020603050405020304" pitchFamily="18" charset="0"/>
              </a:rPr>
              <a:t>§ 483.21(c)(2) (Formerly F283)</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Expanded new requirements </a:t>
            </a:r>
            <a:r>
              <a:rPr lang="en-US" sz="2800" b="1" dirty="0" smtClean="0">
                <a:latin typeface="Times New Roman" panose="02020603050405020304" pitchFamily="18" charset="0"/>
                <a:cs typeface="Times New Roman" panose="02020603050405020304" pitchFamily="18" charset="0"/>
              </a:rPr>
              <a:t>and</a:t>
            </a:r>
            <a:r>
              <a:rPr lang="en-US" sz="2800" dirty="0" smtClean="0">
                <a:latin typeface="Times New Roman" panose="02020603050405020304" pitchFamily="18" charset="0"/>
                <a:cs typeface="Times New Roman" panose="02020603050405020304" pitchFamily="18" charset="0"/>
              </a:rPr>
              <a:t> guidance</a:t>
            </a:r>
          </a:p>
          <a:p>
            <a:pPr>
              <a:spcBef>
                <a:spcPts val="1200"/>
              </a:spcBef>
              <a:spcAft>
                <a:spcPts val="1200"/>
              </a:spcAft>
            </a:pPr>
            <a:r>
              <a:rPr lang="en-US" sz="2800" dirty="0" smtClean="0">
                <a:latin typeface="Times New Roman" panose="02020603050405020304" pitchFamily="18" charset="0"/>
                <a:cs typeface="Times New Roman" panose="02020603050405020304" pitchFamily="18" charset="0"/>
              </a:rPr>
              <a:t>Intends to ensure facilities communicate necessary information to the resident, continuing care provider and other authorized persons at the time of discharge.</a:t>
            </a:r>
          </a:p>
          <a:p>
            <a:pPr marL="0" indent="0">
              <a:spcBef>
                <a:spcPts val="1200"/>
              </a:spcBef>
              <a:spcAft>
                <a:spcPts val="1200"/>
              </a:spcAft>
              <a:buNone/>
            </a:pPr>
            <a:endParaRPr lang="en-US" dirty="0" smtClean="0">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0" y="153396"/>
            <a:ext cx="12192000" cy="694267"/>
          </a:xfrm>
        </p:spPr>
        <p:txBody>
          <a:bodyPr/>
          <a:lstStyle/>
          <a:p>
            <a:r>
              <a:rPr lang="en-US" dirty="0" smtClean="0"/>
              <a:t>F661 Discharge Summary</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1082680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t"/>
          <a:lstStyle/>
          <a:p>
            <a:pPr marL="0" indent="0">
              <a:buNone/>
            </a:pPr>
            <a:r>
              <a:rPr lang="en-US"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New </a:t>
            </a:r>
            <a:r>
              <a:rPr lang="en-US"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Quality of Life F-Tags:</a:t>
            </a:r>
          </a:p>
          <a:p>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F675 Quality of Life </a:t>
            </a:r>
          </a:p>
          <a:p>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F676 Activities of Daily Living</a:t>
            </a:r>
          </a:p>
          <a:p>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F677 ADL Care Provided for Dependent Residents</a:t>
            </a:r>
          </a:p>
          <a:p>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F678 Cardio-Pulmonary Resuscitation (CPR)</a:t>
            </a:r>
          </a:p>
          <a:p>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F679 Activities Meet Interest/Needs of Each Resident </a:t>
            </a:r>
          </a:p>
          <a:p>
            <a:r>
              <a:rPr lang="en-US"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F680 Qualifications of Activity Professional </a:t>
            </a:r>
          </a:p>
          <a:p>
            <a:pPr marL="0" indent="0" algn="ctr">
              <a:buNone/>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indent="0" algn="ctr">
              <a:buNone/>
            </a:pPr>
            <a:endParaRPr lang="en-US" dirty="0"/>
          </a:p>
        </p:txBody>
      </p:sp>
      <p:sp>
        <p:nvSpPr>
          <p:cNvPr id="4" name="Title 3"/>
          <p:cNvSpPr>
            <a:spLocks noGrp="1"/>
          </p:cNvSpPr>
          <p:nvPr>
            <p:ph type="title"/>
          </p:nvPr>
        </p:nvSpPr>
        <p:spPr/>
        <p:txBody>
          <a:bodyPr/>
          <a:lstStyle/>
          <a:p>
            <a:r>
              <a:rPr lang="en-US" dirty="0">
                <a:latin typeface="Calibri "/>
              </a:rPr>
              <a:t>483.24 Quality of Life </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1736430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3639271-6A87-4FA4-80DD-F90E798C9ACE}"/>
              </a:ext>
            </a:extLst>
          </p:cNvPr>
          <p:cNvSpPr>
            <a:spLocks noGrp="1"/>
          </p:cNvSpPr>
          <p:nvPr>
            <p:ph idx="1"/>
          </p:nvPr>
        </p:nvSpPr>
        <p:spPr>
          <a:xfrm>
            <a:off x="950259" y="1027147"/>
            <a:ext cx="10219765" cy="5176434"/>
          </a:xfrm>
        </p:spPr>
        <p:txBody>
          <a:bodyPr>
            <a:noAutofit/>
          </a:bodyPr>
          <a:lstStyle/>
          <a:p>
            <a:pPr marL="0" indent="0">
              <a:lnSpc>
                <a:spcPct val="107000"/>
              </a:lnSpc>
              <a:spcBef>
                <a:spcPts val="0"/>
              </a:spcBef>
              <a:buNone/>
            </a:pPr>
            <a:r>
              <a:rPr lang="en-US" sz="2000" b="1" dirty="0">
                <a:ea typeface="Calibri" panose="020F0502020204030204" pitchFamily="34" charset="0"/>
                <a:cs typeface="Times New Roman" panose="02020603050405020304" pitchFamily="18" charset="0"/>
              </a:rPr>
              <a:t>F675 - §483.</a:t>
            </a:r>
            <a:r>
              <a:rPr lang="en-US" sz="2000" b="1" i="1" dirty="0">
                <a:solidFill>
                  <a:srgbClr val="FF0000"/>
                </a:solidFill>
                <a:ea typeface="Calibri" panose="020F0502020204030204" pitchFamily="34" charset="0"/>
                <a:cs typeface="Times New Roman" panose="02020603050405020304" pitchFamily="18" charset="0"/>
              </a:rPr>
              <a:t>24</a:t>
            </a:r>
            <a:r>
              <a:rPr lang="en-US" sz="2000" b="1" dirty="0">
                <a:ea typeface="Calibri" panose="020F0502020204030204" pitchFamily="34" charset="0"/>
                <a:cs typeface="Times New Roman" panose="02020603050405020304" pitchFamily="18" charset="0"/>
              </a:rPr>
              <a:t> Quality of life</a:t>
            </a:r>
            <a:endParaRPr lang="en-US" sz="2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b="1" i="1" dirty="0">
                <a:solidFill>
                  <a:srgbClr val="FF0000"/>
                </a:solidFill>
                <a:ea typeface="Calibri" panose="020F0502020204030204" pitchFamily="34" charset="0"/>
                <a:cs typeface="Times New Roman" panose="02020603050405020304" pitchFamily="18" charset="0"/>
              </a:rPr>
              <a:t>Quality of life is a fundamental principle that applies to all care and services provided to facility residents.</a:t>
            </a:r>
            <a:r>
              <a:rPr lang="en-US" sz="2000" b="1" dirty="0">
                <a:ea typeface="Calibri" panose="020F0502020204030204" pitchFamily="34" charset="0"/>
                <a:cs typeface="Times New Roman" panose="02020603050405020304" pitchFamily="18" charset="0"/>
              </a:rPr>
              <a:t>  Each resident must receive and the facility must provide the necessary care and services to attain or maintain the highest practicable physical, mental, and psychosocial well-being, </a:t>
            </a:r>
            <a:r>
              <a:rPr lang="en-US" sz="2000" b="1" i="1" dirty="0">
                <a:solidFill>
                  <a:srgbClr val="FF0000"/>
                </a:solidFill>
                <a:ea typeface="Calibri" panose="020F0502020204030204" pitchFamily="34" charset="0"/>
                <a:cs typeface="Times New Roman" panose="02020603050405020304" pitchFamily="18" charset="0"/>
              </a:rPr>
              <a:t>consistent with the resident’s</a:t>
            </a:r>
            <a:r>
              <a:rPr lang="en-US" sz="2000" b="1" dirty="0">
                <a:ea typeface="Calibri" panose="020F0502020204030204" pitchFamily="34" charset="0"/>
                <a:cs typeface="Times New Roman" panose="02020603050405020304" pitchFamily="18" charset="0"/>
              </a:rPr>
              <a:t> comprehensive assessment and plan of care.</a:t>
            </a:r>
          </a:p>
          <a:p>
            <a:pPr marL="0" indent="0">
              <a:lnSpc>
                <a:spcPct val="107000"/>
              </a:lnSpc>
              <a:spcBef>
                <a:spcPts val="0"/>
              </a:spcBef>
              <a:buNone/>
            </a:pPr>
            <a:endParaRPr lang="en-US" sz="2000" b="1"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b="1" dirty="0">
                <a:ea typeface="Calibri" panose="020F0502020204030204" pitchFamily="34" charset="0"/>
                <a:cs typeface="Times New Roman" panose="02020603050405020304" pitchFamily="18" charset="0"/>
              </a:rPr>
              <a:t>Facilities must:  </a:t>
            </a:r>
          </a:p>
          <a:p>
            <a:pPr>
              <a:lnSpc>
                <a:spcPct val="107000"/>
              </a:lnSpc>
              <a:spcBef>
                <a:spcPts val="0"/>
              </a:spcBef>
            </a:pPr>
            <a:r>
              <a:rPr lang="en-US" sz="2000" dirty="0">
                <a:ea typeface="Calibri" panose="020F0502020204030204" pitchFamily="34" charset="0"/>
                <a:cs typeface="Times New Roman" panose="02020603050405020304" pitchFamily="18" charset="0"/>
              </a:rPr>
              <a:t>Ensure all staff, across all shifts and departments understand the principles of quality of life, and honor and support these principles for each resident; and </a:t>
            </a:r>
          </a:p>
          <a:p>
            <a:pPr>
              <a:lnSpc>
                <a:spcPct val="107000"/>
              </a:lnSpc>
              <a:spcBef>
                <a:spcPts val="0"/>
              </a:spcBef>
            </a:pPr>
            <a:r>
              <a:rPr lang="en-US" sz="2000" dirty="0">
                <a:ea typeface="Calibri" panose="020F0502020204030204" pitchFamily="34" charset="0"/>
                <a:cs typeface="Times New Roman" panose="02020603050405020304" pitchFamily="18" charset="0"/>
              </a:rPr>
              <a:t>Ensure that the care and services provided are person-centered, and honor and support each resident’s preferences, choices, values, and beliefs.</a:t>
            </a:r>
          </a:p>
          <a:p>
            <a:pPr marL="0" indent="0">
              <a:lnSpc>
                <a:spcPct val="107000"/>
              </a:lnSpc>
              <a:spcBef>
                <a:spcPts val="0"/>
              </a:spcBef>
              <a:buNone/>
            </a:pPr>
            <a:endParaRPr lang="en-US" sz="24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ea typeface="Calibri" panose="020F0502020204030204" pitchFamily="34" charset="0"/>
                <a:cs typeface="Arial" panose="020B0604020202020204" pitchFamily="34" charset="0"/>
              </a:rPr>
              <a:t>Cited at level of </a:t>
            </a:r>
            <a:r>
              <a:rPr lang="en-US" sz="2400" b="1" dirty="0">
                <a:ea typeface="Calibri" panose="020F0502020204030204" pitchFamily="34" charset="0"/>
                <a:cs typeface="Arial" panose="020B0604020202020204" pitchFamily="34" charset="0"/>
              </a:rPr>
              <a:t>Immediate Jeopardy </a:t>
            </a:r>
            <a:r>
              <a:rPr lang="en-US" sz="2400" dirty="0">
                <a:ea typeface="Calibri" panose="020F0502020204030204" pitchFamily="34" charset="0"/>
                <a:cs typeface="Arial" panose="020B0604020202020204" pitchFamily="34" charset="0"/>
              </a:rPr>
              <a:t>when noncompliance demonstrates a pervasive disregard for the principles of qualify of life.</a:t>
            </a:r>
          </a:p>
        </p:txBody>
      </p:sp>
      <p:sp>
        <p:nvSpPr>
          <p:cNvPr id="4" name="Title 3">
            <a:extLst>
              <a:ext uri="{FF2B5EF4-FFF2-40B4-BE49-F238E27FC236}">
                <a16:creationId xmlns="" xmlns:a16="http://schemas.microsoft.com/office/drawing/2014/main" id="{76D20F9A-B97B-43DF-AE1E-1E5F1A66D92E}"/>
              </a:ext>
            </a:extLst>
          </p:cNvPr>
          <p:cNvSpPr>
            <a:spLocks noGrp="1"/>
          </p:cNvSpPr>
          <p:nvPr>
            <p:ph type="title"/>
          </p:nvPr>
        </p:nvSpPr>
        <p:spPr/>
        <p:txBody>
          <a:bodyPr/>
          <a:lstStyle/>
          <a:p>
            <a:r>
              <a:rPr lang="pt-BR" dirty="0">
                <a:latin typeface="Calibri "/>
                <a:cs typeface="Times New Roman" panose="02020603050405020304" pitchFamily="18" charset="0"/>
              </a:rPr>
              <a:t>F675 – Quality of Life</a:t>
            </a:r>
            <a:endParaRPr lang="en-US" dirty="0">
              <a:latin typeface="Calibri "/>
              <a:cs typeface="Times New Roman" panose="02020603050405020304" pitchFamily="18"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1738879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07676" y="1331483"/>
            <a:ext cx="10273553" cy="5207430"/>
          </a:xfrm>
        </p:spPr>
        <p:txBody>
          <a:bodyPr>
            <a:normAutofit/>
          </a:bodyPr>
          <a:lstStyle/>
          <a:p>
            <a:pPr marL="0" indent="0" defTabSz="457200">
              <a:spcBef>
                <a:spcPts val="0"/>
              </a:spcBef>
              <a:buNone/>
              <a:defRPr/>
            </a:pPr>
            <a:r>
              <a:rPr lang="en-US" sz="2600" b="1" dirty="0">
                <a:latin typeface="Times New Roman" panose="02020603050405020304" pitchFamily="18" charset="0"/>
                <a:cs typeface="Times New Roman" panose="02020603050405020304" pitchFamily="18" charset="0"/>
              </a:rPr>
              <a:t>Key points:</a:t>
            </a:r>
          </a:p>
          <a:p>
            <a:pPr marL="171450" indent="-171450"/>
            <a:r>
              <a:rPr lang="en-US" sz="2600" dirty="0" smtClean="0">
                <a:latin typeface="Times New Roman" panose="02020603050405020304" pitchFamily="18" charset="0"/>
                <a:cs typeface="Times New Roman" panose="02020603050405020304" pitchFamily="18" charset="0"/>
              </a:rPr>
              <a:t>ADL </a:t>
            </a:r>
            <a:r>
              <a:rPr lang="en-US" sz="2600" dirty="0">
                <a:latin typeface="Times New Roman" panose="02020603050405020304" pitchFamily="18" charset="0"/>
                <a:cs typeface="Times New Roman" panose="02020603050405020304" pitchFamily="18" charset="0"/>
              </a:rPr>
              <a:t>care is based on the resident’s comprehensive assessment, which should identify the resident’s needs and choices;  </a:t>
            </a:r>
          </a:p>
          <a:p>
            <a:pPr marL="171450" indent="-171450"/>
            <a:r>
              <a:rPr lang="en-US" sz="2600" dirty="0">
                <a:latin typeface="Times New Roman" panose="02020603050405020304" pitchFamily="18" charset="0"/>
                <a:cs typeface="Times New Roman" panose="02020603050405020304" pitchFamily="18" charset="0"/>
              </a:rPr>
              <a:t>Appropriate treatment and services are provided to maintain or improve the resident’s ability to carry out ADL’s, such as bathing, and eating, which enhances the resident’s independence and well being.</a:t>
            </a:r>
          </a:p>
          <a:p>
            <a:pPr marL="171450" indent="-171450"/>
            <a:r>
              <a:rPr lang="en-US" sz="2600" dirty="0">
                <a:latin typeface="Times New Roman" panose="02020603050405020304" pitchFamily="18" charset="0"/>
                <a:cs typeface="Times New Roman" panose="02020603050405020304" pitchFamily="18" charset="0"/>
              </a:rPr>
              <a:t>Facility failure to provide care, services, equipment or assistance to residents with limited mobility should be investigated at Tag F688.</a:t>
            </a:r>
          </a:p>
          <a:p>
            <a:pPr marL="171450" indent="-171450"/>
            <a:r>
              <a:rPr lang="en-US" sz="2600" dirty="0">
                <a:latin typeface="Times New Roman" panose="02020603050405020304" pitchFamily="18" charset="0"/>
                <a:cs typeface="Times New Roman" panose="02020603050405020304" pitchFamily="18" charset="0"/>
              </a:rPr>
              <a:t>Guidance for F676 can be found at </a:t>
            </a:r>
            <a:r>
              <a:rPr lang="en-US" sz="2600" dirty="0" smtClean="0">
                <a:latin typeface="Times New Roman" panose="02020603050405020304" pitchFamily="18" charset="0"/>
                <a:cs typeface="Times New Roman" panose="02020603050405020304" pitchFamily="18" charset="0"/>
              </a:rPr>
              <a:t>F677.</a:t>
            </a:r>
            <a:endParaRPr lang="en-US" sz="2600" b="1" dirty="0">
              <a:latin typeface="Times New Roman" panose="02020603050405020304" pitchFamily="18" charset="0"/>
              <a:cs typeface="Times New Roman" panose="02020603050405020304" pitchFamily="18" charset="0"/>
            </a:endParaRPr>
          </a:p>
          <a:p>
            <a:pPr marL="171450" indent="-171450"/>
            <a:r>
              <a:rPr lang="en-US" sz="2600" dirty="0" smtClean="0">
                <a:latin typeface="Times New Roman" panose="02020603050405020304" pitchFamily="18" charset="0"/>
                <a:cs typeface="Times New Roman" panose="02020603050405020304" pitchFamily="18" charset="0"/>
              </a:rPr>
              <a:t>Activities </a:t>
            </a:r>
            <a:r>
              <a:rPr lang="en-US" sz="2600" dirty="0">
                <a:latin typeface="Times New Roman" panose="02020603050405020304" pitchFamily="18" charset="0"/>
                <a:cs typeface="Times New Roman" panose="02020603050405020304" pitchFamily="18" charset="0"/>
              </a:rPr>
              <a:t>of Daily Living Critical Element (CE) </a:t>
            </a:r>
            <a:r>
              <a:rPr lang="en-US" sz="2600" dirty="0" smtClean="0">
                <a:latin typeface="Times New Roman" panose="02020603050405020304" pitchFamily="18" charset="0"/>
                <a:cs typeface="Times New Roman" panose="02020603050405020304" pitchFamily="18" charset="0"/>
              </a:rPr>
              <a:t>Pathway</a:t>
            </a:r>
          </a:p>
          <a:p>
            <a:pPr marL="0" indent="0">
              <a:lnSpc>
                <a:spcPct val="107000"/>
              </a:lnSpc>
              <a:spcBef>
                <a:spcPts val="0"/>
              </a:spcBef>
              <a:buNone/>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lstStyle/>
          <a:p>
            <a:r>
              <a:rPr lang="en-US" dirty="0">
                <a:latin typeface="Calibri "/>
              </a:rPr>
              <a:t>F676  - Activities of Daily Living (ADLs)</a:t>
            </a: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6220623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905" y="1146876"/>
            <a:ext cx="10094259" cy="5207429"/>
          </a:xfrm>
        </p:spPr>
        <p:txBody>
          <a:bodyPr>
            <a:normAutofit/>
          </a:bodyPr>
          <a:lstStyle/>
          <a:p>
            <a:pPr marL="0" indent="0">
              <a:lnSpc>
                <a:spcPct val="107000"/>
              </a:lnSpc>
              <a:spcBef>
                <a:spcPts val="0"/>
              </a:spcBef>
              <a:buNone/>
            </a:pPr>
            <a:r>
              <a:rPr lang="en-US" sz="3000" b="1" dirty="0">
                <a:latin typeface="Times New Roman" panose="02020603050405020304" pitchFamily="18" charset="0"/>
                <a:ea typeface="Calibri" panose="020F0502020204030204" pitchFamily="34" charset="0"/>
                <a:cs typeface="Times New Roman" panose="02020603050405020304" pitchFamily="18" charset="0"/>
              </a:rPr>
              <a:t>Key Points:</a:t>
            </a:r>
          </a:p>
          <a:p>
            <a:pPr marL="0" indent="0">
              <a:lnSpc>
                <a:spcPct val="107000"/>
              </a:lnSpc>
              <a:spcBef>
                <a:spcPts val="0"/>
              </a:spcBef>
              <a:buNone/>
            </a:pP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3000" dirty="0">
                <a:latin typeface="Times New Roman" panose="02020603050405020304" pitchFamily="18" charset="0"/>
                <a:ea typeface="Calibri" panose="020F0502020204030204" pitchFamily="34" charset="0"/>
                <a:cs typeface="Times New Roman" panose="02020603050405020304" pitchFamily="18" charset="0"/>
              </a:rPr>
              <a:t>Minor changes to regulatory language and interpretive guidance</a:t>
            </a:r>
          </a:p>
          <a:p>
            <a:pPr>
              <a:lnSpc>
                <a:spcPct val="107000"/>
              </a:lnSpc>
              <a:spcBef>
                <a:spcPts val="0"/>
              </a:spcBef>
            </a:pPr>
            <a:r>
              <a:rPr lang="en-US" sz="3000" dirty="0">
                <a:latin typeface="Times New Roman" panose="02020603050405020304" pitchFamily="18" charset="0"/>
                <a:ea typeface="Calibri" panose="020F0502020204030204" pitchFamily="34" charset="0"/>
                <a:cs typeface="Times New Roman" panose="02020603050405020304" pitchFamily="18" charset="0"/>
              </a:rPr>
              <a:t>The facility must assess, identify and provide interventions to assist the resident who is unable to perform ADLs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independently</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Activities </a:t>
            </a:r>
            <a:r>
              <a:rPr lang="en-US" sz="3000" dirty="0">
                <a:latin typeface="Times New Roman" panose="02020603050405020304" pitchFamily="18" charset="0"/>
                <a:ea typeface="Calibri" panose="020F0502020204030204" pitchFamily="34" charset="0"/>
                <a:cs typeface="Times New Roman" panose="02020603050405020304" pitchFamily="18" charset="0"/>
              </a:rPr>
              <a:t>of Daily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Living Critical Element (CE) Pathway </a:t>
            </a:r>
          </a:p>
          <a:p>
            <a:pPr>
              <a:lnSpc>
                <a:spcPct val="107000"/>
              </a:lnSpc>
              <a:spcBef>
                <a:spcPts val="0"/>
              </a:spcBef>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Interpretive guidance </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lstStyle/>
          <a:p>
            <a:r>
              <a:rPr lang="en-US" sz="3800" dirty="0">
                <a:latin typeface="Calibri "/>
              </a:rPr>
              <a:t>F677 – ADL Care Provided for Dependent Residents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317007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765" y="1224367"/>
            <a:ext cx="10165976" cy="4889562"/>
          </a:xfrm>
          <a:noFill/>
        </p:spPr>
        <p:txBody>
          <a:bodyPr>
            <a:normAutofit/>
          </a:bodyPr>
          <a:lstStyle/>
          <a:p>
            <a:pPr marL="0" indent="0">
              <a:lnSpc>
                <a:spcPct val="107000"/>
              </a:lnSpc>
              <a:spcBef>
                <a:spcPts val="0"/>
              </a:spcBef>
              <a:buNone/>
            </a:pPr>
            <a:r>
              <a:rPr lang="en-US" sz="2800" b="1" i="1" dirty="0">
                <a:solidFill>
                  <a:srgbClr val="FF0000"/>
                </a:solidFill>
                <a:latin typeface="Arial" panose="020B0604020202020204" pitchFamily="34" charset="0"/>
                <a:ea typeface="Calibri" panose="020F0502020204030204" pitchFamily="34" charset="0"/>
                <a:cs typeface="Arial" panose="020B0604020202020204" pitchFamily="34" charset="0"/>
              </a:rPr>
              <a:t>                                                                                                                                       </a:t>
            </a:r>
          </a:p>
          <a:p>
            <a:pPr>
              <a:lnSpc>
                <a:spcPct val="107000"/>
              </a:lnSpc>
              <a:spcBef>
                <a:spcPts val="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Emergency basic life support is provided immediately when needed, including cardiopulmonary resuscitation (CPR) to any resident requiring such care prior to the arrival of emergency medical personnel, in accordance with relevant physician orders, and the resident’s advance directives. </a:t>
            </a: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Interpretive guidance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lstStyle/>
          <a:p>
            <a:r>
              <a:rPr lang="en-US" sz="4000" dirty="0">
                <a:latin typeface="Calibri "/>
              </a:rPr>
              <a:t>F678  Cardio-Pulmonary Resuscitation (CPR)</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16783580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976" y="1039907"/>
            <a:ext cx="10201836" cy="5314400"/>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Key Points:</a:t>
            </a:r>
          </a:p>
          <a:p>
            <a:pPr marL="0" indent="0">
              <a:buNone/>
            </a:pPr>
            <a:r>
              <a:rPr lang="en-US" sz="2400" dirty="0">
                <a:latin typeface="Times New Roman" panose="02020603050405020304" pitchFamily="18" charset="0"/>
                <a:cs typeface="Times New Roman" panose="02020603050405020304" pitchFamily="18" charset="0"/>
              </a:rPr>
              <a:t>The facility must:</a:t>
            </a:r>
          </a:p>
          <a:p>
            <a:r>
              <a:rPr lang="en-US" sz="2400" dirty="0">
                <a:latin typeface="Times New Roman" panose="02020603050405020304" pitchFamily="18" charset="0"/>
                <a:cs typeface="Times New Roman" panose="02020603050405020304" pitchFamily="18" charset="0"/>
              </a:rPr>
              <a:t>Implement an ongoing person centered activities program;</a:t>
            </a:r>
          </a:p>
          <a:p>
            <a:pPr>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Provide activities which:</a:t>
            </a:r>
          </a:p>
          <a:p>
            <a:pPr lvl="1">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Are based upon the resident’s comprehensive assessment and care plan; </a:t>
            </a:r>
          </a:p>
          <a:p>
            <a:pPr lvl="1">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Support the interests, preferences and choices of activities of each resident;</a:t>
            </a:r>
          </a:p>
          <a:p>
            <a:pPr lvl="1">
              <a:lnSpc>
                <a:spcPct val="107000"/>
              </a:lnSpc>
              <a:spcBef>
                <a:spcPts val="0"/>
              </a:spcBef>
            </a:pPr>
            <a:r>
              <a:rPr lang="en-US" sz="2400" dirty="0">
                <a:latin typeface="Times New Roman" panose="02020603050405020304" pitchFamily="18" charset="0"/>
                <a:cs typeface="Times New Roman" panose="02020603050405020304" pitchFamily="18" charset="0"/>
              </a:rPr>
              <a:t>Include group, individual, and independent activities; and</a:t>
            </a:r>
          </a:p>
          <a:p>
            <a:pPr lvl="1">
              <a:lnSpc>
                <a:spcPct val="107000"/>
              </a:lnSpc>
              <a:spcBef>
                <a:spcPts val="0"/>
              </a:spcBef>
            </a:pPr>
            <a:r>
              <a:rPr lang="en-US" sz="2400" dirty="0">
                <a:latin typeface="Times New Roman" panose="02020603050405020304" pitchFamily="18" charset="0"/>
                <a:cs typeface="Times New Roman" panose="02020603050405020304" pitchFamily="18" charset="0"/>
              </a:rPr>
              <a:t>Encourage both independence and interaction in the community</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Activities </a:t>
            </a:r>
            <a:r>
              <a:rPr lang="en-US" sz="2400" dirty="0">
                <a:latin typeface="Times New Roman" panose="02020603050405020304" pitchFamily="18" charset="0"/>
                <a:cs typeface="Times New Roman" panose="02020603050405020304" pitchFamily="18" charset="0"/>
              </a:rPr>
              <a:t>Critical Element (CE) </a:t>
            </a:r>
            <a:r>
              <a:rPr lang="en-US" sz="2400" dirty="0" smtClean="0">
                <a:latin typeface="Times New Roman" panose="02020603050405020304" pitchFamily="18" charset="0"/>
                <a:cs typeface="Times New Roman" panose="02020603050405020304" pitchFamily="18" charset="0"/>
              </a:rPr>
              <a:t>Pathway</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Interpretive guidance </a:t>
            </a:r>
            <a:endParaRPr lang="en-US"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800" dirty="0">
                <a:latin typeface="Calibri "/>
              </a:rPr>
              <a:t>F679 – Activities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3081132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0C4179A-0E8E-42FA-B0D2-0E49EBE2A143}"/>
              </a:ext>
            </a:extLst>
          </p:cNvPr>
          <p:cNvSpPr>
            <a:spLocks noGrp="1"/>
          </p:cNvSpPr>
          <p:nvPr>
            <p:ph idx="1"/>
          </p:nvPr>
        </p:nvSpPr>
        <p:spPr>
          <a:xfrm>
            <a:off x="1005840" y="1044277"/>
            <a:ext cx="10168128" cy="5147482"/>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Key Points:</a:t>
            </a:r>
          </a:p>
          <a:p>
            <a:r>
              <a:rPr lang="en-US" sz="2400" dirty="0">
                <a:latin typeface="Times New Roman" panose="02020603050405020304" pitchFamily="18" charset="0"/>
                <a:cs typeface="Times New Roman" panose="02020603050405020304" pitchFamily="18" charset="0"/>
              </a:rPr>
              <a:t>Minimal changes to the regulation and guidance for tag F680;</a:t>
            </a:r>
          </a:p>
          <a:p>
            <a:r>
              <a:rPr lang="en-US" sz="2400" dirty="0">
                <a:latin typeface="Times New Roman" panose="02020603050405020304" pitchFamily="18" charset="0"/>
                <a:cs typeface="Times New Roman" panose="02020603050405020304" pitchFamily="18" charset="0"/>
              </a:rPr>
              <a:t>Review F680 if there is no activity director, or if concerns are identified with the direction of the activity program;</a:t>
            </a:r>
          </a:p>
          <a:p>
            <a:r>
              <a:rPr lang="en-US" sz="2400" dirty="0">
                <a:latin typeface="Times New Roman" panose="02020603050405020304" pitchFamily="18" charset="0"/>
                <a:cs typeface="Times New Roman" panose="02020603050405020304" pitchFamily="18" charset="0"/>
              </a:rPr>
              <a:t>The facility must have a qualified activities professional to direct the provision of activities to the residents.  It is cited if the facility is non-compliant with the regulation, whether or not there have been any negative outcomes to residents. </a:t>
            </a:r>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Regulatory language</a:t>
            </a:r>
          </a:p>
          <a:p>
            <a:r>
              <a:rPr lang="en-US" sz="2400" dirty="0">
                <a:latin typeface="Times New Roman" panose="02020603050405020304" pitchFamily="18" charset="0"/>
                <a:cs typeface="Times New Roman" panose="02020603050405020304" pitchFamily="18" charset="0"/>
              </a:rPr>
              <a:t>Interpretive Guidance</a:t>
            </a:r>
          </a:p>
          <a:p>
            <a:pPr marL="0" indent="0">
              <a:buNone/>
            </a:pPr>
            <a:endParaRPr lang="en-US" sz="2400" dirty="0"/>
          </a:p>
        </p:txBody>
      </p:sp>
      <p:sp>
        <p:nvSpPr>
          <p:cNvPr id="4" name="Title 3">
            <a:extLst>
              <a:ext uri="{FF2B5EF4-FFF2-40B4-BE49-F238E27FC236}">
                <a16:creationId xmlns="" xmlns:a16="http://schemas.microsoft.com/office/drawing/2014/main" id="{286B9323-2DF7-4713-ADA4-351A4B80A8B6}"/>
              </a:ext>
            </a:extLst>
          </p:cNvPr>
          <p:cNvSpPr>
            <a:spLocks noGrp="1"/>
          </p:cNvSpPr>
          <p:nvPr>
            <p:ph type="title"/>
          </p:nvPr>
        </p:nvSpPr>
        <p:spPr/>
        <p:txBody>
          <a:bodyPr/>
          <a:lstStyle/>
          <a:p>
            <a:r>
              <a:rPr lang="en-US" dirty="0">
                <a:latin typeface="Calibri "/>
              </a:rPr>
              <a:t>F680 – Qualifications of Activity Professional</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32399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360969"/>
            <a:ext cx="10972800" cy="4297363"/>
          </a:xfrm>
        </p:spPr>
        <p:txBody>
          <a:bodyPr>
            <a:normAutofit/>
          </a:bodyPr>
          <a:lstStyle/>
          <a:p>
            <a:r>
              <a:rPr lang="en-US" b="1" dirty="0" smtClean="0">
                <a:latin typeface="Times New Roman" panose="02020603050405020304" pitchFamily="18" charset="0"/>
                <a:cs typeface="Times New Roman" panose="02020603050405020304" pitchFamily="18" charset="0"/>
              </a:rPr>
              <a:t>F551 – Resident Representatives </a:t>
            </a:r>
          </a:p>
          <a:p>
            <a:pPr lvl="1"/>
            <a:r>
              <a:rPr lang="en-US" sz="2800" dirty="0" smtClean="0">
                <a:latin typeface="Times New Roman" panose="02020603050405020304" pitchFamily="18" charset="0"/>
                <a:cs typeface="Times New Roman" panose="02020603050405020304" pitchFamily="18" charset="0"/>
              </a:rPr>
              <a:t>Previously F152</a:t>
            </a:r>
          </a:p>
          <a:p>
            <a:pPr lvl="1"/>
            <a:r>
              <a:rPr lang="en-US" sz="2800" dirty="0" smtClean="0">
                <a:latin typeface="Times New Roman" panose="02020603050405020304" pitchFamily="18" charset="0"/>
                <a:cs typeface="Times New Roman" panose="02020603050405020304" pitchFamily="18" charset="0"/>
              </a:rPr>
              <a:t>Resident representative acts within their legal responsibility</a:t>
            </a:r>
          </a:p>
          <a:p>
            <a:pPr lvl="1"/>
            <a:endParaRPr lang="en-US" sz="2800" dirty="0">
              <a:latin typeface="Times New Roman" panose="02020603050405020304" pitchFamily="18" charset="0"/>
              <a:cs typeface="Times New Roman" panose="02020603050405020304" pitchFamily="18" charset="0"/>
            </a:endParaRPr>
          </a:p>
          <a:p>
            <a:pPr marL="228600" lvl="1"/>
            <a:r>
              <a:rPr lang="en-US" sz="2800" b="1" dirty="0" smtClean="0">
                <a:latin typeface="Times New Roman" panose="02020603050405020304" pitchFamily="18" charset="0"/>
                <a:cs typeface="Times New Roman" panose="02020603050405020304" pitchFamily="18" charset="0"/>
              </a:rPr>
              <a:t>F553 – Participation in Care Planning</a:t>
            </a:r>
          </a:p>
          <a:p>
            <a:pPr marL="685800" lvl="2"/>
            <a:r>
              <a:rPr lang="en-US" sz="2800" dirty="0" smtClean="0">
                <a:latin typeface="Times New Roman" panose="02020603050405020304" pitchFamily="18" charset="0"/>
                <a:cs typeface="Times New Roman" panose="02020603050405020304" pitchFamily="18" charset="0"/>
              </a:rPr>
              <a:t>Previously F154/F280</a:t>
            </a:r>
          </a:p>
          <a:p>
            <a:pPr marL="685800" lvl="2"/>
            <a:r>
              <a:rPr lang="en-US" sz="2800" dirty="0" smtClean="0">
                <a:latin typeface="Times New Roman" panose="02020603050405020304" pitchFamily="18" charset="0"/>
                <a:cs typeface="Times New Roman" panose="02020603050405020304" pitchFamily="18" charset="0"/>
              </a:rPr>
              <a:t>Resident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has the right to participate in care planning process</a:t>
            </a:r>
          </a:p>
          <a:p>
            <a:pPr marL="685800" lvl="2"/>
            <a:r>
              <a:rPr lang="en-US" sz="2800" dirty="0" smtClean="0">
                <a:latin typeface="Times New Roman" panose="02020603050405020304" pitchFamily="18" charset="0"/>
                <a:cs typeface="Times New Roman" panose="02020603050405020304" pitchFamily="18" charset="0"/>
              </a:rPr>
              <a:t>Facility upholds rights</a:t>
            </a:r>
          </a:p>
          <a:p>
            <a:pPr marL="685800" lvl="2"/>
            <a:endParaRPr lang="en-US" sz="2400" dirty="0" smtClean="0">
              <a:latin typeface="Times New Roman" panose="02020603050405020304" pitchFamily="18" charset="0"/>
              <a:cs typeface="Times New Roman" panose="02020603050405020304" pitchFamily="18" charset="0"/>
            </a:endParaRPr>
          </a:p>
          <a:p>
            <a:pPr marL="685800" lvl="2"/>
            <a:endParaRPr lang="en-US" sz="2400" dirty="0" smtClean="0">
              <a:latin typeface="Times New Roman" panose="02020603050405020304" pitchFamily="18" charset="0"/>
              <a:cs typeface="Times New Roman" panose="02020603050405020304" pitchFamily="18" charset="0"/>
            </a:endParaRPr>
          </a:p>
          <a:p>
            <a:pPr lvl="1"/>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Autofit/>
          </a:bodyPr>
          <a:lstStyle/>
          <a:p>
            <a:pPr algn="ctr"/>
            <a:r>
              <a:rPr lang="en-US" sz="5400" b="1" dirty="0" smtClean="0">
                <a:latin typeface="+mn-lt"/>
              </a:rPr>
              <a:t/>
            </a:r>
            <a:br>
              <a:rPr lang="en-US" sz="5400" b="1" dirty="0" smtClean="0">
                <a:latin typeface="+mn-lt"/>
              </a:rPr>
            </a:br>
            <a:r>
              <a:rPr lang="en-US" sz="5400" b="1" dirty="0">
                <a:latin typeface="+mn-lt"/>
              </a:rPr>
              <a:t/>
            </a:r>
            <a:br>
              <a:rPr lang="en-US" sz="5400" b="1" dirty="0">
                <a:latin typeface="+mn-lt"/>
              </a:rPr>
            </a:br>
            <a:r>
              <a:rPr lang="en-US" sz="5400" b="1" dirty="0" smtClean="0">
                <a:latin typeface="+mn-lt"/>
              </a:rPr>
              <a:t>§ </a:t>
            </a:r>
            <a:r>
              <a:rPr lang="en-US" sz="5400" b="1" dirty="0">
                <a:latin typeface="+mn-lt"/>
                <a:cs typeface="Arial" panose="020B0604020202020204" pitchFamily="34" charset="0"/>
              </a:rPr>
              <a:t>483.10 Resident Rights</a:t>
            </a:r>
            <a:r>
              <a:rPr lang="en-US" sz="5400" b="1" dirty="0">
                <a:latin typeface="+mn-lt"/>
              </a:rPr>
              <a:t/>
            </a:r>
            <a:br>
              <a:rPr lang="en-US" sz="5400" b="1" dirty="0">
                <a:latin typeface="+mn-lt"/>
              </a:rPr>
            </a:br>
            <a:r>
              <a:rPr lang="en-US" sz="5400" b="1" dirty="0">
                <a:latin typeface="+mn-lt"/>
              </a:rPr>
              <a:t/>
            </a:r>
            <a:br>
              <a:rPr lang="en-US" sz="5400" b="1" dirty="0">
                <a:latin typeface="+mn-lt"/>
              </a:rPr>
            </a:br>
            <a:endParaRPr lang="en-US" sz="5400" b="1"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967053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286B9323-2DF7-4713-ADA4-351A4B80A8B6}"/>
              </a:ext>
            </a:extLst>
          </p:cNvPr>
          <p:cNvSpPr>
            <a:spLocks noGrp="1"/>
          </p:cNvSpPr>
          <p:nvPr>
            <p:ph type="title"/>
          </p:nvPr>
        </p:nvSpPr>
        <p:spPr>
          <a:xfrm>
            <a:off x="0" y="70547"/>
            <a:ext cx="12192000" cy="694267"/>
          </a:xfrm>
        </p:spPr>
        <p:txBody>
          <a:bodyPr/>
          <a:lstStyle/>
          <a:p>
            <a:r>
              <a:rPr lang="en-US" i="1" dirty="0">
                <a:latin typeface="Calibri "/>
                <a:ea typeface="Calibri" panose="020F0502020204030204" pitchFamily="34" charset="0"/>
                <a:cs typeface="Times New Roman" panose="02020603050405020304" pitchFamily="18" charset="0"/>
              </a:rPr>
              <a:t>§</a:t>
            </a:r>
            <a:r>
              <a:rPr lang="en-US" dirty="0">
                <a:latin typeface="Calibri "/>
              </a:rPr>
              <a:t>483.25 Quality of Care </a:t>
            </a:r>
          </a:p>
        </p:txBody>
      </p:sp>
      <p:sp>
        <p:nvSpPr>
          <p:cNvPr id="10" name="Text Placeholder 5"/>
          <p:cNvSpPr>
            <a:spLocks noGrp="1"/>
          </p:cNvSpPr>
          <p:nvPr>
            <p:ph idx="1"/>
          </p:nvPr>
        </p:nvSpPr>
        <p:spPr>
          <a:xfrm>
            <a:off x="609600" y="1360714"/>
            <a:ext cx="10972800" cy="4798107"/>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New Quality of Care F-Tag Numbering: </a:t>
            </a:r>
            <a:endParaRPr lang="en-US" dirty="0">
              <a:latin typeface="Times New Roman" panose="02020603050405020304" pitchFamily="18" charset="0"/>
              <a:cs typeface="Times New Roman" panose="02020603050405020304" pitchFamily="18" charset="0"/>
            </a:endParaRPr>
          </a:p>
        </p:txBody>
      </p:sp>
      <p:sp>
        <p:nvSpPr>
          <p:cNvPr id="11" name="Rectangle 10"/>
          <p:cNvSpPr/>
          <p:nvPr/>
        </p:nvSpPr>
        <p:spPr>
          <a:xfrm>
            <a:off x="533400" y="2124107"/>
            <a:ext cx="5335588" cy="3206006"/>
          </a:xfrm>
          <a:prstGeom prst="rect">
            <a:avLst/>
          </a:prstGeom>
        </p:spPr>
        <p:txBody>
          <a:bodyPr wrap="square">
            <a:spAutoFit/>
          </a:bodyPr>
          <a:lstStyle/>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F684 Quality of Care </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F685 Vision and Hearing</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F686 Skin Integrity &amp; Pressure Ulcers</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F687 Foot Care</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F688 Mobility &amp; ROM</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F689 Accidents /Supervision</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F690 Bowel/Bladder </a:t>
            </a:r>
            <a:r>
              <a:rPr lang="en-US" sz="2000" dirty="0">
                <a:solidFill>
                  <a:prstClr val="black"/>
                </a:solidFill>
                <a:latin typeface="Times New Roman" panose="02020603050405020304" pitchFamily="18" charset="0"/>
                <a:cs typeface="Times New Roman" panose="02020603050405020304" pitchFamily="18" charset="0"/>
              </a:rPr>
              <a:t>Incont</a:t>
            </a:r>
            <a:r>
              <a:rPr lang="en-US" sz="2000" dirty="0">
                <a:solidFill>
                  <a:prstClr val="black"/>
                </a:solidFill>
                <a:latin typeface="Times New Roman" panose="02020603050405020304" pitchFamily="18" charset="0"/>
                <a:cs typeface="Times New Roman" panose="02020603050405020304" pitchFamily="18" charset="0"/>
              </a:rPr>
              <a:t>, Catheter, UTI </a:t>
            </a:r>
          </a:p>
          <a:p>
            <a:pPr marL="228600" lvl="0" indent="-228600" fontAlgn="t">
              <a:lnSpc>
                <a:spcPct val="90000"/>
              </a:lnSpc>
              <a:spcBef>
                <a:spcPts val="1000"/>
              </a:spcBef>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F691 Colostomy, </a:t>
            </a:r>
            <a:r>
              <a:rPr lang="en-US" sz="2000" dirty="0">
                <a:solidFill>
                  <a:prstClr val="black"/>
                </a:solidFill>
                <a:latin typeface="Times New Roman" panose="02020603050405020304" pitchFamily="18" charset="0"/>
                <a:cs typeface="Times New Roman" panose="02020603050405020304" pitchFamily="18" charset="0"/>
              </a:rPr>
              <a:t>Urostomy</a:t>
            </a:r>
            <a:r>
              <a:rPr lang="en-US" sz="2000" dirty="0">
                <a:solidFill>
                  <a:prstClr val="black"/>
                </a:solidFill>
                <a:latin typeface="Times New Roman" panose="02020603050405020304" pitchFamily="18" charset="0"/>
                <a:cs typeface="Times New Roman" panose="02020603050405020304" pitchFamily="18" charset="0"/>
              </a:rPr>
              <a:t>/Ileostomy Care </a:t>
            </a:r>
          </a:p>
        </p:txBody>
      </p:sp>
      <p:sp>
        <p:nvSpPr>
          <p:cNvPr id="12" name="Content Placeholder 3"/>
          <p:cNvSpPr txBox="1">
            <a:spLocks/>
          </p:cNvSpPr>
          <p:nvPr/>
        </p:nvSpPr>
        <p:spPr>
          <a:xfrm>
            <a:off x="6096000" y="2124106"/>
            <a:ext cx="5183188" cy="45973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F692 Nutrition/Hydration</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F693 Tube Feeding /Restore Eating Skills</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F694 Parenteral/IV Fluids </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F695 Respiratory/ </a:t>
            </a: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Trach</a:t>
            </a: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Care/Suctioning </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F696 Prostheses </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F697 Pain Management </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F698 Dialysis</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F699 Trauma Informed Care </a:t>
            </a:r>
            <a:r>
              <a:rPr kumimoji="0" lang="en-US" sz="20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(Phase 3)</a:t>
            </a:r>
          </a:p>
          <a:p>
            <a:pPr marL="228600" marR="0" lvl="0" indent="-228600" algn="l" defTabSz="914400" rtl="0" eaLnBrk="1" fontAlgn="t"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F700 Bedrails (new)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endParaRPr>
          </a:p>
        </p:txBody>
      </p:sp>
      <p:sp>
        <p:nvSpPr>
          <p:cNvPr id="5" name="Slide Number Placeholder 4"/>
          <p:cNvSpPr>
            <a:spLocks noGrp="1"/>
          </p:cNvSpPr>
          <p:nvPr>
            <p:ph type="sldNum" sz="quarter" idx="10"/>
          </p:nvPr>
        </p:nvSpPr>
        <p:spPr/>
        <p:txBody>
          <a:bodyPr/>
          <a:lstStyle/>
          <a:p>
            <a:fld id="{7022FF3C-310F-4809-A5BE-BC5BA8AA108D}"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11435690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25AD37-4486-45B0-8B88-5124F43EADC9}"/>
              </a:ext>
            </a:extLst>
          </p:cNvPr>
          <p:cNvSpPr>
            <a:spLocks noGrp="1"/>
          </p:cNvSpPr>
          <p:nvPr>
            <p:ph idx="1"/>
          </p:nvPr>
        </p:nvSpPr>
        <p:spPr>
          <a:xfrm>
            <a:off x="1039906" y="1301856"/>
            <a:ext cx="10165976" cy="5419619"/>
          </a:xfrm>
        </p:spPr>
        <p:txBody>
          <a:bodyPr>
            <a:normAutofit fontScale="62500" lnSpcReduction="20000"/>
          </a:bodyPr>
          <a:lstStyle/>
          <a:p>
            <a:pPr marL="0" indent="0">
              <a:buNone/>
            </a:pPr>
            <a:r>
              <a:rPr lang="en-US" sz="3800" b="1" i="1" dirty="0">
                <a:solidFill>
                  <a:srgbClr val="FF0000"/>
                </a:solidFill>
                <a:latin typeface="Times New Roman" panose="02020603050405020304" pitchFamily="18" charset="0"/>
                <a:cs typeface="Times New Roman" panose="02020603050405020304" pitchFamily="18" charset="0"/>
              </a:rPr>
              <a:t>§483.25 - Quality of care is a fundamental principle that applies to all treatment and care provided to facility residents. Based on the </a:t>
            </a:r>
            <a:r>
              <a:rPr lang="en-US" sz="3800" b="1" dirty="0">
                <a:latin typeface="Times New Roman" panose="02020603050405020304" pitchFamily="18" charset="0"/>
                <a:cs typeface="Times New Roman" panose="02020603050405020304" pitchFamily="18" charset="0"/>
              </a:rPr>
              <a:t>comprehensive assessment</a:t>
            </a:r>
            <a:r>
              <a:rPr lang="en-US" sz="3800" b="1" i="1" dirty="0">
                <a:latin typeface="Times New Roman" panose="02020603050405020304" pitchFamily="18" charset="0"/>
                <a:cs typeface="Times New Roman" panose="02020603050405020304" pitchFamily="18" charset="0"/>
              </a:rPr>
              <a:t> </a:t>
            </a:r>
            <a:r>
              <a:rPr lang="en-US" sz="3800" b="1" i="1" dirty="0">
                <a:solidFill>
                  <a:srgbClr val="FF0000"/>
                </a:solidFill>
                <a:latin typeface="Times New Roman" panose="02020603050405020304" pitchFamily="18" charset="0"/>
                <a:cs typeface="Times New Roman" panose="02020603050405020304" pitchFamily="18" charset="0"/>
              </a:rPr>
              <a:t>of a resident, the facility must ensure that </a:t>
            </a:r>
            <a:r>
              <a:rPr lang="en-US" sz="3800" b="1" dirty="0">
                <a:latin typeface="Times New Roman" panose="02020603050405020304" pitchFamily="18" charset="0"/>
                <a:cs typeface="Times New Roman" panose="02020603050405020304" pitchFamily="18" charset="0"/>
              </a:rPr>
              <a:t>residents receive </a:t>
            </a:r>
            <a:r>
              <a:rPr lang="en-US" sz="3800" b="1" i="1" dirty="0">
                <a:solidFill>
                  <a:srgbClr val="FF0000"/>
                </a:solidFill>
                <a:latin typeface="Times New Roman" panose="02020603050405020304" pitchFamily="18" charset="0"/>
                <a:cs typeface="Times New Roman" panose="02020603050405020304" pitchFamily="18" charset="0"/>
              </a:rPr>
              <a:t>treatment and</a:t>
            </a:r>
            <a:r>
              <a:rPr lang="en-US" sz="3800" b="1" dirty="0">
                <a:solidFill>
                  <a:srgbClr val="FF0000"/>
                </a:solidFill>
                <a:latin typeface="Times New Roman" panose="02020603050405020304" pitchFamily="18" charset="0"/>
                <a:cs typeface="Times New Roman" panose="02020603050405020304" pitchFamily="18" charset="0"/>
              </a:rPr>
              <a:t> care </a:t>
            </a:r>
            <a:r>
              <a:rPr lang="en-US" sz="3800" b="1" i="1" dirty="0">
                <a:solidFill>
                  <a:srgbClr val="FF0000"/>
                </a:solidFill>
                <a:latin typeface="Times New Roman" panose="02020603050405020304" pitchFamily="18" charset="0"/>
                <a:cs typeface="Times New Roman" panose="02020603050405020304" pitchFamily="18" charset="0"/>
              </a:rPr>
              <a:t>in accordance with professional standards of practice, the comprehensive person-centered care plan, and the residents’ choices </a:t>
            </a:r>
            <a:r>
              <a:rPr lang="en-US" sz="3800" b="1" i="1" dirty="0" smtClean="0">
                <a:solidFill>
                  <a:srgbClr val="FF0000"/>
                </a:solidFill>
                <a:latin typeface="Times New Roman" panose="02020603050405020304" pitchFamily="18" charset="0"/>
                <a:cs typeface="Times New Roman" panose="02020603050405020304" pitchFamily="18" charset="0"/>
              </a:rPr>
              <a:t>…</a:t>
            </a:r>
          </a:p>
          <a:p>
            <a:pPr marL="0" indent="0">
              <a:buNone/>
            </a:pPr>
            <a:endParaRPr lang="en-US" sz="3100" b="1" i="1" dirty="0">
              <a:solidFill>
                <a:srgbClr val="FF0000"/>
              </a:solidFill>
              <a:latin typeface="Times New Roman" panose="02020603050405020304" pitchFamily="18" charset="0"/>
              <a:cs typeface="Times New Roman" panose="02020603050405020304" pitchFamily="18" charset="0"/>
            </a:endParaRPr>
          </a:p>
          <a:p>
            <a:pPr marL="0" indent="0">
              <a:buNone/>
            </a:pPr>
            <a:r>
              <a:rPr lang="en-US" sz="3400" b="1" dirty="0" smtClean="0">
                <a:latin typeface="Times New Roman" panose="02020603050405020304" pitchFamily="18" charset="0"/>
                <a:cs typeface="Times New Roman" panose="02020603050405020304" pitchFamily="18" charset="0"/>
              </a:rPr>
              <a:t>Key </a:t>
            </a:r>
            <a:r>
              <a:rPr lang="en-US" sz="3400" b="1" dirty="0">
                <a:latin typeface="Times New Roman" panose="02020603050405020304" pitchFamily="18" charset="0"/>
                <a:cs typeface="Times New Roman" panose="02020603050405020304" pitchFamily="18" charset="0"/>
              </a:rPr>
              <a:t>Points:</a:t>
            </a:r>
          </a:p>
          <a:p>
            <a:pPr marL="171450" indent="-171450"/>
            <a:r>
              <a:rPr lang="en-US" sz="3400" dirty="0">
                <a:latin typeface="Times New Roman" panose="02020603050405020304" pitchFamily="18" charset="0"/>
                <a:cs typeface="Times New Roman" panose="02020603050405020304" pitchFamily="18" charset="0"/>
              </a:rPr>
              <a:t>Use F684 for investigating any care concerns for which there is no specific Ftag;  </a:t>
            </a:r>
          </a:p>
          <a:p>
            <a:pPr marL="171450" indent="-171450"/>
            <a:r>
              <a:rPr lang="en-US" sz="3400" dirty="0">
                <a:latin typeface="Times New Roman" panose="02020603050405020304" pitchFamily="18" charset="0"/>
                <a:cs typeface="Times New Roman" panose="02020603050405020304" pitchFamily="18" charset="0"/>
              </a:rPr>
              <a:t>F684 contains guidance from former F309 for general quality of care concerns including non-pressure related wounds; </a:t>
            </a:r>
          </a:p>
          <a:p>
            <a:pPr marL="171450" indent="-171450"/>
            <a:r>
              <a:rPr lang="en-US" sz="3400" dirty="0">
                <a:latin typeface="Times New Roman" panose="02020603050405020304" pitchFamily="18" charset="0"/>
                <a:cs typeface="Times New Roman" panose="02020603050405020304" pitchFamily="18" charset="0"/>
              </a:rPr>
              <a:t>Guidance was updated for residents receiving end of life, or hospice care; and </a:t>
            </a:r>
          </a:p>
          <a:p>
            <a:pPr marL="171450" indent="-171450"/>
            <a:r>
              <a:rPr lang="en-US" sz="3400" dirty="0">
                <a:latin typeface="Times New Roman" panose="02020603050405020304" pitchFamily="18" charset="0"/>
                <a:cs typeface="Times New Roman" panose="02020603050405020304" pitchFamily="18" charset="0"/>
              </a:rPr>
              <a:t>Pain management, dementia care and dialysis are now stand alone tags. </a:t>
            </a:r>
            <a:endParaRPr lang="en-US" sz="3400" dirty="0" smtClean="0">
              <a:latin typeface="Times New Roman" panose="02020603050405020304" pitchFamily="18" charset="0"/>
              <a:cs typeface="Times New Roman" panose="02020603050405020304" pitchFamily="18" charset="0"/>
            </a:endParaRPr>
          </a:p>
          <a:p>
            <a:pPr marL="171450" indent="-171450"/>
            <a:r>
              <a:rPr lang="en-US" sz="3400" dirty="0" smtClean="0">
                <a:latin typeface="Times New Roman" panose="02020603050405020304" pitchFamily="18" charset="0"/>
                <a:cs typeface="Times New Roman" panose="02020603050405020304" pitchFamily="18" charset="0"/>
              </a:rPr>
              <a:t>General Critical Element (CE) Pathway </a:t>
            </a:r>
          </a:p>
          <a:p>
            <a:pPr marL="171450" indent="-171450"/>
            <a:r>
              <a:rPr lang="en-US" sz="3400" dirty="0" smtClean="0">
                <a:latin typeface="Times New Roman" panose="02020603050405020304" pitchFamily="18" charset="0"/>
                <a:cs typeface="Times New Roman" panose="02020603050405020304" pitchFamily="18" charset="0"/>
              </a:rPr>
              <a:t>Hospice/End of Lie CE Pathway</a:t>
            </a:r>
          </a:p>
          <a:p>
            <a:pPr marL="171450" indent="-171450"/>
            <a:r>
              <a:rPr lang="en-US" sz="3400" dirty="0" smtClean="0">
                <a:latin typeface="Times New Roman" panose="02020603050405020304" pitchFamily="18" charset="0"/>
                <a:cs typeface="Times New Roman" panose="02020603050405020304" pitchFamily="18" charset="0"/>
              </a:rPr>
              <a:t>Interpretive guidance </a:t>
            </a:r>
          </a:p>
          <a:p>
            <a:pPr marL="0" indent="0">
              <a:buNone/>
            </a:pPr>
            <a:endParaRPr lang="en-US" sz="3400" b="1"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Title 3">
            <a:extLst>
              <a:ext uri="{FF2B5EF4-FFF2-40B4-BE49-F238E27FC236}">
                <a16:creationId xmlns="" xmlns:a16="http://schemas.microsoft.com/office/drawing/2014/main" id="{9E9C4A95-F557-4704-9867-8D91A02F72DC}"/>
              </a:ext>
            </a:extLst>
          </p:cNvPr>
          <p:cNvSpPr>
            <a:spLocks noGrp="1"/>
          </p:cNvSpPr>
          <p:nvPr>
            <p:ph type="title"/>
          </p:nvPr>
        </p:nvSpPr>
        <p:spPr/>
        <p:txBody>
          <a:bodyPr/>
          <a:lstStyle/>
          <a:p>
            <a:r>
              <a:rPr lang="en-US" sz="3600" dirty="0">
                <a:latin typeface="Calibri "/>
                <a:cs typeface="Times New Roman" panose="02020603050405020304" pitchFamily="18" charset="0"/>
              </a:rPr>
              <a:t/>
            </a:r>
            <a:br>
              <a:rPr lang="en-US" sz="3600" dirty="0">
                <a:latin typeface="Calibri "/>
                <a:cs typeface="Times New Roman" panose="02020603050405020304" pitchFamily="18" charset="0"/>
              </a:rPr>
            </a:br>
            <a:r>
              <a:rPr lang="en-US" dirty="0">
                <a:latin typeface="Calibri "/>
                <a:cs typeface="Times New Roman" panose="02020603050405020304" pitchFamily="18" charset="0"/>
              </a:rPr>
              <a:t>F684 Quality of Care </a:t>
            </a:r>
            <a:br>
              <a:rPr lang="en-US" dirty="0">
                <a:latin typeface="Calibri "/>
                <a:cs typeface="Times New Roman" panose="02020603050405020304" pitchFamily="18" charset="0"/>
              </a:rPr>
            </a:b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2774222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693" y="1270862"/>
            <a:ext cx="10040471" cy="4835471"/>
          </a:xfrm>
        </p:spPr>
        <p:txBody>
          <a:bodyPr>
            <a:normAutofit/>
          </a:bodyPr>
          <a:lstStyle/>
          <a:p>
            <a:pPr marL="0" indent="0">
              <a:lnSpc>
                <a:spcPct val="107000"/>
              </a:lnSpc>
              <a:spcBef>
                <a:spcPts val="0"/>
              </a:spcBef>
              <a:buNone/>
            </a:pPr>
            <a:r>
              <a:rPr lang="en-US" sz="2400" b="1" dirty="0">
                <a:latin typeface="Times New Roman" panose="02020603050405020304" pitchFamily="18" charset="0"/>
                <a:cs typeface="Times New Roman" panose="02020603050405020304" pitchFamily="18" charset="0"/>
              </a:rPr>
              <a:t>Key Points:</a:t>
            </a:r>
          </a:p>
          <a:p>
            <a:pPr marL="0" indent="0">
              <a:lnSpc>
                <a:spcPct val="107000"/>
              </a:lnSpc>
              <a:spcBef>
                <a:spcPts val="0"/>
              </a:spcBef>
              <a:buNone/>
            </a:pPr>
            <a:endParaRPr lang="en-US" sz="2400" b="1" dirty="0">
              <a:latin typeface="Times New Roman" panose="02020603050405020304" pitchFamily="18" charset="0"/>
              <a:cs typeface="Times New Roman" panose="02020603050405020304" pitchFamily="18" charset="0"/>
            </a:endParaRPr>
          </a:p>
          <a:p>
            <a:pPr>
              <a:lnSpc>
                <a:spcPct val="107000"/>
              </a:lnSpc>
              <a:spcBef>
                <a:spcPts val="0"/>
              </a:spcBef>
            </a:pPr>
            <a:r>
              <a:rPr lang="en-US" sz="2400" dirty="0">
                <a:latin typeface="Times New Roman" panose="02020603050405020304" pitchFamily="18" charset="0"/>
                <a:cs typeface="Times New Roman" panose="02020603050405020304" pitchFamily="18" charset="0"/>
              </a:rPr>
              <a:t>No regulatory language change;</a:t>
            </a:r>
          </a:p>
          <a:p>
            <a:pPr>
              <a:lnSpc>
                <a:spcPct val="107000"/>
              </a:lnSpc>
              <a:spcBef>
                <a:spcPts val="0"/>
              </a:spcBef>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Facility must assist residents and their representative in gaining access to vision and hearing services; and</a:t>
            </a:r>
          </a:p>
          <a:p>
            <a:pPr>
              <a:lnSpc>
                <a:spcPct val="107000"/>
              </a:lnSpc>
              <a:spcBef>
                <a:spcPts val="0"/>
              </a:spcBef>
            </a:pPr>
            <a:r>
              <a:rPr lang="en-US" sz="2400" dirty="0" smtClean="0">
                <a:latin typeface="Times New Roman" panose="02020603050405020304" pitchFamily="18" charset="0"/>
                <a:cs typeface="Times New Roman" panose="02020603050405020304" pitchFamily="18" charset="0"/>
              </a:rPr>
              <a:t>Assist </a:t>
            </a:r>
            <a:r>
              <a:rPr lang="en-US" sz="2400" dirty="0">
                <a:latin typeface="Times New Roman" panose="02020603050405020304" pitchFamily="18" charset="0"/>
                <a:cs typeface="Times New Roman" panose="02020603050405020304" pitchFamily="18" charset="0"/>
              </a:rPr>
              <a:t>in making appointments and arranging for transportation</a:t>
            </a:r>
            <a:r>
              <a:rPr lang="en-US" sz="2400"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Activities of Daily Living and Communication-Sensory Critical Element Pathways </a:t>
            </a:r>
          </a:p>
          <a:p>
            <a:r>
              <a:rPr lang="en-US" sz="2400" dirty="0">
                <a:latin typeface="Times New Roman" panose="02020603050405020304" pitchFamily="18" charset="0"/>
                <a:cs typeface="Times New Roman" panose="02020603050405020304" pitchFamily="18" charset="0"/>
              </a:rPr>
              <a:t>Interpretive Guidance</a:t>
            </a:r>
          </a:p>
          <a:p>
            <a:endParaRPr lang="en-US" dirty="0"/>
          </a:p>
        </p:txBody>
      </p:sp>
      <p:sp>
        <p:nvSpPr>
          <p:cNvPr id="4" name="Title 3"/>
          <p:cNvSpPr>
            <a:spLocks noGrp="1"/>
          </p:cNvSpPr>
          <p:nvPr>
            <p:ph type="title"/>
          </p:nvPr>
        </p:nvSpPr>
        <p:spPr/>
        <p:txBody>
          <a:bodyPr/>
          <a:lstStyle/>
          <a:p>
            <a:r>
              <a:rPr lang="en-US" dirty="0">
                <a:latin typeface="Calibri "/>
                <a:cs typeface="Times New Roman" panose="02020603050405020304" pitchFamily="18" charset="0"/>
              </a:rPr>
              <a:t>F685 - Vision and Hearing</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3430289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975" y="1224367"/>
            <a:ext cx="10165977" cy="5005953"/>
          </a:xfrm>
        </p:spPr>
        <p:txBody>
          <a:bodyPr>
            <a:noAutofit/>
          </a:bodyPr>
          <a:lstStyle/>
          <a:p>
            <a:pPr marL="0" indent="0">
              <a:lnSpc>
                <a:spcPct val="107000"/>
              </a:lnSpc>
              <a:spcBef>
                <a:spcPts val="0"/>
              </a:spcBef>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Key Points:</a:t>
            </a:r>
          </a:p>
          <a:p>
            <a:pPr lvl="0"/>
            <a:r>
              <a:rPr lang="en-US" sz="2400" dirty="0" smtClean="0">
                <a:latin typeface="Times New Roman" panose="02020603050405020304" pitchFamily="18" charset="0"/>
                <a:cs typeface="Times New Roman" panose="02020603050405020304" pitchFamily="18" charset="0"/>
              </a:rPr>
              <a:t>New </a:t>
            </a:r>
            <a:r>
              <a:rPr lang="en-US" sz="2400" dirty="0">
                <a:latin typeface="Times New Roman" panose="02020603050405020304" pitchFamily="18" charset="0"/>
                <a:cs typeface="Times New Roman" panose="02020603050405020304" pitchFamily="18" charset="0"/>
              </a:rPr>
              <a:t>regulatory language requiring preventive care, </a:t>
            </a:r>
            <a:r>
              <a:rPr lang="en-US" sz="2400" b="1" dirty="0">
                <a:latin typeface="Times New Roman" panose="02020603050405020304" pitchFamily="18" charset="0"/>
                <a:cs typeface="Times New Roman" panose="02020603050405020304" pitchFamily="18" charset="0"/>
              </a:rPr>
              <a:t>consistent with professional standards of practice</a:t>
            </a:r>
            <a:r>
              <a:rPr lang="en-US" sz="2400" dirty="0">
                <a:latin typeface="Times New Roman" panose="02020603050405020304" pitchFamily="18" charset="0"/>
                <a:cs typeface="Times New Roman" panose="02020603050405020304" pitchFamily="18" charset="0"/>
              </a:rPr>
              <a:t>, to residents who may be at risk for development of pressure ulcers.</a:t>
            </a:r>
          </a:p>
          <a:p>
            <a:pPr lvl="0"/>
            <a:r>
              <a:rPr lang="en-US" sz="2400" dirty="0" smtClean="0">
                <a:latin typeface="Times New Roman" panose="02020603050405020304" pitchFamily="18" charset="0"/>
                <a:cs typeface="Times New Roman" panose="02020603050405020304" pitchFamily="18" charset="0"/>
              </a:rPr>
              <a:t>Provide </a:t>
            </a:r>
            <a:r>
              <a:rPr lang="en-US" sz="2400" dirty="0">
                <a:latin typeface="Times New Roman" panose="02020603050405020304" pitchFamily="18" charset="0"/>
                <a:cs typeface="Times New Roman" panose="02020603050405020304" pitchFamily="18" charset="0"/>
              </a:rPr>
              <a:t>treatment for existing pressure ulcers, </a:t>
            </a:r>
            <a:r>
              <a:rPr lang="en-US" sz="2400" b="1" dirty="0">
                <a:latin typeface="Times New Roman" panose="02020603050405020304" pitchFamily="18" charset="0"/>
                <a:cs typeface="Times New Roman" panose="02020603050405020304" pitchFamily="18" charset="0"/>
              </a:rPr>
              <a:t>consistent with professional standards of practice</a:t>
            </a:r>
            <a:r>
              <a:rPr lang="en-US" sz="2400" dirty="0">
                <a:latin typeface="Times New Roman" panose="02020603050405020304" pitchFamily="18" charset="0"/>
                <a:cs typeface="Times New Roman" panose="02020603050405020304" pitchFamily="18" charset="0"/>
              </a:rPr>
              <a:t>, to promote healing, prevent infection and prevent a new ulcer from developing; </a:t>
            </a:r>
          </a:p>
          <a:p>
            <a:pPr lvl="0"/>
            <a:r>
              <a:rPr lang="en-US" sz="2400" dirty="0" smtClean="0">
                <a:latin typeface="Times New Roman" panose="02020603050405020304" pitchFamily="18" charset="0"/>
                <a:cs typeface="Times New Roman" panose="02020603050405020304" pitchFamily="18" charset="0"/>
              </a:rPr>
              <a:t>Interpretive </a:t>
            </a:r>
            <a:r>
              <a:rPr lang="en-US" sz="2400" dirty="0">
                <a:latin typeface="Times New Roman" panose="02020603050405020304" pitchFamily="18" charset="0"/>
                <a:cs typeface="Times New Roman" panose="02020603050405020304" pitchFamily="18" charset="0"/>
              </a:rPr>
              <a:t>guidance has been updated and expanded to </a:t>
            </a:r>
            <a:r>
              <a:rPr lang="en-US" sz="2400" dirty="0" smtClean="0">
                <a:latin typeface="Times New Roman" panose="02020603050405020304" pitchFamily="18" charset="0"/>
                <a:cs typeface="Times New Roman" panose="02020603050405020304" pitchFamily="18" charset="0"/>
              </a:rPr>
              <a:t>address staging</a:t>
            </a:r>
            <a:r>
              <a:rPr lang="en-US" sz="2400" dirty="0">
                <a:latin typeface="Times New Roman" panose="02020603050405020304" pitchFamily="18" charset="0"/>
                <a:cs typeface="Times New Roman" panose="02020603050405020304" pitchFamily="18" charset="0"/>
              </a:rPr>
              <a:t>. </a:t>
            </a:r>
          </a:p>
          <a:p>
            <a:pPr>
              <a:lnSpc>
                <a:spcPct val="107000"/>
              </a:lnSpc>
              <a:spcBef>
                <a:spcPts val="0"/>
              </a:spcBef>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Pressure Ulcer Critical Element (CE) Pathway </a:t>
            </a:r>
            <a:endParaRPr lang="en-US" sz="2400" dirty="0" smtClean="0">
              <a:latin typeface="Times New Roman" panose="02020603050405020304" pitchFamily="18" charset="0"/>
              <a:cs typeface="Times New Roman" panose="02020603050405020304" pitchFamily="18" charset="0"/>
            </a:endParaRPr>
          </a:p>
          <a:p>
            <a:pPr>
              <a:lnSpc>
                <a:spcPct val="107000"/>
              </a:lnSpc>
              <a:spcBef>
                <a:spcPts val="0"/>
              </a:spcBef>
            </a:pPr>
            <a:r>
              <a:rPr lang="en-US" sz="2400" dirty="0" smtClean="0">
                <a:latin typeface="Times New Roman" panose="02020603050405020304" pitchFamily="18" charset="0"/>
                <a:cs typeface="Times New Roman" panose="02020603050405020304" pitchFamily="18" charset="0"/>
              </a:rPr>
              <a:t>Interpretive </a:t>
            </a:r>
            <a:r>
              <a:rPr lang="en-US" sz="2400" dirty="0">
                <a:latin typeface="Times New Roman" panose="02020603050405020304" pitchFamily="18" charset="0"/>
                <a:cs typeface="Times New Roman" panose="02020603050405020304" pitchFamily="18" charset="0"/>
              </a:rPr>
              <a:t>guidelines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indent="0">
              <a:lnSpc>
                <a:spcPct val="107000"/>
              </a:lnSpc>
              <a:spcBef>
                <a:spcPts val="0"/>
              </a:spcBef>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lstStyle/>
          <a:p>
            <a:r>
              <a:rPr lang="en-US" dirty="0">
                <a:latin typeface="Calibri "/>
                <a:cs typeface="Times New Roman" panose="02020603050405020304" pitchFamily="18" charset="0"/>
              </a:rPr>
              <a:t>F686 </a:t>
            </a:r>
            <a:r>
              <a:rPr lang="en-US" dirty="0" smtClean="0">
                <a:latin typeface="Calibri "/>
                <a:cs typeface="Times New Roman" panose="02020603050405020304" pitchFamily="18" charset="0"/>
              </a:rPr>
              <a:t>– Pressure </a:t>
            </a:r>
            <a:r>
              <a:rPr lang="en-US" dirty="0">
                <a:latin typeface="Calibri "/>
                <a:cs typeface="Times New Roman" panose="02020603050405020304" pitchFamily="18" charset="0"/>
              </a:rPr>
              <a:t>Ulcers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17026924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047" y="1224365"/>
            <a:ext cx="10165977" cy="5145438"/>
          </a:xfrm>
        </p:spPr>
        <p:txBody>
          <a:bodyPr>
            <a:normAutofit fontScale="25000" lnSpcReduction="20000"/>
          </a:bodyPr>
          <a:lstStyle/>
          <a:p>
            <a:pPr marL="0" indent="0">
              <a:lnSpc>
                <a:spcPct val="107000"/>
              </a:lnSpc>
              <a:spcBef>
                <a:spcPts val="0"/>
              </a:spcBef>
              <a:buNone/>
            </a:pPr>
            <a:r>
              <a:rPr lang="en-US" sz="11200" b="1" dirty="0">
                <a:latin typeface="Times New Roman" panose="02020603050405020304" pitchFamily="18" charset="0"/>
                <a:ea typeface="Times New Roman" panose="02020603050405020304" pitchFamily="18" charset="0"/>
                <a:cs typeface="Times New Roman" panose="02020603050405020304" pitchFamily="18" charset="0"/>
              </a:rPr>
              <a:t>Key Points: </a:t>
            </a:r>
          </a:p>
          <a:p>
            <a:pPr marL="0" indent="0">
              <a:lnSpc>
                <a:spcPct val="107000"/>
              </a:lnSpc>
              <a:spcBef>
                <a:spcPts val="0"/>
              </a:spcBef>
              <a:buNone/>
            </a:pPr>
            <a:endParaRPr lang="en-US" sz="112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Bef>
                <a:spcPts val="0"/>
              </a:spcBef>
            </a:pPr>
            <a:r>
              <a:rPr lang="en-US" sz="11200" dirty="0">
                <a:latin typeface="Times New Roman" panose="02020603050405020304" pitchFamily="18" charset="0"/>
                <a:ea typeface="Times New Roman" panose="02020603050405020304" pitchFamily="18" charset="0"/>
                <a:cs typeface="Times New Roman" panose="02020603050405020304" pitchFamily="18" charset="0"/>
              </a:rPr>
              <a:t>New </a:t>
            </a:r>
            <a:r>
              <a:rPr lang="en-US" sz="11200" dirty="0" smtClean="0">
                <a:latin typeface="Times New Roman" panose="02020603050405020304" pitchFamily="18" charset="0"/>
                <a:ea typeface="Times New Roman" panose="02020603050405020304" pitchFamily="18" charset="0"/>
                <a:cs typeface="Times New Roman" panose="02020603050405020304" pitchFamily="18" charset="0"/>
              </a:rPr>
              <a:t>F- tag </a:t>
            </a:r>
            <a:r>
              <a:rPr lang="en-US" sz="11200" dirty="0">
                <a:latin typeface="Times New Roman" panose="02020603050405020304" pitchFamily="18" charset="0"/>
                <a:ea typeface="Times New Roman" panose="02020603050405020304" pitchFamily="18" charset="0"/>
                <a:cs typeface="Times New Roman" panose="02020603050405020304" pitchFamily="18" charset="0"/>
              </a:rPr>
              <a:t>formerly located at F328. </a:t>
            </a:r>
          </a:p>
          <a:p>
            <a:pPr>
              <a:lnSpc>
                <a:spcPct val="107000"/>
              </a:lnSpc>
              <a:spcBef>
                <a:spcPts val="0"/>
              </a:spcBef>
            </a:pPr>
            <a:r>
              <a:rPr lang="en-US" sz="11200" dirty="0" smtClean="0">
                <a:latin typeface="Times New Roman" panose="02020603050405020304" pitchFamily="18" charset="0"/>
                <a:ea typeface="Times New Roman" panose="02020603050405020304" pitchFamily="18" charset="0"/>
                <a:cs typeface="Times New Roman" panose="02020603050405020304" pitchFamily="18" charset="0"/>
              </a:rPr>
              <a:t>Provide </a:t>
            </a:r>
            <a:r>
              <a:rPr lang="en-US" sz="11200" dirty="0">
                <a:latin typeface="Times New Roman" panose="02020603050405020304" pitchFamily="18" charset="0"/>
                <a:ea typeface="Times New Roman" panose="02020603050405020304" pitchFamily="18" charset="0"/>
                <a:cs typeface="Times New Roman" panose="02020603050405020304" pitchFamily="18" charset="0"/>
              </a:rPr>
              <a:t>proper treatment and foot care in accordance with professional standards of practice to maintain mobility along with good foot health; </a:t>
            </a:r>
          </a:p>
          <a:p>
            <a:pPr>
              <a:lnSpc>
                <a:spcPct val="107000"/>
              </a:lnSpc>
              <a:spcBef>
                <a:spcPts val="0"/>
              </a:spcBef>
            </a:pPr>
            <a:r>
              <a:rPr lang="en-US" sz="11200" dirty="0" smtClean="0">
                <a:latin typeface="Times New Roman" panose="02020603050405020304" pitchFamily="18" charset="0"/>
                <a:ea typeface="Times New Roman" panose="02020603050405020304" pitchFamily="18" charset="0"/>
                <a:cs typeface="Times New Roman" panose="02020603050405020304" pitchFamily="18" charset="0"/>
              </a:rPr>
              <a:t>If </a:t>
            </a:r>
            <a:r>
              <a:rPr lang="en-US" sz="11200" dirty="0">
                <a:latin typeface="Times New Roman" panose="02020603050405020304" pitchFamily="18" charset="0"/>
                <a:ea typeface="Times New Roman" panose="02020603050405020304" pitchFamily="18" charset="0"/>
                <a:cs typeface="Times New Roman" panose="02020603050405020304" pitchFamily="18" charset="0"/>
              </a:rPr>
              <a:t>necessary, assist the resident in making appointments with a qualified person; and </a:t>
            </a:r>
          </a:p>
          <a:p>
            <a:pPr>
              <a:lnSpc>
                <a:spcPct val="107000"/>
              </a:lnSpc>
              <a:spcBef>
                <a:spcPts val="0"/>
              </a:spcBef>
            </a:pPr>
            <a:r>
              <a:rPr lang="en-US" sz="11200" dirty="0" smtClean="0">
                <a:latin typeface="Times New Roman" panose="02020603050405020304" pitchFamily="18" charset="0"/>
                <a:ea typeface="Times New Roman" panose="02020603050405020304" pitchFamily="18" charset="0"/>
                <a:cs typeface="Times New Roman" panose="02020603050405020304" pitchFamily="18" charset="0"/>
              </a:rPr>
              <a:t>Assist </a:t>
            </a:r>
            <a:r>
              <a:rPr lang="en-US" sz="11200" dirty="0">
                <a:latin typeface="Times New Roman" panose="02020603050405020304" pitchFamily="18" charset="0"/>
                <a:ea typeface="Times New Roman" panose="02020603050405020304" pitchFamily="18" charset="0"/>
                <a:cs typeface="Times New Roman" panose="02020603050405020304" pitchFamily="18" charset="0"/>
              </a:rPr>
              <a:t>in arranging for transportation to and from such appointments. </a:t>
            </a:r>
            <a:endParaRPr lang="en-US" sz="11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Bef>
                <a:spcPts val="0"/>
              </a:spcBef>
            </a:pPr>
            <a:r>
              <a:rPr lang="en-US" sz="11200" dirty="0" smtClean="0">
                <a:latin typeface="Times New Roman" panose="02020603050405020304" pitchFamily="18" charset="0"/>
                <a:ea typeface="Times New Roman" panose="02020603050405020304" pitchFamily="18" charset="0"/>
                <a:cs typeface="Times New Roman" panose="02020603050405020304" pitchFamily="18" charset="0"/>
              </a:rPr>
              <a:t>Interpretive Guidance </a:t>
            </a:r>
            <a:endParaRPr lang="en-US" sz="11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buNone/>
            </a:pPr>
            <a:endParaRPr lang="en-US" sz="11200" dirty="0">
              <a:latin typeface="Times New Roman" panose="02020603050405020304" pitchFamily="18" charset="0"/>
              <a:cs typeface="Times New Roman" panose="02020603050405020304" pitchFamily="18" charset="0"/>
            </a:endParaRPr>
          </a:p>
          <a:p>
            <a:pPr marL="0" indent="0">
              <a:lnSpc>
                <a:spcPct val="107000"/>
              </a:lnSpc>
              <a:spcBef>
                <a:spcPts val="0"/>
              </a:spcBef>
              <a:buNone/>
            </a:pPr>
            <a:endParaRPr lang="en-US" sz="8000" b="1" dirty="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8000" dirty="0">
              <a:ea typeface="Calibri" panose="020F0502020204030204" pitchFamily="34" charset="0"/>
              <a:cs typeface="Times New Roman" panose="02020603050405020304" pitchFamily="18" charset="0"/>
            </a:endParaRPr>
          </a:p>
          <a:p>
            <a:pPr marL="228600" indent="0">
              <a:lnSpc>
                <a:spcPct val="107000"/>
              </a:lnSpc>
              <a:spcBef>
                <a:spcPts val="0"/>
              </a:spcBef>
              <a:buNone/>
            </a:pPr>
            <a:endParaRPr lang="en-US" sz="8000" b="1" i="1" dirty="0">
              <a:solidFill>
                <a:srgbClr val="FF0000"/>
              </a:solidFill>
              <a:ea typeface="Calibri" panose="020F0502020204030204" pitchFamily="34" charset="0"/>
              <a:cs typeface="Times New Roman" panose="02020603050405020304" pitchFamily="18" charset="0"/>
            </a:endParaRPr>
          </a:p>
          <a:p>
            <a:pPr marL="228600" indent="0">
              <a:lnSpc>
                <a:spcPct val="107000"/>
              </a:lnSpc>
              <a:spcBef>
                <a:spcPts val="0"/>
              </a:spcBef>
              <a:buNone/>
            </a:pPr>
            <a:endParaRPr lang="en-US" sz="8000" dirty="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8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8000" b="1" i="1" dirty="0">
                <a:solidFill>
                  <a:srgbClr val="FF0000"/>
                </a:solidFill>
                <a:ea typeface="Times New Roman" panose="02020603050405020304" pitchFamily="18" charset="0"/>
                <a:cs typeface="Times New Roman" panose="02020603050405020304" pitchFamily="18" charset="0"/>
              </a:rPr>
              <a:t> </a:t>
            </a:r>
            <a:endParaRPr lang="en-US" sz="8000" dirty="0">
              <a:ea typeface="Calibri" panose="020F0502020204030204" pitchFamily="34" charset="0"/>
              <a:cs typeface="Times New Roman" panose="02020603050405020304" pitchFamily="18" charset="0"/>
            </a:endParaRPr>
          </a:p>
          <a:p>
            <a:endParaRPr lang="en-US" dirty="0"/>
          </a:p>
        </p:txBody>
      </p:sp>
      <p:sp>
        <p:nvSpPr>
          <p:cNvPr id="4" name="Title 3"/>
          <p:cNvSpPr>
            <a:spLocks noGrp="1"/>
          </p:cNvSpPr>
          <p:nvPr>
            <p:ph type="title"/>
          </p:nvPr>
        </p:nvSpPr>
        <p:spPr/>
        <p:txBody>
          <a:bodyPr/>
          <a:lstStyle/>
          <a:p>
            <a:r>
              <a:rPr lang="en-US" dirty="0" smtClean="0">
                <a:latin typeface="Calibri "/>
                <a:cs typeface="Times New Roman" panose="02020603050405020304" pitchFamily="18" charset="0"/>
              </a:rPr>
              <a:t>F687 </a:t>
            </a:r>
            <a:r>
              <a:rPr lang="en-US" dirty="0">
                <a:latin typeface="Calibri "/>
                <a:cs typeface="Times New Roman" panose="02020603050405020304" pitchFamily="18" charset="0"/>
              </a:rPr>
              <a:t>- Foot Care</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17473022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976" y="1301858"/>
            <a:ext cx="10183906" cy="5419618"/>
          </a:xfrm>
        </p:spPr>
        <p:txBody>
          <a:bodyPr>
            <a:normAutofit fontScale="25000" lnSpcReduction="20000"/>
          </a:bodyPr>
          <a:lstStyle/>
          <a:p>
            <a:pPr marL="0" indent="0">
              <a:buNone/>
            </a:pPr>
            <a:r>
              <a:rPr lang="en-US" sz="9600" b="1" dirty="0">
                <a:latin typeface="Times New Roman" panose="02020603050405020304" pitchFamily="18" charset="0"/>
                <a:cs typeface="Times New Roman" panose="02020603050405020304" pitchFamily="18" charset="0"/>
              </a:rPr>
              <a:t>Key Points:</a:t>
            </a:r>
          </a:p>
          <a:p>
            <a:r>
              <a:rPr lang="en-US" sz="9600" dirty="0" smtClean="0">
                <a:latin typeface="Times New Roman" panose="02020603050405020304" pitchFamily="18" charset="0"/>
                <a:cs typeface="Times New Roman" panose="02020603050405020304" pitchFamily="18" charset="0"/>
              </a:rPr>
              <a:t>New </a:t>
            </a:r>
            <a:r>
              <a:rPr lang="en-US" sz="9600" dirty="0">
                <a:latin typeface="Times New Roman" panose="02020603050405020304" pitchFamily="18" charset="0"/>
                <a:cs typeface="Times New Roman" panose="02020603050405020304" pitchFamily="18" charset="0"/>
              </a:rPr>
              <a:t>regulatory language was added to this tag to include care for a resident with limited mobility:</a:t>
            </a:r>
          </a:p>
          <a:p>
            <a:pPr lvl="1"/>
            <a:r>
              <a:rPr lang="en-US" sz="9600" dirty="0">
                <a:latin typeface="Times New Roman" panose="02020603050405020304" pitchFamily="18" charset="0"/>
                <a:ea typeface="Times New Roman" panose="02020603050405020304" pitchFamily="18" charset="0"/>
                <a:cs typeface="Times New Roman" panose="02020603050405020304" pitchFamily="18" charset="0"/>
              </a:rPr>
              <a:t>“A resident with limited mobility receives appropriate services, equipment, and assistance to maintain and improve mobility with the maximum practicable independence unless a reduction in mobility is demonstrably unavoidable.”</a:t>
            </a:r>
          </a:p>
          <a:p>
            <a:r>
              <a:rPr lang="en-US" sz="9600" dirty="0" smtClean="0">
                <a:latin typeface="Times New Roman" panose="02020603050405020304" pitchFamily="18" charset="0"/>
                <a:cs typeface="Times New Roman" panose="02020603050405020304" pitchFamily="18" charset="0"/>
              </a:rPr>
              <a:t>Mobility </a:t>
            </a:r>
            <a:r>
              <a:rPr lang="en-US" sz="9600" dirty="0">
                <a:latin typeface="Times New Roman" panose="02020603050405020304" pitchFamily="18" charset="0"/>
                <a:cs typeface="Times New Roman" panose="02020603050405020304" pitchFamily="18" charset="0"/>
              </a:rPr>
              <a:t>is also part of the requirements for  F676 - Activities of Daily Living, in the Quality of Life section, however …All concerns related to the physical, mental and/or psychosocial aspects of range of motion or  mobility are to be reviewed at this tag, F688</a:t>
            </a:r>
            <a:r>
              <a:rPr lang="en-US" sz="9600" dirty="0" smtClean="0">
                <a:latin typeface="Times New Roman" panose="02020603050405020304" pitchFamily="18" charset="0"/>
                <a:cs typeface="Times New Roman" panose="02020603050405020304" pitchFamily="18" charset="0"/>
              </a:rPr>
              <a:t>.</a:t>
            </a:r>
            <a:endParaRPr lang="en-US" sz="9600" b="1" dirty="0">
              <a:latin typeface="Times New Roman" panose="02020603050405020304" pitchFamily="18" charset="0"/>
              <a:ea typeface="Calibri" panose="020F0502020204030204" pitchFamily="34" charset="0"/>
              <a:cs typeface="Times New Roman" panose="02020603050405020304" pitchFamily="18" charset="0"/>
            </a:endParaRPr>
          </a:p>
          <a:p>
            <a:r>
              <a:rPr lang="en-US" sz="9600" dirty="0">
                <a:latin typeface="Times New Roman" panose="02020603050405020304" pitchFamily="18" charset="0"/>
                <a:cs typeface="Times New Roman" panose="02020603050405020304" pitchFamily="18" charset="0"/>
              </a:rPr>
              <a:t>Positioning, Mobility &amp; Range of Motion (ROM) Critical Element (CE) Pathway</a:t>
            </a:r>
          </a:p>
          <a:p>
            <a:r>
              <a:rPr lang="en-US" sz="9600" dirty="0">
                <a:latin typeface="Times New Roman" panose="02020603050405020304" pitchFamily="18" charset="0"/>
                <a:cs typeface="Times New Roman" panose="02020603050405020304" pitchFamily="18" charset="0"/>
              </a:rPr>
              <a:t>Interpretive Guidance</a:t>
            </a:r>
          </a:p>
          <a:p>
            <a:pPr marL="0" indent="0">
              <a:buNone/>
            </a:pPr>
            <a:endParaRPr lang="en-US" dirty="0"/>
          </a:p>
        </p:txBody>
      </p:sp>
      <p:sp>
        <p:nvSpPr>
          <p:cNvPr id="4" name="Title 3"/>
          <p:cNvSpPr>
            <a:spLocks noGrp="1"/>
          </p:cNvSpPr>
          <p:nvPr>
            <p:ph type="title"/>
          </p:nvPr>
        </p:nvSpPr>
        <p:spPr/>
        <p:txBody>
          <a:bodyPr/>
          <a:lstStyle/>
          <a:p>
            <a:r>
              <a:rPr lang="en-US" dirty="0">
                <a:latin typeface="Calibri "/>
              </a:rPr>
              <a:t>F688 -</a:t>
            </a:r>
            <a:r>
              <a:rPr lang="en-US" dirty="0">
                <a:latin typeface="Calibri "/>
                <a:ea typeface="Calibri" panose="020F0502020204030204" pitchFamily="34" charset="0"/>
                <a:cs typeface="Times New Roman" panose="02020603050405020304" pitchFamily="18" charset="0"/>
              </a:rPr>
              <a:t>Mobility and Range of Motion </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286179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117" y="1255363"/>
            <a:ext cx="10327341" cy="5191932"/>
          </a:xfrm>
        </p:spPr>
        <p:txBody>
          <a:bodyPr>
            <a:normAutofit fontScale="70000" lnSpcReduction="20000"/>
          </a:bodyPr>
          <a:lstStyle/>
          <a:p>
            <a:pPr marL="0" indent="0">
              <a:lnSpc>
                <a:spcPct val="107000"/>
              </a:lnSpc>
              <a:spcBef>
                <a:spcPts val="0"/>
              </a:spcBef>
              <a:buNone/>
            </a:pPr>
            <a:r>
              <a:rPr lang="en-US" sz="5000" b="1" dirty="0">
                <a:latin typeface="Times New Roman" panose="02020603050405020304" pitchFamily="18" charset="0"/>
                <a:ea typeface="Calibri" panose="020F0502020204030204" pitchFamily="34" charset="0"/>
                <a:cs typeface="Times New Roman" panose="02020603050405020304" pitchFamily="18" charset="0"/>
              </a:rPr>
              <a:t>Key Points:</a:t>
            </a:r>
          </a:p>
          <a:p>
            <a:pPr marL="171450" indent="-171450">
              <a:lnSpc>
                <a:spcPct val="107000"/>
              </a:lnSpc>
              <a:spcBef>
                <a:spcPts val="0"/>
              </a:spcBef>
            </a:pPr>
            <a:endParaRPr lang="en-US" sz="5000" dirty="0">
              <a:latin typeface="Times New Roman" panose="02020603050405020304" pitchFamily="18" charset="0"/>
              <a:cs typeface="Times New Roman" panose="02020603050405020304" pitchFamily="18" charset="0"/>
            </a:endParaRPr>
          </a:p>
          <a:p>
            <a:pPr marL="171450" indent="-171450">
              <a:lnSpc>
                <a:spcPct val="107000"/>
              </a:lnSpc>
              <a:spcBef>
                <a:spcPts val="0"/>
              </a:spcBef>
            </a:pPr>
            <a:r>
              <a:rPr lang="en-US" sz="5000" dirty="0">
                <a:latin typeface="Times New Roman" panose="02020603050405020304" pitchFamily="18" charset="0"/>
                <a:cs typeface="Times New Roman" panose="02020603050405020304" pitchFamily="18" charset="0"/>
              </a:rPr>
              <a:t>Definitions have been updated for avoidable accident, unavoidable accident, falls, risks, and supervision/adequate supervision;</a:t>
            </a:r>
          </a:p>
          <a:p>
            <a:pPr marL="171450" indent="-171450">
              <a:lnSpc>
                <a:spcPct val="107000"/>
              </a:lnSpc>
              <a:spcBef>
                <a:spcPts val="0"/>
              </a:spcBef>
            </a:pPr>
            <a:r>
              <a:rPr lang="en-US" sz="5000" dirty="0" smtClean="0">
                <a:latin typeface="Times New Roman" panose="02020603050405020304" pitchFamily="18" charset="0"/>
                <a:cs typeface="Times New Roman" panose="02020603050405020304" pitchFamily="18" charset="0"/>
              </a:rPr>
              <a:t>New </a:t>
            </a:r>
            <a:r>
              <a:rPr lang="en-US" sz="5000" dirty="0">
                <a:latin typeface="Times New Roman" panose="02020603050405020304" pitchFamily="18" charset="0"/>
                <a:cs typeface="Times New Roman" panose="02020603050405020304" pitchFamily="18" charset="0"/>
              </a:rPr>
              <a:t>definitions have been added for environment and position change alarms; and</a:t>
            </a:r>
          </a:p>
          <a:p>
            <a:pPr marL="171450" indent="-171450">
              <a:lnSpc>
                <a:spcPct val="107000"/>
              </a:lnSpc>
              <a:spcBef>
                <a:spcPts val="0"/>
              </a:spcBef>
            </a:pPr>
            <a:r>
              <a:rPr lang="en-US" sz="5000" dirty="0" smtClean="0">
                <a:latin typeface="Times New Roman" panose="02020603050405020304" pitchFamily="18" charset="0"/>
                <a:cs typeface="Times New Roman" panose="02020603050405020304" pitchFamily="18" charset="0"/>
              </a:rPr>
              <a:t>Interpretive </a:t>
            </a:r>
            <a:r>
              <a:rPr lang="en-US" sz="5000" dirty="0">
                <a:latin typeface="Times New Roman" panose="02020603050405020304" pitchFamily="18" charset="0"/>
                <a:cs typeface="Times New Roman" panose="02020603050405020304" pitchFamily="18" charset="0"/>
              </a:rPr>
              <a:t>guidance has been revised and updated. </a:t>
            </a:r>
            <a:endParaRPr lang="en-US" sz="5000" dirty="0" smtClean="0">
              <a:latin typeface="Times New Roman" panose="02020603050405020304" pitchFamily="18" charset="0"/>
              <a:cs typeface="Times New Roman" panose="02020603050405020304" pitchFamily="18" charset="0"/>
            </a:endParaRPr>
          </a:p>
          <a:p>
            <a:pPr marL="171450" indent="-171450">
              <a:lnSpc>
                <a:spcPct val="107000"/>
              </a:lnSpc>
              <a:spcBef>
                <a:spcPts val="0"/>
              </a:spcBef>
            </a:pPr>
            <a:r>
              <a:rPr lang="en-US" sz="5000" dirty="0" smtClean="0">
                <a:latin typeface="Times New Roman" panose="02020603050405020304" pitchFamily="18" charset="0"/>
                <a:ea typeface="Calibri" panose="020F0502020204030204" pitchFamily="34" charset="0"/>
                <a:cs typeface="Times New Roman" panose="02020603050405020304" pitchFamily="18" charset="0"/>
              </a:rPr>
              <a:t>Accidents Critical Element (CE) Pathway </a:t>
            </a:r>
          </a:p>
          <a:p>
            <a:pPr marL="171450" indent="-171450">
              <a:lnSpc>
                <a:spcPct val="107000"/>
              </a:lnSpc>
              <a:spcBef>
                <a:spcPts val="0"/>
              </a:spcBef>
            </a:pPr>
            <a:r>
              <a:rPr lang="en-US" sz="5000" dirty="0" smtClean="0">
                <a:latin typeface="Times New Roman" panose="02020603050405020304" pitchFamily="18" charset="0"/>
                <a:ea typeface="Calibri" panose="020F0502020204030204" pitchFamily="34" charset="0"/>
                <a:cs typeface="Times New Roman" panose="02020603050405020304" pitchFamily="18" charset="0"/>
              </a:rPr>
              <a:t>Interpretive Guidance </a:t>
            </a:r>
            <a:endParaRPr lang="en-US" sz="50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lstStyle/>
          <a:p>
            <a:r>
              <a:rPr lang="en-US" dirty="0">
                <a:latin typeface="Calibri "/>
                <a:ea typeface="Calibri" panose="020F0502020204030204" pitchFamily="34" charset="0"/>
                <a:cs typeface="Times New Roman" panose="02020603050405020304" pitchFamily="18" charset="0"/>
              </a:rPr>
              <a:t>F689 - Accidents and Supervision</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7718001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314" y="1084537"/>
            <a:ext cx="10363200" cy="5681570"/>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Key Points:</a:t>
            </a:r>
          </a:p>
          <a:p>
            <a:pPr marL="285750" indent="-285750"/>
            <a:r>
              <a:rPr lang="en-US" sz="2400" dirty="0">
                <a:latin typeface="Times New Roman" panose="02020603050405020304" pitchFamily="18" charset="0"/>
                <a:cs typeface="Times New Roman" panose="02020603050405020304" pitchFamily="18" charset="0"/>
              </a:rPr>
              <a:t>A resident who is continent receives services/assistance to prevent decline in continence unless clinically not possible to maintain;</a:t>
            </a:r>
          </a:p>
          <a:p>
            <a:pPr marL="285750" indent="-285750"/>
            <a:r>
              <a:rPr lang="en-US" sz="2400" dirty="0">
                <a:latin typeface="Times New Roman" panose="02020603050405020304" pitchFamily="18" charset="0"/>
                <a:cs typeface="Times New Roman" panose="02020603050405020304" pitchFamily="18" charset="0"/>
              </a:rPr>
              <a:t>If a resident is admitted with or subsequently receives an indwelling catheter, it is assessed for removal as soon as possible, unless there is valid medical justification for catheterization and the catheter is discontinued as soon as clinically warranted; </a:t>
            </a:r>
          </a:p>
          <a:p>
            <a:pPr marL="285750" indent="-285750"/>
            <a:r>
              <a:rPr lang="en-US" sz="2400" dirty="0">
                <a:latin typeface="Times New Roman" panose="02020603050405020304" pitchFamily="18" charset="0"/>
                <a:cs typeface="Times New Roman" panose="02020603050405020304" pitchFamily="18" charset="0"/>
              </a:rPr>
              <a:t>A resident with fecal incontinence receives appropriate treatment and services to restore as much normal bowel function as possible; </a:t>
            </a:r>
            <a:endParaRPr lang="en-US" sz="2400" b="1" dirty="0">
              <a:latin typeface="Times New Roman" panose="02020603050405020304" pitchFamily="18" charset="0"/>
              <a:cs typeface="Times New Roman" panose="02020603050405020304" pitchFamily="18" charset="0"/>
            </a:endParaRPr>
          </a:p>
          <a:p>
            <a:pPr indent="-285750"/>
            <a:r>
              <a:rPr lang="en-US" sz="2400" dirty="0">
                <a:latin typeface="Times New Roman" panose="02020603050405020304" pitchFamily="18" charset="0"/>
                <a:ea typeface="Times New Roman" panose="02020603050405020304" pitchFamily="18" charset="0"/>
                <a:cs typeface="Times New Roman" panose="02020603050405020304" pitchFamily="18" charset="0"/>
              </a:rPr>
              <a:t>Interpretive guidance has been updated and revised</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indent="-285750"/>
            <a:r>
              <a:rPr lang="en-US" sz="2400" dirty="0">
                <a:latin typeface="Times New Roman" panose="02020603050405020304" pitchFamily="18" charset="0"/>
                <a:cs typeface="Times New Roman" panose="02020603050405020304" pitchFamily="18" charset="0"/>
              </a:rPr>
              <a:t>Bladder and Bowel Incontinence Critical Element (CE) Pathway; </a:t>
            </a:r>
            <a:r>
              <a:rPr lang="en-US" sz="2400" dirty="0" smtClean="0">
                <a:latin typeface="Times New Roman" panose="02020603050405020304" pitchFamily="18" charset="0"/>
                <a:cs typeface="Times New Roman" panose="02020603050405020304" pitchFamily="18" charset="0"/>
              </a:rPr>
              <a:t>and/or  </a:t>
            </a:r>
            <a:endParaRPr lang="en-US" sz="2400" dirty="0">
              <a:latin typeface="Times New Roman" panose="02020603050405020304" pitchFamily="18" charset="0"/>
              <a:cs typeface="Times New Roman" panose="02020603050405020304" pitchFamily="18" charset="0"/>
            </a:endParaRPr>
          </a:p>
          <a:p>
            <a:pPr indent="-285750"/>
            <a:r>
              <a:rPr lang="en-US" sz="2400" dirty="0">
                <a:latin typeface="Times New Roman" panose="02020603050405020304" pitchFamily="18" charset="0"/>
                <a:cs typeface="Times New Roman" panose="02020603050405020304" pitchFamily="18" charset="0"/>
              </a:rPr>
              <a:t>Urinary Catheter and UTI CE Pathway</a:t>
            </a:r>
          </a:p>
          <a:p>
            <a:pPr indent="-285750"/>
            <a:r>
              <a:rPr lang="en-US" sz="2400" dirty="0">
                <a:latin typeface="Times New Roman" panose="02020603050405020304" pitchFamily="18" charset="0"/>
                <a:cs typeface="Times New Roman" panose="02020603050405020304" pitchFamily="18" charset="0"/>
              </a:rPr>
              <a:t>Interpretive guidance</a:t>
            </a:r>
          </a:p>
        </p:txBody>
      </p:sp>
      <p:sp>
        <p:nvSpPr>
          <p:cNvPr id="4" name="Title 3"/>
          <p:cNvSpPr>
            <a:spLocks noGrp="1"/>
          </p:cNvSpPr>
          <p:nvPr>
            <p:ph type="title"/>
          </p:nvPr>
        </p:nvSpPr>
        <p:spPr/>
        <p:txBody>
          <a:bodyPr/>
          <a:lstStyle/>
          <a:p>
            <a:r>
              <a:rPr lang="en-US" sz="2800" dirty="0">
                <a:latin typeface="Calibri "/>
                <a:ea typeface="Calibri" panose="020F0502020204030204" pitchFamily="34" charset="0"/>
                <a:cs typeface="Times New Roman" panose="02020603050405020304" pitchFamily="18" charset="0"/>
              </a:rPr>
              <a:t/>
            </a:r>
            <a:br>
              <a:rPr lang="en-US" sz="2800" dirty="0">
                <a:latin typeface="Calibri "/>
                <a:ea typeface="Calibri" panose="020F0502020204030204" pitchFamily="34" charset="0"/>
                <a:cs typeface="Times New Roman" panose="02020603050405020304" pitchFamily="18" charset="0"/>
              </a:rPr>
            </a:br>
            <a:r>
              <a:rPr lang="en-US" sz="4000" dirty="0">
                <a:latin typeface="Calibri "/>
                <a:ea typeface="Calibri" panose="020F0502020204030204" pitchFamily="34" charset="0"/>
                <a:cs typeface="Times New Roman" panose="02020603050405020304" pitchFamily="18" charset="0"/>
              </a:rPr>
              <a:t>F690 Bowel/Bladder Incontinence, Catheter, UTI</a:t>
            </a:r>
            <a:br>
              <a:rPr lang="en-US" sz="4000" dirty="0">
                <a:latin typeface="Calibri "/>
                <a:ea typeface="Calibri" panose="020F0502020204030204" pitchFamily="34" charset="0"/>
                <a:cs typeface="Times New Roman" panose="02020603050405020304" pitchFamily="18" charset="0"/>
              </a:rPr>
            </a:br>
            <a:endParaRPr lang="en-US" sz="400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21457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047" y="1239865"/>
            <a:ext cx="10219765" cy="4981641"/>
          </a:xfrm>
        </p:spPr>
        <p:txBody>
          <a:bodyPr>
            <a:normAutofit/>
          </a:bodyPr>
          <a:lstStyle/>
          <a:p>
            <a:pPr marL="0" indent="0">
              <a:lnSpc>
                <a:spcPct val="107000"/>
              </a:lnSpc>
              <a:spcBef>
                <a:spcPts val="0"/>
              </a:spcBef>
              <a:buNone/>
            </a:pPr>
            <a:r>
              <a:rPr lang="en-US" sz="2800" b="1" dirty="0">
                <a:latin typeface="Times New Roman" panose="02020603050405020304" pitchFamily="18" charset="0"/>
                <a:cs typeface="Times New Roman" panose="02020603050405020304" pitchFamily="18" charset="0"/>
              </a:rPr>
              <a:t>Key Points:</a:t>
            </a:r>
          </a:p>
          <a:p>
            <a:pPr>
              <a:lnSpc>
                <a:spcPct val="107000"/>
              </a:lnSpc>
              <a:spcBef>
                <a:spcPts val="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New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F-tag </a:t>
            </a:r>
            <a:r>
              <a:rPr lang="en-US" sz="2800" dirty="0">
                <a:latin typeface="Times New Roman" panose="02020603050405020304" pitchFamily="18" charset="0"/>
                <a:ea typeface="Calibri" panose="020F0502020204030204" pitchFamily="34" charset="0"/>
                <a:cs typeface="Times New Roman" panose="02020603050405020304" pitchFamily="18" charset="0"/>
              </a:rPr>
              <a:t>(formerly F328) </a:t>
            </a:r>
          </a:p>
          <a:p>
            <a:pPr>
              <a:lnSpc>
                <a:spcPct val="107000"/>
              </a:lnSpc>
              <a:spcBef>
                <a:spcPts val="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Previous interpretive guidance moved to this tag;</a:t>
            </a:r>
          </a:p>
          <a:p>
            <a:pPr>
              <a:lnSpc>
                <a:spcPct val="107000"/>
              </a:lnSpc>
              <a:spcBef>
                <a:spcPts val="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A resident who requires colostomy, urostomy, or ileostomy services, receives care consistent with professional standards of practice, the comprehensive person-centered care plan, and the resident’s goals and preferences</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Interpretive </a:t>
            </a:r>
            <a:r>
              <a:rPr lang="en-US" sz="2800" dirty="0" smtClean="0">
                <a:latin typeface="Times New Roman" panose="02020603050405020304" pitchFamily="18" charset="0"/>
                <a:cs typeface="Times New Roman" panose="02020603050405020304" pitchFamily="18" charset="0"/>
              </a:rPr>
              <a:t>Guidance</a:t>
            </a:r>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000" dirty="0">
                <a:latin typeface="Calibri "/>
                <a:ea typeface="Calibri" panose="020F0502020204030204" pitchFamily="34" charset="0"/>
                <a:cs typeface="Times New Roman" panose="02020603050405020304" pitchFamily="18" charset="0"/>
              </a:rPr>
              <a:t>F691 - Colostomy, Urostomy, or Ileostomy care</a:t>
            </a:r>
            <a:endParaRPr lang="en-US" sz="4000" b="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40268715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047" y="1177872"/>
            <a:ext cx="10219765" cy="5384293"/>
          </a:xfrm>
        </p:spPr>
        <p:txBody>
          <a:bodyPr>
            <a:normAutofit fontScale="25000" lnSpcReduction="20000"/>
          </a:bodyPr>
          <a:lstStyle/>
          <a:p>
            <a:pPr marL="0" indent="0">
              <a:lnSpc>
                <a:spcPct val="107000"/>
              </a:lnSpc>
              <a:spcBef>
                <a:spcPts val="0"/>
              </a:spcBef>
              <a:buNone/>
            </a:pPr>
            <a:r>
              <a:rPr lang="en-US" sz="11200" b="1" dirty="0" smtClean="0">
                <a:latin typeface="Times New Roman" panose="02020603050405020304" pitchFamily="18" charset="0"/>
                <a:ea typeface="Calibri" panose="020F0502020204030204" pitchFamily="34" charset="0"/>
                <a:cs typeface="Times New Roman" panose="02020603050405020304" pitchFamily="18" charset="0"/>
              </a:rPr>
              <a:t>Key </a:t>
            </a:r>
            <a:r>
              <a:rPr lang="en-US" sz="11200" b="1" dirty="0">
                <a:latin typeface="Times New Roman" panose="02020603050405020304" pitchFamily="18" charset="0"/>
                <a:ea typeface="Calibri" panose="020F0502020204030204" pitchFamily="34" charset="0"/>
                <a:cs typeface="Times New Roman" panose="02020603050405020304" pitchFamily="18" charset="0"/>
              </a:rPr>
              <a:t>Points:</a:t>
            </a:r>
          </a:p>
          <a:p>
            <a:pPr marL="0" indent="0">
              <a:lnSpc>
                <a:spcPct val="107000"/>
              </a:lnSpc>
              <a:spcBef>
                <a:spcPts val="0"/>
              </a:spcBef>
              <a:buNone/>
            </a:pPr>
            <a:endParaRPr lang="en-US" sz="112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11200" dirty="0">
                <a:latin typeface="Times New Roman" panose="02020603050405020304" pitchFamily="18" charset="0"/>
                <a:ea typeface="Calibri" panose="020F0502020204030204" pitchFamily="34" charset="0"/>
                <a:cs typeface="Times New Roman" panose="02020603050405020304" pitchFamily="18" charset="0"/>
              </a:rPr>
              <a:t>Former tags for nutrition (F325) and Hydration (F327) have been combined;</a:t>
            </a:r>
          </a:p>
          <a:p>
            <a:pPr>
              <a:lnSpc>
                <a:spcPct val="107000"/>
              </a:lnSpc>
              <a:spcBef>
                <a:spcPts val="0"/>
              </a:spcBef>
            </a:pPr>
            <a:r>
              <a:rPr lang="en-US" sz="11200" dirty="0" smtClean="0">
                <a:latin typeface="Times New Roman" panose="02020603050405020304" pitchFamily="18" charset="0"/>
                <a:ea typeface="Calibri" panose="020F0502020204030204" pitchFamily="34" charset="0"/>
                <a:cs typeface="Times New Roman" panose="02020603050405020304" pitchFamily="18" charset="0"/>
              </a:rPr>
              <a:t>Minimal </a:t>
            </a:r>
            <a:r>
              <a:rPr lang="en-US" sz="11200" dirty="0">
                <a:latin typeface="Times New Roman" panose="02020603050405020304" pitchFamily="18" charset="0"/>
                <a:ea typeface="Calibri" panose="020F0502020204030204" pitchFamily="34" charset="0"/>
                <a:cs typeface="Times New Roman" panose="02020603050405020304" pitchFamily="18" charset="0"/>
              </a:rPr>
              <a:t>changes to regulatory language and the interpretive guidance was updated;</a:t>
            </a:r>
          </a:p>
          <a:p>
            <a:pPr>
              <a:lnSpc>
                <a:spcPct val="107000"/>
              </a:lnSpc>
              <a:spcBef>
                <a:spcPts val="0"/>
              </a:spcBef>
            </a:pPr>
            <a:r>
              <a:rPr lang="en-US" sz="11200" dirty="0" smtClean="0">
                <a:latin typeface="Times New Roman" panose="02020603050405020304" pitchFamily="18" charset="0"/>
                <a:cs typeface="Times New Roman" panose="02020603050405020304" pitchFamily="18" charset="0"/>
              </a:rPr>
              <a:t>Identify </a:t>
            </a:r>
            <a:r>
              <a:rPr lang="en-US" sz="11200" dirty="0">
                <a:latin typeface="Times New Roman" panose="02020603050405020304" pitchFamily="18" charset="0"/>
                <a:cs typeface="Times New Roman" panose="02020603050405020304" pitchFamily="18" charset="0"/>
              </a:rPr>
              <a:t>and apply relevant approaches to maintain acceptable parameters of residents’ nutritional status, including </a:t>
            </a:r>
            <a:r>
              <a:rPr lang="en-US" sz="11200" dirty="0" smtClean="0">
                <a:latin typeface="Times New Roman" panose="02020603050405020304" pitchFamily="18" charset="0"/>
                <a:cs typeface="Times New Roman" panose="02020603050405020304" pitchFamily="18" charset="0"/>
              </a:rPr>
              <a:t>fluids;</a:t>
            </a:r>
          </a:p>
          <a:p>
            <a:pPr>
              <a:lnSpc>
                <a:spcPct val="107000"/>
              </a:lnSpc>
              <a:spcBef>
                <a:spcPts val="0"/>
              </a:spcBef>
            </a:pPr>
            <a:r>
              <a:rPr lang="en-US" sz="11200" dirty="0" smtClean="0">
                <a:latin typeface="Times New Roman" panose="02020603050405020304" pitchFamily="18" charset="0"/>
                <a:cs typeface="Times New Roman" panose="02020603050405020304" pitchFamily="18" charset="0"/>
              </a:rPr>
              <a:t>Offer </a:t>
            </a:r>
            <a:r>
              <a:rPr lang="en-US" sz="11200" dirty="0">
                <a:latin typeface="Times New Roman" panose="02020603050405020304" pitchFamily="18" charset="0"/>
                <a:cs typeface="Times New Roman" panose="02020603050405020304" pitchFamily="18" charset="0"/>
              </a:rPr>
              <a:t>sufficient fluid intake to maintain proper hydration and health</a:t>
            </a:r>
            <a:r>
              <a:rPr lang="en-US" sz="11200" dirty="0" smtClean="0">
                <a:latin typeface="Times New Roman" panose="02020603050405020304" pitchFamily="18" charset="0"/>
                <a:cs typeface="Times New Roman" panose="02020603050405020304" pitchFamily="18" charset="0"/>
              </a:rPr>
              <a:t>.</a:t>
            </a:r>
            <a:endParaRPr lang="en-US" sz="112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11200" dirty="0">
                <a:latin typeface="Times New Roman" panose="02020603050405020304" pitchFamily="18" charset="0"/>
                <a:cs typeface="Times New Roman" panose="02020603050405020304" pitchFamily="18" charset="0"/>
              </a:rPr>
              <a:t>Nutrition and Hydration Critical Element (CE) Pathway</a:t>
            </a:r>
          </a:p>
          <a:p>
            <a:pPr>
              <a:lnSpc>
                <a:spcPct val="107000"/>
              </a:lnSpc>
              <a:spcBef>
                <a:spcPts val="0"/>
              </a:spcBef>
            </a:pPr>
            <a:r>
              <a:rPr lang="en-US" sz="11200" dirty="0">
                <a:latin typeface="Times New Roman" panose="02020603050405020304" pitchFamily="18" charset="0"/>
                <a:cs typeface="Times New Roman" panose="02020603050405020304" pitchFamily="18" charset="0"/>
              </a:rPr>
              <a:t>The interpretive </a:t>
            </a:r>
            <a:r>
              <a:rPr lang="en-US" sz="11200" dirty="0" smtClean="0">
                <a:latin typeface="Times New Roman" panose="02020603050405020304" pitchFamily="18" charset="0"/>
                <a:cs typeface="Times New Roman" panose="02020603050405020304" pitchFamily="18" charset="0"/>
              </a:rPr>
              <a:t>guidance</a:t>
            </a:r>
            <a:endParaRPr lang="en-US" sz="11200" dirty="0">
              <a:latin typeface="Times New Roman" panose="02020603050405020304" pitchFamily="18" charset="0"/>
              <a:cs typeface="Times New Roman" panose="02020603050405020304" pitchFamily="18" charset="0"/>
            </a:endParaRPr>
          </a:p>
          <a:p>
            <a:pPr marL="0" indent="0">
              <a:lnSpc>
                <a:spcPct val="107000"/>
              </a:lnSpc>
              <a:spcBef>
                <a:spcPts val="0"/>
              </a:spcBef>
              <a:buNone/>
            </a:pPr>
            <a:endParaRPr lang="en-US" sz="6600" b="1" dirty="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lstStyle/>
          <a:p>
            <a:pPr>
              <a:lnSpc>
                <a:spcPct val="107000"/>
              </a:lnSpc>
            </a:pPr>
            <a:r>
              <a:rPr lang="en-US" sz="3200" dirty="0">
                <a:latin typeface="Calibri "/>
                <a:ea typeface="Calibri" panose="020F0502020204030204" pitchFamily="34" charset="0"/>
                <a:cs typeface="Times New Roman" panose="02020603050405020304" pitchFamily="18" charset="0"/>
              </a:rPr>
              <a:t/>
            </a:r>
            <a:br>
              <a:rPr lang="en-US" sz="3200" dirty="0">
                <a:latin typeface="Calibri "/>
                <a:ea typeface="Calibri" panose="020F0502020204030204" pitchFamily="34" charset="0"/>
                <a:cs typeface="Times New Roman" panose="02020603050405020304" pitchFamily="18" charset="0"/>
              </a:rPr>
            </a:br>
            <a:r>
              <a:rPr lang="en-US" dirty="0">
                <a:latin typeface="Calibri "/>
                <a:ea typeface="Calibri" panose="020F0502020204030204" pitchFamily="34" charset="0"/>
                <a:cs typeface="Times New Roman" panose="02020603050405020304" pitchFamily="18" charset="0"/>
              </a:rPr>
              <a:t>F692 - Assisted Nutrition and Hydration </a:t>
            </a:r>
            <a:r>
              <a:rPr lang="en-US" sz="3200" dirty="0">
                <a:latin typeface="Calibri "/>
                <a:ea typeface="Calibri" panose="020F0502020204030204" pitchFamily="34" charset="0"/>
                <a:cs typeface="Times New Roman" panose="02020603050405020304" pitchFamily="18" charset="0"/>
              </a:rPr>
              <a:t/>
            </a:r>
            <a:br>
              <a:rPr lang="en-US" sz="3200" dirty="0">
                <a:latin typeface="Calibri "/>
                <a:ea typeface="Calibri" panose="020F0502020204030204" pitchFamily="34" charset="0"/>
                <a:cs typeface="Times New Roman" panose="02020603050405020304" pitchFamily="18" charset="0"/>
              </a:rPr>
            </a:br>
            <a:endParaRPr lang="en-US" sz="320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158954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360968"/>
            <a:ext cx="10972800" cy="4297363"/>
          </a:xfrm>
        </p:spPr>
        <p:txBody>
          <a:bodyPr>
            <a:noAutofit/>
          </a:bodyPr>
          <a:lstStyle/>
          <a:p>
            <a:r>
              <a:rPr lang="en-US" b="1" dirty="0" smtClean="0">
                <a:latin typeface="Times New Roman" panose="02020603050405020304" pitchFamily="18" charset="0"/>
                <a:cs typeface="Times New Roman" panose="02020603050405020304" pitchFamily="18" charset="0"/>
              </a:rPr>
              <a:t>F555 – Choice of Attending Physician</a:t>
            </a:r>
          </a:p>
          <a:p>
            <a:pPr lvl="1"/>
            <a:r>
              <a:rPr lang="en-US" sz="2800" dirty="0" smtClean="0">
                <a:latin typeface="Times New Roman" panose="02020603050405020304" pitchFamily="18" charset="0"/>
                <a:cs typeface="Times New Roman" panose="02020603050405020304" pitchFamily="18" charset="0"/>
              </a:rPr>
              <a:t>Previously F163</a:t>
            </a:r>
          </a:p>
          <a:p>
            <a:pPr lvl="1"/>
            <a:r>
              <a:rPr lang="en-US" sz="2800" dirty="0" smtClean="0">
                <a:latin typeface="Times New Roman" panose="02020603050405020304" pitchFamily="18" charset="0"/>
                <a:cs typeface="Times New Roman" panose="02020603050405020304" pitchFamily="18" charset="0"/>
              </a:rPr>
              <a:t>Physician must be licensed to practice</a:t>
            </a:r>
          </a:p>
          <a:p>
            <a:pPr lvl="1"/>
            <a:endParaRPr lang="en-US" sz="2800" b="1" dirty="0">
              <a:latin typeface="Times New Roman" panose="02020603050405020304" pitchFamily="18" charset="0"/>
              <a:cs typeface="Times New Roman" panose="02020603050405020304" pitchFamily="18" charset="0"/>
            </a:endParaRPr>
          </a:p>
          <a:p>
            <a:pPr marL="228600" lvl="1"/>
            <a:r>
              <a:rPr lang="en-US" sz="2800" b="1" dirty="0" smtClean="0">
                <a:latin typeface="Times New Roman" panose="02020603050405020304" pitchFamily="18" charset="0"/>
                <a:cs typeface="Times New Roman" panose="02020603050405020304" pitchFamily="18" charset="0"/>
              </a:rPr>
              <a:t>F563/F564 – Visitation</a:t>
            </a:r>
          </a:p>
          <a:p>
            <a:pPr marL="685800" lvl="2"/>
            <a:r>
              <a:rPr lang="en-US" sz="2800" dirty="0" smtClean="0">
                <a:latin typeface="Times New Roman" panose="02020603050405020304" pitchFamily="18" charset="0"/>
                <a:cs typeface="Times New Roman" panose="02020603050405020304" pitchFamily="18" charset="0"/>
              </a:rPr>
              <a:t>Previously F172</a:t>
            </a:r>
          </a:p>
          <a:p>
            <a:pPr marL="685800" lvl="2"/>
            <a:r>
              <a:rPr lang="en-US" sz="2800" dirty="0" smtClean="0">
                <a:latin typeface="Times New Roman" panose="02020603050405020304" pitchFamily="18" charset="0"/>
                <a:cs typeface="Times New Roman" panose="02020603050405020304" pitchFamily="18" charset="0"/>
              </a:rPr>
              <a:t>Resident’s right to visitors </a:t>
            </a:r>
          </a:p>
          <a:p>
            <a:pPr marL="685800" lvl="2"/>
            <a:r>
              <a:rPr lang="en-US" sz="2800" dirty="0" smtClean="0">
                <a:latin typeface="Times New Roman" panose="02020603050405020304" pitchFamily="18" charset="0"/>
                <a:cs typeface="Times New Roman" panose="02020603050405020304" pitchFamily="18" charset="0"/>
              </a:rPr>
              <a:t>Restriction for clinical or safety reasons</a:t>
            </a:r>
          </a:p>
          <a:p>
            <a:pPr marL="685800" lvl="2"/>
            <a:r>
              <a:rPr lang="en-US" sz="2800" dirty="0" smtClean="0">
                <a:latin typeface="Times New Roman" panose="02020603050405020304" pitchFamily="18" charset="0"/>
                <a:cs typeface="Times New Roman" panose="02020603050405020304" pitchFamily="18" charset="0"/>
              </a:rPr>
              <a:t>Informing of visitation rights</a:t>
            </a:r>
          </a:p>
          <a:p>
            <a:pPr marL="685800" lvl="2"/>
            <a:r>
              <a:rPr lang="en-US" sz="2800" dirty="0" smtClean="0">
                <a:latin typeface="Times New Roman" panose="02020603050405020304" pitchFamily="18" charset="0"/>
                <a:cs typeface="Times New Roman" panose="02020603050405020304" pitchFamily="18" charset="0"/>
              </a:rPr>
              <a:t>Equal visitation privileges</a:t>
            </a:r>
          </a:p>
          <a:p>
            <a:pPr marL="457200" lvl="2" indent="0">
              <a:buNone/>
            </a:pPr>
            <a:endParaRPr lang="en-US" sz="3200" dirty="0" smtClean="0">
              <a:latin typeface="Times New Roman" panose="02020603050405020304" pitchFamily="18" charset="0"/>
              <a:cs typeface="Times New Roman" panose="02020603050405020304" pitchFamily="18" charset="0"/>
            </a:endParaRPr>
          </a:p>
          <a:p>
            <a:pPr marL="685800" lvl="2"/>
            <a:endParaRPr lang="en-US" sz="3200" dirty="0" smtClean="0">
              <a:latin typeface="Times New Roman" panose="02020603050405020304" pitchFamily="18" charset="0"/>
              <a:cs typeface="Times New Roman" panose="02020603050405020304" pitchFamily="18" charset="0"/>
            </a:endParaRPr>
          </a:p>
          <a:p>
            <a:pPr lvl="1"/>
            <a:endParaRPr lang="en-US" sz="32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Autofit/>
          </a:bodyPr>
          <a:lstStyle/>
          <a:p>
            <a:pPr algn="ctr"/>
            <a:r>
              <a:rPr lang="en-US" sz="5400" b="1" dirty="0" smtClean="0">
                <a:latin typeface="+mn-lt"/>
              </a:rPr>
              <a:t/>
            </a:r>
            <a:br>
              <a:rPr lang="en-US" sz="5400" b="1" dirty="0" smtClean="0">
                <a:latin typeface="+mn-lt"/>
              </a:rPr>
            </a:br>
            <a:r>
              <a:rPr lang="en-US" sz="5400" b="1" dirty="0">
                <a:latin typeface="+mn-lt"/>
              </a:rPr>
              <a:t/>
            </a:r>
            <a:br>
              <a:rPr lang="en-US" sz="5400" b="1" dirty="0">
                <a:latin typeface="+mn-lt"/>
              </a:rPr>
            </a:br>
            <a:r>
              <a:rPr lang="en-US" sz="5400" b="1" dirty="0" smtClean="0">
                <a:latin typeface="+mn-lt"/>
              </a:rPr>
              <a:t>§ </a:t>
            </a:r>
            <a:r>
              <a:rPr lang="en-US" sz="5400" b="1" dirty="0">
                <a:latin typeface="+mn-lt"/>
                <a:cs typeface="Arial" panose="020B0604020202020204" pitchFamily="34" charset="0"/>
              </a:rPr>
              <a:t>483.10 Resident Rights</a:t>
            </a:r>
            <a:r>
              <a:rPr lang="en-US" sz="5400" b="1" dirty="0">
                <a:latin typeface="+mn-lt"/>
              </a:rPr>
              <a:t/>
            </a:r>
            <a:br>
              <a:rPr lang="en-US" sz="5400" b="1" dirty="0">
                <a:latin typeface="+mn-lt"/>
              </a:rPr>
            </a:br>
            <a:r>
              <a:rPr lang="en-US" sz="5400" b="1" dirty="0">
                <a:latin typeface="+mn-lt"/>
              </a:rPr>
              <a:t/>
            </a:r>
            <a:br>
              <a:rPr lang="en-US" sz="5400" b="1" dirty="0">
                <a:latin typeface="+mn-lt"/>
              </a:rPr>
            </a:br>
            <a:endParaRPr lang="en-US" sz="5400" b="1"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7071118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27AC3B6-B243-4A72-9B46-A72187DB1DBF}"/>
              </a:ext>
            </a:extLst>
          </p:cNvPr>
          <p:cNvSpPr>
            <a:spLocks noGrp="1"/>
          </p:cNvSpPr>
          <p:nvPr>
            <p:ph idx="1"/>
          </p:nvPr>
        </p:nvSpPr>
        <p:spPr>
          <a:xfrm>
            <a:off x="968188" y="1039906"/>
            <a:ext cx="10255623" cy="5540188"/>
          </a:xfrm>
        </p:spPr>
        <p:txBody>
          <a:bodyPr>
            <a:noAutofit/>
          </a:bodyPr>
          <a:lstStyle/>
          <a:p>
            <a:pPr marL="0" indent="0">
              <a:buNone/>
            </a:pPr>
            <a:r>
              <a:rPr lang="en-US" sz="2000" b="1" dirty="0">
                <a:latin typeface="Times New Roman" panose="02020603050405020304" pitchFamily="18" charset="0"/>
                <a:cs typeface="Times New Roman" panose="02020603050405020304" pitchFamily="18" charset="0"/>
              </a:rPr>
              <a:t>Key Points</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F693 </a:t>
            </a:r>
            <a:r>
              <a:rPr lang="en-US" sz="2000" dirty="0">
                <a:latin typeface="Times New Roman" panose="02020603050405020304" pitchFamily="18" charset="0"/>
                <a:cs typeface="Times New Roman" panose="02020603050405020304" pitchFamily="18" charset="0"/>
              </a:rPr>
              <a:t>combined two tags, formerly located at F321 and F322, for tube feeding.  This included some additional regulatory language;</a:t>
            </a:r>
          </a:p>
          <a:p>
            <a:r>
              <a:rPr lang="en-US" sz="2000" dirty="0">
                <a:latin typeface="Times New Roman" panose="02020603050405020304" pitchFamily="18" charset="0"/>
                <a:cs typeface="Times New Roman" panose="02020603050405020304" pitchFamily="18" charset="0"/>
              </a:rPr>
              <a:t>The regulation includes tube feeding management for nasogastric, gastrostomy tubes, both percutaneous endoscopic gastrostomy and percutaneous endoscopic jejunostomy;</a:t>
            </a:r>
          </a:p>
          <a:p>
            <a:r>
              <a:rPr lang="en-US" sz="2000" dirty="0">
                <a:latin typeface="Times New Roman" panose="02020603050405020304" pitchFamily="18" charset="0"/>
                <a:cs typeface="Times New Roman" panose="02020603050405020304" pitchFamily="18" charset="0"/>
              </a:rPr>
              <a:t>The regulation requires that a feeding tube is clinically indicated and consented to by the </a:t>
            </a:r>
            <a:r>
              <a:rPr lang="en-US" sz="2000" dirty="0" smtClean="0">
                <a:latin typeface="Times New Roman" panose="02020603050405020304" pitchFamily="18" charset="0"/>
                <a:cs typeface="Times New Roman" panose="02020603050405020304" pitchFamily="18" charset="0"/>
              </a:rPr>
              <a:t>resident</a:t>
            </a:r>
          </a:p>
          <a:p>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resident fed by enteral means receives treatment and services to restore, if possible eating skills; and</a:t>
            </a:r>
          </a:p>
          <a:p>
            <a:r>
              <a:rPr lang="en-US" sz="2000" dirty="0">
                <a:latin typeface="Times New Roman" panose="02020603050405020304" pitchFamily="18" charset="0"/>
                <a:cs typeface="Times New Roman" panose="02020603050405020304" pitchFamily="18" charset="0"/>
              </a:rPr>
              <a:t>Treatment and services are provided to prevent complications of enteral feeding</a:t>
            </a:r>
            <a:r>
              <a:rPr lang="en-US" sz="2000"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Use the Tube Feeding Critical Element (CE) Pathway </a:t>
            </a:r>
          </a:p>
          <a:p>
            <a:r>
              <a:rPr lang="en-US" sz="2000" dirty="0">
                <a:latin typeface="Times New Roman" panose="02020603050405020304" pitchFamily="18" charset="0"/>
                <a:cs typeface="Times New Roman" panose="02020603050405020304" pitchFamily="18" charset="0"/>
              </a:rPr>
              <a:t>Interpretive guidance and regulatory language.  </a:t>
            </a:r>
          </a:p>
        </p:txBody>
      </p:sp>
      <p:sp>
        <p:nvSpPr>
          <p:cNvPr id="4" name="Title 3">
            <a:extLst>
              <a:ext uri="{FF2B5EF4-FFF2-40B4-BE49-F238E27FC236}">
                <a16:creationId xmlns="" xmlns:a16="http://schemas.microsoft.com/office/drawing/2014/main" id="{29353331-5044-4C71-A00F-BBD31DFE47E4}"/>
              </a:ext>
            </a:extLst>
          </p:cNvPr>
          <p:cNvSpPr>
            <a:spLocks noGrp="1"/>
          </p:cNvSpPr>
          <p:nvPr>
            <p:ph type="title"/>
          </p:nvPr>
        </p:nvSpPr>
        <p:spPr/>
        <p:txBody>
          <a:bodyPr/>
          <a:lstStyle/>
          <a:p>
            <a:r>
              <a:rPr lang="en-US" sz="2800" dirty="0">
                <a:latin typeface="Calibri "/>
                <a:cs typeface="Times New Roman" panose="02020603050405020304" pitchFamily="18" charset="0"/>
              </a:rPr>
              <a:t>F693 - Tube Feeding Management</a:t>
            </a:r>
            <a:br>
              <a:rPr lang="en-US" sz="2800" dirty="0">
                <a:latin typeface="Calibri "/>
                <a:cs typeface="Times New Roman" panose="02020603050405020304" pitchFamily="18" charset="0"/>
              </a:rPr>
            </a:br>
            <a:r>
              <a:rPr lang="en-US" sz="2800" dirty="0">
                <a:latin typeface="Calibri "/>
                <a:cs typeface="Times New Roman" panose="02020603050405020304" pitchFamily="18" charset="0"/>
              </a:rPr>
              <a:t>Restore Eating Skills</a:t>
            </a:r>
            <a:endParaRPr lang="en-US" sz="280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val="34590395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188" y="1177871"/>
            <a:ext cx="10255624" cy="4881967"/>
          </a:xfrm>
        </p:spPr>
        <p:txBody>
          <a:bodyPr>
            <a:normAutofit fontScale="70000" lnSpcReduction="20000"/>
          </a:bodyPr>
          <a:lstStyle/>
          <a:p>
            <a:pPr marL="0" indent="0">
              <a:buNone/>
            </a:pPr>
            <a:r>
              <a:rPr lang="en-US" sz="4500" b="1" dirty="0">
                <a:latin typeface="Times New Roman" panose="02020603050405020304" pitchFamily="18" charset="0"/>
                <a:ea typeface="Calibri" panose="020F0502020204030204" pitchFamily="34" charset="0"/>
                <a:cs typeface="Times New Roman" panose="02020603050405020304" pitchFamily="18" charset="0"/>
              </a:rPr>
              <a:t>Key Points:</a:t>
            </a:r>
          </a:p>
          <a:p>
            <a:r>
              <a:rPr lang="en-US" sz="4500" b="1" dirty="0">
                <a:latin typeface="Times New Roman" panose="02020603050405020304" pitchFamily="18" charset="0"/>
                <a:ea typeface="Calibri" panose="020F0502020204030204" pitchFamily="34" charset="0"/>
                <a:cs typeface="Times New Roman" panose="02020603050405020304" pitchFamily="18" charset="0"/>
              </a:rPr>
              <a:t> </a:t>
            </a:r>
            <a:r>
              <a:rPr lang="en-US" sz="4500" dirty="0">
                <a:latin typeface="Times New Roman" panose="02020603050405020304" pitchFamily="18" charset="0"/>
                <a:cs typeface="Times New Roman" panose="02020603050405020304" pitchFamily="18" charset="0"/>
              </a:rPr>
              <a:t>F694 is a new tag formerly located at F328 to address Parenteral/IV fluids.</a:t>
            </a:r>
          </a:p>
          <a:p>
            <a:r>
              <a:rPr lang="en-US" sz="4500" dirty="0">
                <a:latin typeface="Times New Roman" panose="02020603050405020304" pitchFamily="18" charset="0"/>
                <a:cs typeface="Times New Roman" panose="02020603050405020304" pitchFamily="18" charset="0"/>
              </a:rPr>
              <a:t>Nursing homes are not required to provide IV therapy, however, if they do provide this service, they must comply with this requirement; and</a:t>
            </a:r>
          </a:p>
          <a:p>
            <a:r>
              <a:rPr lang="en-US" sz="4500" dirty="0">
                <a:latin typeface="Times New Roman" panose="02020603050405020304" pitchFamily="18" charset="0"/>
                <a:cs typeface="Times New Roman" panose="02020603050405020304" pitchFamily="18" charset="0"/>
              </a:rPr>
              <a:t>Safe administration of parenteral fluids must be provided in accordance with professional standards of practice ,and by qualified, competent and trained staff in accordance with State laws and practice acts; </a:t>
            </a:r>
            <a:endParaRPr lang="en-US" sz="4500" b="1" dirty="0">
              <a:latin typeface="Times New Roman" panose="02020603050405020304" pitchFamily="18" charset="0"/>
              <a:cs typeface="Times New Roman" panose="02020603050405020304" pitchFamily="18" charset="0"/>
            </a:endParaRPr>
          </a:p>
          <a:p>
            <a:r>
              <a:rPr lang="en-US" sz="4500" dirty="0">
                <a:latin typeface="Times New Roman" panose="02020603050405020304" pitchFamily="18" charset="0"/>
                <a:cs typeface="Times New Roman" panose="02020603050405020304" pitchFamily="18" charset="0"/>
              </a:rPr>
              <a:t>Interpretive Guidance</a:t>
            </a:r>
          </a:p>
          <a:p>
            <a:pPr marL="0" indent="0">
              <a:lnSpc>
                <a:spcPct val="107000"/>
              </a:lnSpc>
              <a:spcBef>
                <a:spcPts val="0"/>
              </a:spcBef>
              <a:buNone/>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F694 Parenteral/IV Fluids </a:t>
            </a:r>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sz="4000" dirty="0">
              <a:latin typeface="Calibri" panose="020F0502020204030204" pitchFamily="34"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41</a:t>
            </a:fld>
            <a:endParaRPr lang="en-US" dirty="0">
              <a:solidFill>
                <a:prstClr val="black">
                  <a:tint val="75000"/>
                </a:prstClr>
              </a:solidFill>
            </a:endParaRPr>
          </a:p>
        </p:txBody>
      </p:sp>
    </p:spTree>
    <p:extLst>
      <p:ext uri="{BB962C8B-B14F-4D97-AF65-F5344CB8AC3E}">
        <p14:creationId xmlns:p14="http://schemas.microsoft.com/office/powerpoint/2010/main" val="28382887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047" y="986118"/>
            <a:ext cx="10237694" cy="5735358"/>
          </a:xfrm>
        </p:spPr>
        <p:txBody>
          <a:bodyPr>
            <a:noAutofit/>
          </a:bodyPr>
          <a:lstStyle/>
          <a:p>
            <a:pPr marL="0" indent="0">
              <a:spcBef>
                <a:spcPts val="0"/>
              </a:spcBef>
              <a:buNone/>
            </a:pPr>
            <a:r>
              <a:rPr lang="en-US" sz="2400" b="1" dirty="0">
                <a:latin typeface="Times New Roman" panose="02020603050405020304" pitchFamily="18" charset="0"/>
                <a:cs typeface="Times New Roman" panose="02020603050405020304" pitchFamily="18" charset="0"/>
              </a:rPr>
              <a:t>Key Points:</a:t>
            </a:r>
            <a:endParaRPr lang="en-US" sz="2400" dirty="0">
              <a:latin typeface="Times New Roman" panose="02020603050405020304" pitchFamily="18" charset="0"/>
              <a:cs typeface="Times New Roman" panose="02020603050405020304" pitchFamily="18" charset="0"/>
            </a:endParaRPr>
          </a:p>
          <a:p>
            <a:pPr>
              <a:spcBef>
                <a:spcPts val="0"/>
              </a:spcBef>
            </a:pPr>
            <a:r>
              <a:rPr lang="en-US" sz="2400" dirty="0" smtClean="0">
                <a:latin typeface="Times New Roman" panose="02020603050405020304" pitchFamily="18" charset="0"/>
                <a:cs typeface="Times New Roman" panose="02020603050405020304" pitchFamily="18" charset="0"/>
              </a:rPr>
              <a:t>New  F-tag </a:t>
            </a:r>
            <a:r>
              <a:rPr lang="en-US" sz="2400" dirty="0">
                <a:latin typeface="Times New Roman" panose="02020603050405020304" pitchFamily="18" charset="0"/>
                <a:cs typeface="Times New Roman" panose="02020603050405020304" pitchFamily="18" charset="0"/>
              </a:rPr>
              <a:t>(formerly at F328) and </a:t>
            </a:r>
            <a:r>
              <a:rPr lang="en-US" sz="2400" dirty="0" smtClean="0">
                <a:latin typeface="Times New Roman" panose="02020603050405020304" pitchFamily="18" charset="0"/>
                <a:cs typeface="Times New Roman" panose="02020603050405020304" pitchFamily="18" charset="0"/>
              </a:rPr>
              <a:t>regulation requiring respiratory care and services are based on professional standards of practice and expanded guidance;</a:t>
            </a:r>
          </a:p>
          <a:p>
            <a:pPr>
              <a:spcBef>
                <a:spcPts val="0"/>
              </a:spcBef>
            </a:pPr>
            <a:r>
              <a:rPr lang="en-US" sz="2400" dirty="0">
                <a:latin typeface="Times New Roman" panose="02020603050405020304" pitchFamily="18" charset="0"/>
                <a:cs typeface="Times New Roman" panose="02020603050405020304" pitchFamily="18" charset="0"/>
              </a:rPr>
              <a:t>F</a:t>
            </a:r>
            <a:r>
              <a:rPr lang="en-US" sz="2400" dirty="0" smtClean="0">
                <a:latin typeface="Times New Roman" panose="02020603050405020304" pitchFamily="18" charset="0"/>
                <a:cs typeface="Times New Roman" panose="02020603050405020304" pitchFamily="18" charset="0"/>
              </a:rPr>
              <a:t>acilities are not required to offer specialized respiratory care services such as mechanical ventilation or tracheostomy care;</a:t>
            </a:r>
            <a:endParaRPr lang="en-US" sz="2400" dirty="0">
              <a:latin typeface="Times New Roman" panose="02020603050405020304" pitchFamily="18" charset="0"/>
              <a:cs typeface="Times New Roman" panose="02020603050405020304" pitchFamily="18" charset="0"/>
            </a:endParaRPr>
          </a:p>
          <a:p>
            <a:pPr>
              <a:spcBef>
                <a:spcPts val="0"/>
              </a:spcBef>
            </a:pPr>
            <a:r>
              <a:rPr lang="en-US" sz="2400" dirty="0" smtClean="0">
                <a:latin typeface="Times New Roman" panose="02020603050405020304" pitchFamily="18" charset="0"/>
                <a:cs typeface="Times New Roman" panose="02020603050405020304" pitchFamily="18" charset="0"/>
              </a:rPr>
              <a:t>Based </a:t>
            </a:r>
            <a:r>
              <a:rPr lang="en-US" sz="2400" dirty="0">
                <a:latin typeface="Times New Roman" panose="02020603050405020304" pitchFamily="18" charset="0"/>
                <a:cs typeface="Times New Roman" panose="02020603050405020304" pitchFamily="18" charset="0"/>
              </a:rPr>
              <a:t>on professional standards of practice, care must be </a:t>
            </a:r>
            <a:r>
              <a:rPr lang="en-US" sz="2400" dirty="0" smtClean="0">
                <a:latin typeface="Times New Roman" panose="02020603050405020304" pitchFamily="18" charset="0"/>
                <a:cs typeface="Times New Roman" panose="02020603050405020304" pitchFamily="18" charset="0"/>
              </a:rPr>
              <a:t>provided by </a:t>
            </a:r>
            <a:r>
              <a:rPr lang="en-US" sz="2400" dirty="0">
                <a:latin typeface="Times New Roman" panose="02020603050405020304" pitchFamily="18" charset="0"/>
                <a:cs typeface="Times New Roman" panose="02020603050405020304" pitchFamily="18" charset="0"/>
              </a:rPr>
              <a:t>a sufficient number of qualified and trained staff according to State laws and Nurse Practice Acts;</a:t>
            </a:r>
          </a:p>
          <a:p>
            <a:pPr>
              <a:spcBef>
                <a:spcPts val="0"/>
              </a:spcBef>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regulatory language also refers to tag F825 for Specialized Rehabilitative Services and Qualified Respiratory Therapists/Staff</a:t>
            </a:r>
            <a:r>
              <a:rPr lang="en-US" sz="2400"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Respiratory Care CE Pathway </a:t>
            </a:r>
          </a:p>
          <a:p>
            <a:pPr>
              <a:spcBef>
                <a:spcPts val="0"/>
              </a:spcBef>
            </a:pPr>
            <a:r>
              <a:rPr lang="en-US" sz="2400" dirty="0">
                <a:latin typeface="Times New Roman" panose="02020603050405020304" pitchFamily="18" charset="0"/>
                <a:cs typeface="Times New Roman" panose="02020603050405020304" pitchFamily="18" charset="0"/>
              </a:rPr>
              <a:t>Interpretive Guidance</a:t>
            </a:r>
          </a:p>
          <a:p>
            <a:pPr marL="457200" lvl="1" indent="0">
              <a:spcBef>
                <a:spcPts val="0"/>
              </a:spcBef>
              <a:buNone/>
            </a:pPr>
            <a:endParaRPr lang="en-US" sz="2400" dirty="0">
              <a:latin typeface="Times New Roman" panose="02020603050405020304" pitchFamily="18" charset="0"/>
              <a:cs typeface="Times New Roman" panose="02020603050405020304" pitchFamily="18" charset="0"/>
            </a:endParaRPr>
          </a:p>
          <a:p>
            <a:pPr marL="0" indent="0">
              <a:spcBef>
                <a:spcPts val="0"/>
              </a:spcBef>
              <a:buNone/>
            </a:pPr>
            <a:endParaRPr lang="en-US" sz="2400" b="1" dirty="0">
              <a:latin typeface="Times New Roman" panose="02020603050405020304" pitchFamily="18" charset="0"/>
              <a:cs typeface="Times New Roman" panose="02020603050405020304" pitchFamily="18" charset="0"/>
            </a:endParaRPr>
          </a:p>
          <a:p>
            <a:endParaRPr lang="en-US" sz="2400" dirty="0"/>
          </a:p>
        </p:txBody>
      </p:sp>
      <p:sp>
        <p:nvSpPr>
          <p:cNvPr id="4" name="Title 3"/>
          <p:cNvSpPr>
            <a:spLocks noGrp="1"/>
          </p:cNvSpPr>
          <p:nvPr>
            <p:ph type="title"/>
          </p:nvPr>
        </p:nvSpPr>
        <p:spPr/>
        <p:txBody>
          <a:bodyPr/>
          <a:lstStyle/>
          <a:p>
            <a:r>
              <a:rPr lang="en-US" sz="2800" dirty="0">
                <a:latin typeface="Calibri "/>
                <a:ea typeface="Times New Roman" panose="02020603050405020304" pitchFamily="18" charset="0"/>
                <a:cs typeface="Times New Roman" panose="02020603050405020304" pitchFamily="18" charset="0"/>
              </a:rPr>
              <a:t>F695 - </a:t>
            </a:r>
            <a:r>
              <a:rPr lang="en-US" sz="2800" dirty="0">
                <a:latin typeface="Calibri "/>
                <a:ea typeface="Times New Roman" panose="02020603050405020304" pitchFamily="18" charset="0"/>
              </a:rPr>
              <a:t>Respiratory Care, including </a:t>
            </a:r>
            <a:br>
              <a:rPr lang="en-US" sz="2800" dirty="0">
                <a:latin typeface="Calibri "/>
                <a:ea typeface="Times New Roman" panose="02020603050405020304" pitchFamily="18" charset="0"/>
              </a:rPr>
            </a:br>
            <a:r>
              <a:rPr lang="en-US" sz="2800" dirty="0">
                <a:latin typeface="Calibri "/>
                <a:ea typeface="Times New Roman" panose="02020603050405020304" pitchFamily="18" charset="0"/>
              </a:rPr>
              <a:t>Tracheostomy Care and Tracheal Suctioning</a:t>
            </a:r>
            <a:endParaRPr lang="en-US" sz="280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p14="http://schemas.microsoft.com/office/powerpoint/2010/main" val="32577599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187" y="1177873"/>
            <a:ext cx="10399059" cy="4850969"/>
          </a:xfrm>
        </p:spPr>
        <p:txBody>
          <a:bodyPr>
            <a:noAutofit/>
          </a:bodyPr>
          <a:lstStyle/>
          <a:p>
            <a:pPr marL="0" indent="0">
              <a:buNone/>
            </a:pPr>
            <a:r>
              <a:rPr lang="en-US" sz="2800" b="1" dirty="0" smtClean="0">
                <a:solidFill>
                  <a:srgbClr val="000000"/>
                </a:solidFill>
                <a:latin typeface="Times New Roman" panose="02020603050405020304" pitchFamily="18" charset="0"/>
                <a:cs typeface="Times New Roman" panose="02020603050405020304" pitchFamily="18" charset="0"/>
              </a:rPr>
              <a:t>Key </a:t>
            </a:r>
            <a:r>
              <a:rPr lang="en-US" sz="2800" b="1" dirty="0">
                <a:solidFill>
                  <a:srgbClr val="000000"/>
                </a:solidFill>
                <a:latin typeface="Times New Roman" panose="02020603050405020304" pitchFamily="18" charset="0"/>
                <a:cs typeface="Times New Roman" panose="02020603050405020304" pitchFamily="18" charset="0"/>
              </a:rPr>
              <a:t>Points:</a:t>
            </a:r>
          </a:p>
          <a:p>
            <a:r>
              <a:rPr lang="en-US" sz="2800" dirty="0" smtClean="0">
                <a:solidFill>
                  <a:srgbClr val="000000"/>
                </a:solidFill>
                <a:latin typeface="Times New Roman" panose="02020603050405020304" pitchFamily="18" charset="0"/>
                <a:cs typeface="Times New Roman" panose="02020603050405020304" pitchFamily="18" charset="0"/>
              </a:rPr>
              <a:t>New </a:t>
            </a:r>
            <a:r>
              <a:rPr lang="en-US" sz="2800" dirty="0">
                <a:solidFill>
                  <a:srgbClr val="000000"/>
                </a:solidFill>
                <a:latin typeface="Times New Roman" panose="02020603050405020304" pitchFamily="18" charset="0"/>
                <a:cs typeface="Times New Roman" panose="02020603050405020304" pitchFamily="18" charset="0"/>
              </a:rPr>
              <a:t>regulatory language and </a:t>
            </a:r>
            <a:r>
              <a:rPr lang="en-US" sz="2800" dirty="0" smtClean="0">
                <a:solidFill>
                  <a:srgbClr val="000000"/>
                </a:solidFill>
                <a:latin typeface="Times New Roman" panose="02020603050405020304" pitchFamily="18" charset="0"/>
                <a:cs typeface="Times New Roman" panose="02020603050405020304" pitchFamily="18" charset="0"/>
              </a:rPr>
              <a:t>F-tag </a:t>
            </a:r>
            <a:r>
              <a:rPr lang="en-US" sz="2800" dirty="0">
                <a:solidFill>
                  <a:srgbClr val="000000"/>
                </a:solidFill>
                <a:latin typeface="Times New Roman" panose="02020603050405020304" pitchFamily="18" charset="0"/>
                <a:cs typeface="Times New Roman" panose="02020603050405020304" pitchFamily="18" charset="0"/>
              </a:rPr>
              <a:t>for prostheses formerly located at F328;</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For </a:t>
            </a:r>
            <a:r>
              <a:rPr lang="en-US" sz="2800" dirty="0">
                <a:latin typeface="Times New Roman" panose="02020603050405020304" pitchFamily="18" charset="0"/>
                <a:ea typeface="Calibri" panose="020F0502020204030204" pitchFamily="34" charset="0"/>
                <a:cs typeface="Times New Roman" panose="02020603050405020304" pitchFamily="18" charset="0"/>
              </a:rPr>
              <a:t>a resident with a prosthesis, care and assistance must be provided, consistent with professional standards of practice, the comprehensive, person-centered care plan and be based on resident preferences and goals to wear and be able to use the prosthetic device</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Interpretive guidance</a:t>
            </a:r>
          </a:p>
        </p:txBody>
      </p:sp>
      <p:sp>
        <p:nvSpPr>
          <p:cNvPr id="4" name="Title 3"/>
          <p:cNvSpPr>
            <a:spLocks noGrp="1"/>
          </p:cNvSpPr>
          <p:nvPr>
            <p:ph type="title"/>
          </p:nvPr>
        </p:nvSpPr>
        <p:spPr/>
        <p:txBody>
          <a:bodyPr/>
          <a:lstStyle/>
          <a:p>
            <a:pPr>
              <a:lnSpc>
                <a:spcPct val="107000"/>
              </a:lnSpc>
            </a:pPr>
            <a:r>
              <a:rPr lang="en-US" dirty="0">
                <a:latin typeface="Calibri "/>
                <a:ea typeface="Calibri" panose="020F0502020204030204" pitchFamily="34" charset="0"/>
                <a:cs typeface="Times New Roman" panose="02020603050405020304" pitchFamily="18" charset="0"/>
              </a:rPr>
              <a:t>F696  - Prostheses  </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43</a:t>
            </a:fld>
            <a:endParaRPr lang="en-US" dirty="0">
              <a:solidFill>
                <a:prstClr val="black">
                  <a:tint val="75000"/>
                </a:prstClr>
              </a:solidFill>
            </a:endParaRPr>
          </a:p>
        </p:txBody>
      </p:sp>
    </p:spTree>
    <p:extLst>
      <p:ext uri="{BB962C8B-B14F-4D97-AF65-F5344CB8AC3E}">
        <p14:creationId xmlns:p14="http://schemas.microsoft.com/office/powerpoint/2010/main" val="17584613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047" y="1270862"/>
            <a:ext cx="10291482" cy="4932714"/>
          </a:xfrm>
        </p:spPr>
        <p:txBody>
          <a:bodyPr>
            <a:noAutofit/>
          </a:bodyPr>
          <a:lstStyle/>
          <a:p>
            <a:pPr marL="0" indent="0">
              <a:lnSpc>
                <a:spcPct val="107000"/>
              </a:lnSpc>
              <a:spcBef>
                <a:spcPts val="0"/>
              </a:spcBef>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Key Points:</a:t>
            </a:r>
          </a:p>
          <a:p>
            <a:pPr>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New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F-tag </a:t>
            </a:r>
            <a:r>
              <a:rPr lang="en-US" sz="2400" dirty="0">
                <a:latin typeface="Times New Roman" panose="02020603050405020304" pitchFamily="18" charset="0"/>
                <a:ea typeface="Calibri" panose="020F0502020204030204" pitchFamily="34" charset="0"/>
                <a:cs typeface="Times New Roman" panose="02020603050405020304" pitchFamily="18" charset="0"/>
              </a:rPr>
              <a:t>and regulatory language for pain management;</a:t>
            </a:r>
          </a:p>
          <a:p>
            <a:pPr>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Minimal changes to interpretive guidance which was formerly located at F309; and</a:t>
            </a:r>
          </a:p>
          <a:p>
            <a:pPr>
              <a:lnSpc>
                <a:spcPct val="107000"/>
              </a:lnSpc>
              <a:spcBef>
                <a:spcPts val="0"/>
              </a:spcBef>
            </a:pPr>
            <a:r>
              <a:rPr lang="en-US" sz="2400" dirty="0">
                <a:latin typeface="Times New Roman" panose="02020603050405020304" pitchFamily="18" charset="0"/>
                <a:cs typeface="Times New Roman" panose="02020603050405020304" pitchFamily="18" charset="0"/>
              </a:rPr>
              <a:t>Pain management must be provided to a resident who require such services, consistent with professional standards of practice, the comprehensive person-centered care plan, and the residents’ goals and preferences. </a:t>
            </a:r>
          </a:p>
          <a:p>
            <a:r>
              <a:rPr lang="en-US" sz="2400" dirty="0">
                <a:latin typeface="Times New Roman" panose="02020603050405020304" pitchFamily="18" charset="0"/>
                <a:cs typeface="Times New Roman" panose="02020603050405020304" pitchFamily="18" charset="0"/>
              </a:rPr>
              <a:t>Pain Recognition and Management Critical Element (CE) Pathway;</a:t>
            </a:r>
          </a:p>
          <a:p>
            <a:r>
              <a:rPr lang="en-US" sz="2400" dirty="0">
                <a:latin typeface="Times New Roman" panose="02020603050405020304" pitchFamily="18" charset="0"/>
                <a:cs typeface="Times New Roman" panose="02020603050405020304" pitchFamily="18" charset="0"/>
              </a:rPr>
              <a:t>Interpretive guidance  </a:t>
            </a:r>
          </a:p>
        </p:txBody>
      </p:sp>
      <p:sp>
        <p:nvSpPr>
          <p:cNvPr id="4" name="Title 3"/>
          <p:cNvSpPr>
            <a:spLocks noGrp="1"/>
          </p:cNvSpPr>
          <p:nvPr>
            <p:ph type="title"/>
          </p:nvPr>
        </p:nvSpPr>
        <p:spPr/>
        <p:txBody>
          <a:bodyPr/>
          <a:lstStyle/>
          <a:p>
            <a:pPr>
              <a:lnSpc>
                <a:spcPct val="107000"/>
              </a:lnSpc>
            </a:pPr>
            <a:r>
              <a:rPr lang="en-US" sz="3600" dirty="0">
                <a:latin typeface="Calibri "/>
                <a:ea typeface="Calibri" panose="020F0502020204030204" pitchFamily="34" charset="0"/>
                <a:cs typeface="Times New Roman" panose="02020603050405020304" pitchFamily="18" charset="0"/>
              </a:rPr>
              <a:t/>
            </a:r>
            <a:br>
              <a:rPr lang="en-US" sz="3600" dirty="0">
                <a:latin typeface="Calibri "/>
                <a:ea typeface="Calibri" panose="020F0502020204030204" pitchFamily="34" charset="0"/>
                <a:cs typeface="Times New Roman" panose="02020603050405020304" pitchFamily="18" charset="0"/>
              </a:rPr>
            </a:br>
            <a:r>
              <a:rPr lang="en-US" dirty="0">
                <a:latin typeface="Calibri "/>
                <a:ea typeface="Calibri" panose="020F0502020204030204" pitchFamily="34" charset="0"/>
                <a:cs typeface="Times New Roman" panose="02020603050405020304" pitchFamily="18" charset="0"/>
              </a:rPr>
              <a:t>F697 - Pain Management  </a:t>
            </a:r>
            <a:r>
              <a:rPr lang="en-US" sz="4000" dirty="0">
                <a:latin typeface="Calibri "/>
                <a:ea typeface="Calibri" panose="020F0502020204030204" pitchFamily="34" charset="0"/>
                <a:cs typeface="Times New Roman" panose="02020603050405020304" pitchFamily="18" charset="0"/>
              </a:rPr>
              <a:t/>
            </a:r>
            <a:br>
              <a:rPr lang="en-US" sz="4000" dirty="0">
                <a:latin typeface="Calibri "/>
                <a:ea typeface="Calibri" panose="020F0502020204030204" pitchFamily="34" charset="0"/>
                <a:cs typeface="Times New Roman" panose="02020603050405020304" pitchFamily="18" charset="0"/>
              </a:rPr>
            </a:br>
            <a:endParaRPr lang="en-US" sz="400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44</a:t>
            </a:fld>
            <a:endParaRPr lang="en-US" dirty="0">
              <a:solidFill>
                <a:prstClr val="black">
                  <a:tint val="75000"/>
                </a:prstClr>
              </a:solidFill>
            </a:endParaRPr>
          </a:p>
        </p:txBody>
      </p:sp>
    </p:spTree>
    <p:extLst>
      <p:ext uri="{BB962C8B-B14F-4D97-AF65-F5344CB8AC3E}">
        <p14:creationId xmlns:p14="http://schemas.microsoft.com/office/powerpoint/2010/main" val="6398066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188" y="1057835"/>
            <a:ext cx="10381130" cy="5663641"/>
          </a:xfrm>
        </p:spPr>
        <p:txBody>
          <a:bodyPr>
            <a:noAutofit/>
          </a:bodyPr>
          <a:lstStyle/>
          <a:p>
            <a:pPr marL="0" indent="0">
              <a:spcBef>
                <a:spcPts val="0"/>
              </a:spcBef>
              <a:buNone/>
            </a:pPr>
            <a:r>
              <a:rPr lang="en-US" sz="2000" b="1" dirty="0">
                <a:latin typeface="Times New Roman" panose="02020603050405020304" pitchFamily="18" charset="0"/>
                <a:cs typeface="Times New Roman" panose="02020603050405020304" pitchFamily="18" charset="0"/>
              </a:rPr>
              <a:t>Key Points:</a:t>
            </a:r>
          </a:p>
          <a:p>
            <a:pPr>
              <a:spcBef>
                <a:spcPts val="0"/>
              </a:spcBef>
            </a:pPr>
            <a:r>
              <a:rPr lang="en-US" sz="2000" dirty="0" smtClean="0">
                <a:latin typeface="Times New Roman" panose="02020603050405020304" pitchFamily="18" charset="0"/>
                <a:cs typeface="Times New Roman" panose="02020603050405020304" pitchFamily="18" charset="0"/>
              </a:rPr>
              <a:t>New F-tag </a:t>
            </a:r>
            <a:r>
              <a:rPr lang="en-US" sz="2000" dirty="0">
                <a:latin typeface="Times New Roman" panose="02020603050405020304" pitchFamily="18" charset="0"/>
                <a:cs typeface="Times New Roman" panose="02020603050405020304" pitchFamily="18" charset="0"/>
              </a:rPr>
              <a:t>(formerly </a:t>
            </a:r>
            <a:r>
              <a:rPr lang="en-US" sz="2000" dirty="0" smtClean="0">
                <a:latin typeface="Times New Roman" panose="02020603050405020304" pitchFamily="18" charset="0"/>
                <a:cs typeface="Times New Roman" panose="02020603050405020304" pitchFamily="18" charset="0"/>
              </a:rPr>
              <a:t>F309</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regulatory </a:t>
            </a:r>
            <a:r>
              <a:rPr lang="en-US" sz="2000" dirty="0">
                <a:latin typeface="Times New Roman" panose="02020603050405020304" pitchFamily="18" charset="0"/>
                <a:cs typeface="Times New Roman" panose="02020603050405020304" pitchFamily="18" charset="0"/>
              </a:rPr>
              <a:t>language </a:t>
            </a:r>
            <a:r>
              <a:rPr lang="en-US" sz="2000" dirty="0" smtClean="0">
                <a:latin typeface="Times New Roman" panose="02020603050405020304" pitchFamily="18" charset="0"/>
                <a:cs typeface="Times New Roman" panose="02020603050405020304" pitchFamily="18" charset="0"/>
              </a:rPr>
              <a:t>and guidance;</a:t>
            </a:r>
          </a:p>
          <a:p>
            <a:pPr>
              <a:spcBef>
                <a:spcPts val="0"/>
              </a:spcBef>
            </a:pPr>
            <a:r>
              <a:rPr lang="en-US" sz="2000" dirty="0" smtClean="0">
                <a:latin typeface="Times New Roman" panose="02020603050405020304" pitchFamily="18" charset="0"/>
                <a:cs typeface="Times New Roman" panose="02020603050405020304" pitchFamily="18" charset="0"/>
              </a:rPr>
              <a:t>Facilities are not required to provide dialysis services;</a:t>
            </a:r>
            <a:endParaRPr lang="en-US" sz="2000" dirty="0">
              <a:latin typeface="Times New Roman" panose="02020603050405020304" pitchFamily="18" charset="0"/>
              <a:cs typeface="Times New Roman" panose="02020603050405020304" pitchFamily="18" charset="0"/>
            </a:endParaRPr>
          </a:p>
          <a:p>
            <a:pPr>
              <a:spcBef>
                <a:spcPts val="0"/>
              </a:spcBef>
            </a:pPr>
            <a:r>
              <a:rPr lang="en-US" sz="2000" dirty="0" smtClean="0">
                <a:latin typeface="Times New Roman" panose="02020603050405020304" pitchFamily="18" charset="0"/>
                <a:cs typeface="Times New Roman" panose="02020603050405020304" pitchFamily="18" charset="0"/>
              </a:rPr>
              <a:t>Surveyors </a:t>
            </a:r>
            <a:r>
              <a:rPr lang="en-US" sz="2000" dirty="0">
                <a:latin typeface="Times New Roman" panose="02020603050405020304" pitchFamily="18" charset="0"/>
                <a:cs typeface="Times New Roman" panose="02020603050405020304" pitchFamily="18" charset="0"/>
              </a:rPr>
              <a:t>must know </a:t>
            </a:r>
            <a:r>
              <a:rPr lang="en-US" sz="2000" dirty="0" smtClean="0">
                <a:latin typeface="Times New Roman" panose="02020603050405020304" pitchFamily="18" charset="0"/>
                <a:cs typeface="Times New Roman" panose="02020603050405020304" pitchFamily="18" charset="0"/>
              </a:rPr>
              <a:t>if State </a:t>
            </a:r>
            <a:r>
              <a:rPr lang="en-US" sz="2000" dirty="0">
                <a:latin typeface="Times New Roman" panose="02020603050405020304" pitchFamily="18" charset="0"/>
                <a:cs typeface="Times New Roman" panose="02020603050405020304" pitchFamily="18" charset="0"/>
              </a:rPr>
              <a:t>laws allow home hemodialysis (HHD) or peritoneal dialysis (PD) to be provided in a nursing home and if State laws or Nurse practice Acts address who may provide the treatments; </a:t>
            </a:r>
            <a:endPar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sz="2000" dirty="0" smtClean="0">
                <a:latin typeface="Times New Roman" panose="02020603050405020304" pitchFamily="18" charset="0"/>
                <a:cs typeface="Times New Roman" panose="02020603050405020304" pitchFamily="18" charset="0"/>
              </a:rPr>
              <a:t>Facilities </a:t>
            </a:r>
            <a:r>
              <a:rPr lang="en-US" sz="2000" dirty="0">
                <a:latin typeface="Times New Roman" panose="02020603050405020304" pitchFamily="18" charset="0"/>
                <a:cs typeface="Times New Roman" panose="02020603050405020304" pitchFamily="18" charset="0"/>
              </a:rPr>
              <a:t>must identify type of dialysis services </a:t>
            </a:r>
            <a:r>
              <a:rPr lang="en-US" sz="2000" dirty="0" smtClean="0">
                <a:latin typeface="Times New Roman" panose="02020603050405020304" pitchFamily="18" charset="0"/>
                <a:cs typeface="Times New Roman" panose="02020603050405020304" pitchFamily="18" charset="0"/>
              </a:rPr>
              <a:t>provided (Hemodialysis</a:t>
            </a:r>
            <a:r>
              <a:rPr lang="en-US" sz="2000" dirty="0">
                <a:latin typeface="Times New Roman" panose="02020603050405020304" pitchFamily="18" charset="0"/>
                <a:cs typeface="Times New Roman" panose="02020603050405020304" pitchFamily="18" charset="0"/>
              </a:rPr>
              <a:t>, HHD and/or </a:t>
            </a:r>
            <a:r>
              <a:rPr lang="en-US" sz="2000" dirty="0" smtClean="0">
                <a:latin typeface="Times New Roman" panose="02020603050405020304" pitchFamily="18" charset="0"/>
                <a:cs typeface="Times New Roman" panose="02020603050405020304" pitchFamily="18" charset="0"/>
              </a:rPr>
              <a:t>PD);</a:t>
            </a:r>
            <a:endParaRPr lang="en-US" sz="2000" dirty="0">
              <a:latin typeface="Times New Roman" panose="02020603050405020304" pitchFamily="18" charset="0"/>
              <a:cs typeface="Times New Roman" panose="02020603050405020304" pitchFamily="18" charset="0"/>
            </a:endParaRPr>
          </a:p>
          <a:p>
            <a:pPr>
              <a:spcBef>
                <a:spcPts val="0"/>
              </a:spcBef>
            </a:pPr>
            <a:r>
              <a:rPr lang="en-US" sz="2000" dirty="0" smtClean="0">
                <a:latin typeface="Times New Roman" panose="02020603050405020304" pitchFamily="18" charset="0"/>
                <a:cs typeface="Times New Roman" panose="02020603050405020304" pitchFamily="18" charset="0"/>
              </a:rPr>
              <a:t>Facilities </a:t>
            </a:r>
            <a:r>
              <a:rPr lang="en-US" sz="2000" dirty="0">
                <a:latin typeface="Times New Roman" panose="02020603050405020304" pitchFamily="18" charset="0"/>
                <a:cs typeface="Times New Roman" panose="02020603050405020304" pitchFamily="18" charset="0"/>
              </a:rPr>
              <a:t>must coordinate services with the Medicare certified End Stage Renal Dialysis (ESRD) Facility; </a:t>
            </a:r>
          </a:p>
          <a:p>
            <a:pPr>
              <a:spcBef>
                <a:spcPts val="0"/>
              </a:spcBef>
            </a:pPr>
            <a:r>
              <a:rPr lang="en-US" sz="2000" dirty="0" smtClean="0">
                <a:latin typeface="Times New Roman" panose="02020603050405020304" pitchFamily="18" charset="0"/>
                <a:cs typeface="Times New Roman" panose="02020603050405020304" pitchFamily="18" charset="0"/>
              </a:rPr>
              <a:t>Dialysis </a:t>
            </a:r>
            <a:r>
              <a:rPr lang="en-US" sz="2000" dirty="0">
                <a:latin typeface="Times New Roman" panose="02020603050405020304" pitchFamily="18" charset="0"/>
                <a:cs typeface="Times New Roman" panose="02020603050405020304" pitchFamily="18" charset="0"/>
              </a:rPr>
              <a:t>care must be based on professional standards of practice, provided by a sufficient number of qualified and trained staff, and in accordance with State laws and Nurse Practice Acts;</a:t>
            </a:r>
          </a:p>
          <a:p>
            <a:pPr>
              <a:spcBef>
                <a:spcPts val="0"/>
              </a:spcBef>
            </a:pPr>
            <a:r>
              <a:rPr lang="en-US" sz="2000" dirty="0" smtClean="0">
                <a:latin typeface="Times New Roman" panose="02020603050405020304" pitchFamily="18" charset="0"/>
                <a:cs typeface="Times New Roman" panose="02020603050405020304" pitchFamily="18" charset="0"/>
              </a:rPr>
              <a:t>Interpretive </a:t>
            </a:r>
            <a:r>
              <a:rPr lang="en-US" sz="2000" dirty="0">
                <a:latin typeface="Times New Roman" panose="02020603050405020304" pitchFamily="18" charset="0"/>
                <a:cs typeface="Times New Roman" panose="02020603050405020304" pitchFamily="18" charset="0"/>
              </a:rPr>
              <a:t>guidance revised to address policies for dialysis care, treatments and services and qualifications and training for individuals providing HHD/PD in a nursing home</a:t>
            </a:r>
            <a:r>
              <a:rPr lang="en-US" sz="2000" dirty="0" smtClean="0">
                <a:latin typeface="Times New Roman" panose="02020603050405020304" pitchFamily="18" charset="0"/>
                <a:cs typeface="Times New Roman" panose="02020603050405020304" pitchFamily="18" charset="0"/>
              </a:rPr>
              <a:t>;</a:t>
            </a:r>
          </a:p>
          <a:p>
            <a:pPr>
              <a:spcBef>
                <a:spcPts val="0"/>
              </a:spcBef>
            </a:pPr>
            <a:r>
              <a:rPr lang="en-US" sz="2000" dirty="0" smtClean="0">
                <a:latin typeface="Times New Roman" panose="02020603050405020304" pitchFamily="18" charset="0"/>
                <a:cs typeface="Times New Roman" panose="02020603050405020304" pitchFamily="18" charset="0"/>
              </a:rPr>
              <a:t>Dialysis CE Pathway </a:t>
            </a:r>
          </a:p>
          <a:p>
            <a:pPr>
              <a:spcBef>
                <a:spcPts val="0"/>
              </a:spcBef>
            </a:pPr>
            <a:r>
              <a:rPr lang="en-US" sz="2000" dirty="0" smtClean="0">
                <a:latin typeface="Times New Roman" panose="02020603050405020304" pitchFamily="18" charset="0"/>
                <a:cs typeface="Times New Roman" panose="02020603050405020304" pitchFamily="18" charset="0"/>
              </a:rPr>
              <a:t>Interpretive Guidance </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a:latin typeface="Calibri "/>
                <a:ea typeface="Times New Roman" panose="02020603050405020304" pitchFamily="18" charset="0"/>
                <a:cs typeface="Times New Roman" panose="02020603050405020304" pitchFamily="18" charset="0"/>
              </a:rPr>
              <a:t>F698  – </a:t>
            </a:r>
            <a:r>
              <a:rPr lang="en-US" dirty="0" smtClean="0">
                <a:latin typeface="Calibri "/>
                <a:ea typeface="Times New Roman" panose="02020603050405020304" pitchFamily="18" charset="0"/>
              </a:rPr>
              <a:t>Dialysis</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45</a:t>
            </a:fld>
            <a:endParaRPr lang="en-US" dirty="0">
              <a:solidFill>
                <a:prstClr val="black">
                  <a:tint val="75000"/>
                </a:prstClr>
              </a:solidFill>
            </a:endParaRPr>
          </a:p>
        </p:txBody>
      </p:sp>
    </p:spTree>
    <p:extLst>
      <p:ext uri="{BB962C8B-B14F-4D97-AF65-F5344CB8AC3E}">
        <p14:creationId xmlns:p14="http://schemas.microsoft.com/office/powerpoint/2010/main" val="22868138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3011" y="2051549"/>
            <a:ext cx="10282517" cy="4297363"/>
          </a:xfrm>
        </p:spPr>
        <p:txBody>
          <a:bodyPr>
            <a:normAutofit/>
          </a:bodyPr>
          <a:lstStyle/>
          <a:p>
            <a:pPr marL="0" indent="0">
              <a:lnSpc>
                <a:spcPct val="107000"/>
              </a:lnSpc>
              <a:spcBef>
                <a:spcPts val="0"/>
              </a:spcBef>
              <a:buNone/>
            </a:pP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Trauma-informed </a:t>
            </a:r>
            <a:r>
              <a:rPr lang="en-US" sz="2800" b="1" dirty="0">
                <a:latin typeface="Times New Roman" panose="02020603050405020304" pitchFamily="18" charset="0"/>
                <a:ea typeface="Calibri" panose="020F0502020204030204" pitchFamily="34" charset="0"/>
                <a:cs typeface="Times New Roman" panose="02020603050405020304" pitchFamily="18" charset="0"/>
              </a:rPr>
              <a:t>care will not be implemented until November 28, 2019 (Phase 3)</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F699 Trauma Informed Care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46</a:t>
            </a:fld>
            <a:endParaRPr lang="en-US" dirty="0">
              <a:solidFill>
                <a:prstClr val="black">
                  <a:tint val="75000"/>
                </a:prstClr>
              </a:solidFill>
            </a:endParaRPr>
          </a:p>
        </p:txBody>
      </p:sp>
    </p:spTree>
    <p:extLst>
      <p:ext uri="{BB962C8B-B14F-4D97-AF65-F5344CB8AC3E}">
        <p14:creationId xmlns:p14="http://schemas.microsoft.com/office/powerpoint/2010/main" val="32777357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906" y="1019856"/>
            <a:ext cx="10165976" cy="5085489"/>
          </a:xfrm>
        </p:spPr>
        <p:txBody>
          <a:bodyPr>
            <a:normAutofit fontScale="25000" lnSpcReduction="20000"/>
          </a:bodyPr>
          <a:lstStyle/>
          <a:p>
            <a:pPr marL="0" indent="0">
              <a:lnSpc>
                <a:spcPct val="107000"/>
              </a:lnSpc>
              <a:spcBef>
                <a:spcPts val="0"/>
              </a:spcBef>
              <a:buNone/>
            </a:pPr>
            <a:r>
              <a:rPr lang="en-US" sz="8000" b="1" dirty="0">
                <a:latin typeface="Times New Roman" panose="02020603050405020304" pitchFamily="18" charset="0"/>
                <a:ea typeface="Calibri" panose="020F0502020204030204" pitchFamily="34" charset="0"/>
                <a:cs typeface="Times New Roman" panose="02020603050405020304" pitchFamily="18" charset="0"/>
              </a:rPr>
              <a:t> </a:t>
            </a:r>
            <a:endParaRPr lang="en-US" sz="80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Key Points: </a:t>
            </a:r>
            <a:endParaRPr lang="en-US" sz="8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buNone/>
            </a:pPr>
            <a:endParaRPr lang="en-US" sz="80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Bef>
                <a:spcPts val="0"/>
              </a:spcBef>
            </a:pPr>
            <a:r>
              <a:rPr lang="en-US" sz="8000" dirty="0" smtClean="0">
                <a:latin typeface="Times New Roman" panose="02020603050405020304" pitchFamily="18" charset="0"/>
                <a:ea typeface="Times New Roman" panose="02020603050405020304" pitchFamily="18" charset="0"/>
                <a:cs typeface="Times New Roman" panose="02020603050405020304" pitchFamily="18" charset="0"/>
              </a:rPr>
              <a:t>F-tag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700 Bedrails is a new tag with new guidance;</a:t>
            </a:r>
          </a:p>
          <a:p>
            <a:pPr>
              <a:lnSpc>
                <a:spcPct val="107000"/>
              </a:lnSpc>
              <a:spcBef>
                <a:spcPts val="0"/>
              </a:spcBef>
            </a:pPr>
            <a:r>
              <a:rPr lang="en-US" sz="8000" dirty="0" smtClean="0">
                <a:latin typeface="Times New Roman" panose="02020603050405020304" pitchFamily="18" charset="0"/>
                <a:ea typeface="Times New Roman" panose="02020603050405020304" pitchFamily="18" charset="0"/>
                <a:cs typeface="Times New Roman" panose="02020603050405020304" pitchFamily="18" charset="0"/>
              </a:rPr>
              <a:t>Facilities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must:</a:t>
            </a:r>
          </a:p>
          <a:p>
            <a:pPr lvl="1">
              <a:lnSpc>
                <a:spcPct val="107000"/>
              </a:lnSpc>
              <a:spcBef>
                <a:spcPts val="0"/>
              </a:spcBef>
            </a:pPr>
            <a:r>
              <a:rPr lang="en-US" sz="8000" dirty="0">
                <a:latin typeface="Times New Roman" panose="02020603050405020304" pitchFamily="18" charset="0"/>
                <a:ea typeface="Times New Roman" panose="02020603050405020304" pitchFamily="18" charset="0"/>
                <a:cs typeface="Times New Roman" panose="02020603050405020304" pitchFamily="18" charset="0"/>
              </a:rPr>
              <a:t>Attempt to use appropriate alternatives prior to installing a side or bed rail; </a:t>
            </a:r>
          </a:p>
          <a:p>
            <a:pPr lvl="1">
              <a:lnSpc>
                <a:spcPct val="107000"/>
              </a:lnSpc>
              <a:spcBef>
                <a:spcPts val="0"/>
              </a:spcBef>
            </a:pPr>
            <a:r>
              <a:rPr lang="en-US" sz="8000" dirty="0">
                <a:latin typeface="Times New Roman" panose="02020603050405020304" pitchFamily="18" charset="0"/>
                <a:ea typeface="Times New Roman" panose="02020603050405020304" pitchFamily="18" charset="0"/>
                <a:cs typeface="Times New Roman" panose="02020603050405020304" pitchFamily="18" charset="0"/>
              </a:rPr>
              <a:t>Ensure correct installation, use, and maintenance;</a:t>
            </a:r>
          </a:p>
          <a:p>
            <a:pPr lvl="1">
              <a:lnSpc>
                <a:spcPct val="107000"/>
              </a:lnSpc>
              <a:spcBef>
                <a:spcPts val="0"/>
              </a:spcBef>
            </a:pPr>
            <a:r>
              <a:rPr lang="en-US" sz="8000" dirty="0">
                <a:latin typeface="Times New Roman" panose="02020603050405020304" pitchFamily="18" charset="0"/>
                <a:ea typeface="Calibri" panose="020F0502020204030204" pitchFamily="34" charset="0"/>
                <a:cs typeface="Times New Roman" panose="02020603050405020304" pitchFamily="18" charset="0"/>
              </a:rPr>
              <a:t>Assess the resident for risk of entrapment from bed rails prior to installation; </a:t>
            </a:r>
          </a:p>
          <a:p>
            <a:pPr lvl="1">
              <a:lnSpc>
                <a:spcPct val="107000"/>
              </a:lnSpc>
              <a:spcBef>
                <a:spcPts val="0"/>
              </a:spcBef>
            </a:pPr>
            <a:r>
              <a:rPr lang="en-US" sz="8000" dirty="0">
                <a:latin typeface="Times New Roman" panose="02020603050405020304" pitchFamily="18" charset="0"/>
                <a:ea typeface="Calibri" panose="020F0502020204030204" pitchFamily="34" charset="0"/>
                <a:cs typeface="Times New Roman" panose="02020603050405020304" pitchFamily="18" charset="0"/>
              </a:rPr>
              <a:t>Review the risks and benefits of bed rails with the resident or resident representative; </a:t>
            </a:r>
          </a:p>
          <a:p>
            <a:pPr lvl="1">
              <a:lnSpc>
                <a:spcPct val="107000"/>
              </a:lnSpc>
              <a:spcBef>
                <a:spcPts val="0"/>
              </a:spcBef>
            </a:pPr>
            <a:r>
              <a:rPr lang="en-US" sz="8000" dirty="0">
                <a:latin typeface="Times New Roman" panose="02020603050405020304" pitchFamily="18" charset="0"/>
                <a:ea typeface="Calibri" panose="020F0502020204030204" pitchFamily="34" charset="0"/>
                <a:cs typeface="Times New Roman" panose="02020603050405020304" pitchFamily="18" charset="0"/>
              </a:rPr>
              <a:t>Obtain informed consent prior to installation;</a:t>
            </a:r>
          </a:p>
          <a:p>
            <a:pPr lvl="1">
              <a:lnSpc>
                <a:spcPct val="107000"/>
              </a:lnSpc>
              <a:spcBef>
                <a:spcPts val="0"/>
              </a:spcBef>
            </a:pPr>
            <a:r>
              <a:rPr lang="en-US" sz="8000" dirty="0">
                <a:latin typeface="Times New Roman" panose="02020603050405020304" pitchFamily="18" charset="0"/>
                <a:ea typeface="Calibri" panose="020F0502020204030204" pitchFamily="34" charset="0"/>
                <a:cs typeface="Times New Roman" panose="02020603050405020304" pitchFamily="18" charset="0"/>
              </a:rPr>
              <a:t>Ensure that the bed’s dimensions are appropriate for the resident’s size and weight; and </a:t>
            </a:r>
          </a:p>
          <a:p>
            <a:pPr lvl="1">
              <a:lnSpc>
                <a:spcPct val="107000"/>
              </a:lnSpc>
              <a:spcBef>
                <a:spcPts val="0"/>
              </a:spcBef>
            </a:pPr>
            <a:r>
              <a:rPr lang="en-US" sz="8000" dirty="0">
                <a:latin typeface="Times New Roman" panose="02020603050405020304" pitchFamily="18" charset="0"/>
                <a:ea typeface="Calibri" panose="020F0502020204030204" pitchFamily="34" charset="0"/>
                <a:cs typeface="Times New Roman" panose="02020603050405020304" pitchFamily="18" charset="0"/>
              </a:rPr>
              <a:t>Follow the manufacturers’ recommendations and specifications for installing and maintaining bed rails</a:t>
            </a:r>
            <a:r>
              <a:rPr lang="en-US" sz="80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8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8000" dirty="0" smtClean="0">
                <a:latin typeface="Times New Roman" panose="02020603050405020304" pitchFamily="18" charset="0"/>
                <a:ea typeface="Calibri" panose="020F0502020204030204" pitchFamily="34" charset="0"/>
                <a:cs typeface="Times New Roman" panose="02020603050405020304" pitchFamily="18" charset="0"/>
              </a:rPr>
              <a:t>Regulatory language </a:t>
            </a:r>
            <a:endParaRPr lang="en-US" sz="8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r>
              <a:rPr lang="en-US" sz="8000" dirty="0">
                <a:latin typeface="Times New Roman" panose="02020603050405020304" pitchFamily="18" charset="0"/>
                <a:ea typeface="Calibri" panose="020F0502020204030204" pitchFamily="34" charset="0"/>
                <a:cs typeface="Times New Roman" panose="02020603050405020304" pitchFamily="18" charset="0"/>
              </a:rPr>
              <a:t>Interpretive guidance</a:t>
            </a:r>
          </a:p>
          <a:p>
            <a:endParaRPr lang="en-US" dirty="0"/>
          </a:p>
        </p:txBody>
      </p:sp>
      <p:sp>
        <p:nvSpPr>
          <p:cNvPr id="4" name="Title 3"/>
          <p:cNvSpPr>
            <a:spLocks noGrp="1"/>
          </p:cNvSpPr>
          <p:nvPr>
            <p:ph type="title"/>
          </p:nvPr>
        </p:nvSpPr>
        <p:spPr/>
        <p:txBody>
          <a:bodyPr/>
          <a:lstStyle/>
          <a:p>
            <a:r>
              <a:rPr lang="en-US" sz="8000" dirty="0">
                <a:latin typeface="Calibri" panose="020F0502020204030204" pitchFamily="34" charset="0"/>
                <a:ea typeface="Calibri" panose="020F0502020204030204" pitchFamily="34" charset="0"/>
                <a:cs typeface="Times New Roman" panose="02020603050405020304" pitchFamily="18" charset="0"/>
              </a:rPr>
              <a:t/>
            </a:r>
            <a:br>
              <a:rPr lang="en-US" sz="8000"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F700 Bedrails</a:t>
            </a:r>
            <a:r>
              <a:rPr lang="en-US" sz="5400" dirty="0">
                <a:latin typeface="Calibri" panose="020F0502020204030204" pitchFamily="34" charset="0"/>
                <a:ea typeface="Calibri" panose="020F0502020204030204" pitchFamily="34" charset="0"/>
                <a:cs typeface="Times New Roman" panose="02020603050405020304" pitchFamily="18" charset="0"/>
              </a:rPr>
              <a:t> </a:t>
            </a:r>
            <a:r>
              <a:rPr lang="en-US" sz="8000" dirty="0">
                <a:latin typeface="Calibri" panose="020F0502020204030204" pitchFamily="34" charset="0"/>
                <a:ea typeface="Calibri" panose="020F0502020204030204" pitchFamily="34" charset="0"/>
                <a:cs typeface="Times New Roman" panose="02020603050405020304" pitchFamily="18" charset="0"/>
              </a:rPr>
              <a:t/>
            </a:r>
            <a:br>
              <a:rPr lang="en-US" sz="8000" dirty="0">
                <a:latin typeface="Calibri" panose="020F0502020204030204" pitchFamily="34" charset="0"/>
                <a:ea typeface="Calibri" panose="020F0502020204030204" pitchFamily="34" charset="0"/>
                <a:cs typeface="Times New Roman" panose="02020603050405020304" pitchFamily="18" charset="0"/>
              </a:rPr>
            </a:br>
            <a:endParaRPr lang="en-US" sz="8000" dirty="0">
              <a:latin typeface="Calibri" panose="020F0502020204030204" pitchFamily="34"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47</a:t>
            </a:fld>
            <a:endParaRPr lang="en-US" dirty="0">
              <a:solidFill>
                <a:prstClr val="black">
                  <a:tint val="75000"/>
                </a:prstClr>
              </a:solidFill>
            </a:endParaRPr>
          </a:p>
        </p:txBody>
      </p:sp>
    </p:spTree>
    <p:extLst>
      <p:ext uri="{BB962C8B-B14F-4D97-AF65-F5344CB8AC3E}">
        <p14:creationId xmlns:p14="http://schemas.microsoft.com/office/powerpoint/2010/main" val="23931773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578" y="1444361"/>
            <a:ext cx="10972800" cy="4297363"/>
          </a:xfrm>
        </p:spPr>
        <p:txBody>
          <a:bodyPr>
            <a:normAutofit/>
          </a:bodyPr>
          <a:lstStyle/>
          <a:p>
            <a:pPr marL="0" indent="0">
              <a:buNone/>
            </a:pPr>
            <a:r>
              <a:rPr lang="en-US" sz="3500" b="1" dirty="0" smtClean="0">
                <a:latin typeface="Times New Roman" panose="02020603050405020304" pitchFamily="18" charset="0"/>
                <a:ea typeface="Calibri" panose="020F0502020204030204" pitchFamily="34" charset="0"/>
                <a:cs typeface="Times New Roman" panose="02020603050405020304" pitchFamily="18" charset="0"/>
              </a:rPr>
              <a:t>New Physician Services F-Tag Numbering:</a:t>
            </a:r>
          </a:p>
          <a:p>
            <a:r>
              <a:rPr lang="en-US" sz="3000" dirty="0" smtClean="0">
                <a:latin typeface="Times New Roman" panose="02020603050405020304" pitchFamily="18" charset="0"/>
                <a:ea typeface="Calibri" panose="020F0502020204030204" pitchFamily="34" charset="0"/>
                <a:cs typeface="Times New Roman" panose="02020603050405020304" pitchFamily="18" charset="0"/>
              </a:rPr>
              <a:t>F710  </a:t>
            </a:r>
            <a:r>
              <a:rPr lang="en-US" sz="3000" dirty="0">
                <a:latin typeface="Times New Roman" panose="02020603050405020304" pitchFamily="18" charset="0"/>
                <a:ea typeface="Calibri" panose="020F0502020204030204" pitchFamily="34" charset="0"/>
                <a:cs typeface="Times New Roman" panose="02020603050405020304" pitchFamily="18" charset="0"/>
              </a:rPr>
              <a:t>Resident's Care Supervised by a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Physician</a:t>
            </a:r>
          </a:p>
          <a:p>
            <a:r>
              <a:rPr lang="en-US" sz="3000" dirty="0" smtClean="0">
                <a:latin typeface="Times New Roman" panose="02020603050405020304" pitchFamily="18" charset="0"/>
                <a:ea typeface="Calibri" panose="020F0502020204030204" pitchFamily="34" charset="0"/>
                <a:cs typeface="Times New Roman" panose="02020603050405020304" pitchFamily="18" charset="0"/>
              </a:rPr>
              <a:t>F711  </a:t>
            </a:r>
            <a:r>
              <a:rPr lang="en-US" sz="3000" dirty="0">
                <a:latin typeface="Times New Roman" panose="02020603050405020304" pitchFamily="18" charset="0"/>
                <a:ea typeface="Calibri" panose="020F0502020204030204" pitchFamily="34" charset="0"/>
                <a:cs typeface="Times New Roman" panose="02020603050405020304" pitchFamily="18" charset="0"/>
              </a:rPr>
              <a:t>Physician Visits‐ Review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Care/Notes/Orders</a:t>
            </a:r>
          </a:p>
          <a:p>
            <a:r>
              <a:rPr lang="en-US" sz="3000" dirty="0" smtClean="0">
                <a:latin typeface="Times New Roman" panose="02020603050405020304" pitchFamily="18" charset="0"/>
                <a:ea typeface="Calibri" panose="020F0502020204030204" pitchFamily="34" charset="0"/>
                <a:cs typeface="Times New Roman" panose="02020603050405020304" pitchFamily="18" charset="0"/>
              </a:rPr>
              <a:t>F712  </a:t>
            </a:r>
            <a:r>
              <a:rPr lang="en-US" sz="3000" dirty="0">
                <a:latin typeface="Times New Roman" panose="02020603050405020304" pitchFamily="18" charset="0"/>
                <a:ea typeface="Calibri" panose="020F0502020204030204" pitchFamily="34" charset="0"/>
                <a:cs typeface="Times New Roman" panose="02020603050405020304" pitchFamily="18" charset="0"/>
              </a:rPr>
              <a:t>Physician Visits‐ Frequency/Timeliness/Alternate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NPPs</a:t>
            </a:r>
          </a:p>
          <a:p>
            <a:r>
              <a:rPr lang="en-US" sz="3000" dirty="0" smtClean="0">
                <a:latin typeface="Times New Roman" panose="02020603050405020304" pitchFamily="18" charset="0"/>
                <a:ea typeface="Calibri" panose="020F0502020204030204" pitchFamily="34" charset="0"/>
                <a:cs typeface="Times New Roman" panose="02020603050405020304" pitchFamily="18" charset="0"/>
              </a:rPr>
              <a:t>F713 Physician for Emergency Care, Available 24 Hours </a:t>
            </a:r>
          </a:p>
          <a:p>
            <a:r>
              <a:rPr lang="en-US" sz="3000" dirty="0" smtClean="0">
                <a:latin typeface="Times New Roman" panose="02020603050405020304" pitchFamily="18" charset="0"/>
                <a:ea typeface="Calibri" panose="020F0502020204030204" pitchFamily="34" charset="0"/>
                <a:cs typeface="Times New Roman" panose="02020603050405020304" pitchFamily="18" charset="0"/>
              </a:rPr>
              <a:t>F714 Physician Delegation of Tasks to NPP in SNFs &amp; NFs</a:t>
            </a:r>
          </a:p>
          <a:p>
            <a:r>
              <a:rPr lang="en-US" sz="3000" dirty="0" smtClean="0">
                <a:latin typeface="Times New Roman" panose="02020603050405020304" pitchFamily="18" charset="0"/>
                <a:ea typeface="Calibri" panose="020F0502020204030204" pitchFamily="34" charset="0"/>
                <a:cs typeface="Times New Roman" panose="02020603050405020304" pitchFamily="18" charset="0"/>
              </a:rPr>
              <a:t>715 Physician Delegation to Dietitian/Therapist </a:t>
            </a:r>
          </a:p>
          <a:p>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2057400" indent="0">
              <a:spcAft>
                <a:spcPts val="1200"/>
              </a:spcAft>
              <a:buNone/>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a:cs typeface="Helvetica"/>
              </a:rPr>
              <a:t>Physician Services</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48</a:t>
            </a:fld>
            <a:endParaRPr lang="en-US" dirty="0">
              <a:solidFill>
                <a:prstClr val="black">
                  <a:tint val="75000"/>
                </a:prstClr>
              </a:solidFill>
            </a:endParaRPr>
          </a:p>
        </p:txBody>
      </p:sp>
    </p:spTree>
    <p:extLst>
      <p:ext uri="{BB962C8B-B14F-4D97-AF65-F5344CB8AC3E}">
        <p14:creationId xmlns:p14="http://schemas.microsoft.com/office/powerpoint/2010/main" val="9553674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Helvetica"/>
              </a:rPr>
              <a:t>Physician Services</a:t>
            </a:r>
            <a:endParaRPr lang="en-US" dirty="0"/>
          </a:p>
        </p:txBody>
      </p:sp>
      <p:sp>
        <p:nvSpPr>
          <p:cNvPr id="4" name="TextBox 3"/>
          <p:cNvSpPr txBox="1"/>
          <p:nvPr/>
        </p:nvSpPr>
        <p:spPr>
          <a:xfrm>
            <a:off x="720091" y="1528803"/>
            <a:ext cx="10652760" cy="492442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Regulatory Changes in Physician Services</a:t>
            </a:r>
          </a:p>
          <a:p>
            <a:endParaRPr lang="en-US" sz="2400" b="1" dirty="0">
              <a:latin typeface="Times New Roman" panose="02020603050405020304" pitchFamily="18" charset="0"/>
              <a:cs typeface="Times New Roman" panose="02020603050405020304" pitchFamily="18" charset="0"/>
            </a:endParaRPr>
          </a:p>
          <a:p>
            <a:pPr marL="342900" indent="-342900">
              <a:spcAft>
                <a:spcPts val="12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Re-designation of the regulation from §483.40 to §483.30</a:t>
            </a:r>
          </a:p>
          <a:p>
            <a:pPr marL="342900" indent="-342900">
              <a:spcAft>
                <a:spcPts val="12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New requirement that 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physician, physician assistant, nurse practitioner, or clinical nurse specialist must provide orders for the resident’s immediate care and needs.</a:t>
            </a:r>
          </a:p>
          <a:p>
            <a:pPr marL="342900" indent="-342900">
              <a:spcAft>
                <a:spcPts val="1200"/>
              </a:spcAft>
              <a:buFont typeface="Wingdings" panose="05000000000000000000" pitchFamily="2"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New regulation that allows the resident’s attending physician the ability to delegate the task of writing dietary orders to a dietitian or other clinically qualified nutrition professional.</a:t>
            </a:r>
          </a:p>
          <a:p>
            <a:pPr marL="342900" indent="-342900">
              <a:buFont typeface="Wingdings" panose="05000000000000000000" pitchFamily="2"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New regulation that allows the resident’s attending physician the ability to delegate the task of writing therapy orders to a qualified therapist</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endParaRPr lang="en-US" sz="2000" b="1" dirty="0">
              <a:latin typeface="Lucida Sans" panose="020B0602040502020204" pitchFamily="34" charset="0"/>
              <a:cs typeface="Lucida Sans" panose="020B0602040502020204" pitchFamily="34"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49</a:t>
            </a:fld>
            <a:endParaRPr lang="en-US" dirty="0">
              <a:solidFill>
                <a:prstClr val="black">
                  <a:tint val="75000"/>
                </a:prstClr>
              </a:solidFill>
            </a:endParaRPr>
          </a:p>
        </p:txBody>
      </p:sp>
    </p:spTree>
    <p:extLst>
      <p:ext uri="{BB962C8B-B14F-4D97-AF65-F5344CB8AC3E}">
        <p14:creationId xmlns:p14="http://schemas.microsoft.com/office/powerpoint/2010/main" val="2407395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318438"/>
            <a:ext cx="10972800" cy="5092995"/>
          </a:xfrm>
        </p:spPr>
        <p:txBody>
          <a:bodyPr>
            <a:normAutofit/>
          </a:bodyPr>
          <a:lstStyle/>
          <a:p>
            <a:r>
              <a:rPr lang="en-US" b="1" dirty="0" smtClean="0">
                <a:latin typeface="Times New Roman" panose="02020603050405020304" pitchFamily="18" charset="0"/>
                <a:cs typeface="Times New Roman" panose="02020603050405020304" pitchFamily="18" charset="0"/>
              </a:rPr>
              <a:t>F578 – Right to Request/Refuse Treatment/Advance Directive</a:t>
            </a:r>
          </a:p>
          <a:p>
            <a:pPr lvl="1"/>
            <a:r>
              <a:rPr lang="en-US" sz="2800" dirty="0" smtClean="0">
                <a:latin typeface="Times New Roman" panose="02020603050405020304" pitchFamily="18" charset="0"/>
                <a:cs typeface="Times New Roman" panose="02020603050405020304" pitchFamily="18" charset="0"/>
              </a:rPr>
              <a:t>Previously F155</a:t>
            </a:r>
          </a:p>
          <a:p>
            <a:pPr lvl="1"/>
            <a:r>
              <a:rPr lang="en-US" sz="2800" dirty="0" smtClean="0">
                <a:latin typeface="Times New Roman" panose="02020603050405020304" pitchFamily="18" charset="0"/>
                <a:cs typeface="Times New Roman" panose="02020603050405020304" pitchFamily="18" charset="0"/>
              </a:rPr>
              <a:t>Facility’s responsibility to assist residents in establishing advance directives</a:t>
            </a:r>
          </a:p>
          <a:p>
            <a:pPr marL="457200" lvl="1" indent="0">
              <a:buNone/>
            </a:pPr>
            <a:endParaRPr lang="en-US" sz="2800" dirty="0">
              <a:latin typeface="Times New Roman" panose="02020603050405020304" pitchFamily="18" charset="0"/>
              <a:cs typeface="Times New Roman" panose="02020603050405020304" pitchFamily="18" charset="0"/>
            </a:endParaRPr>
          </a:p>
          <a:p>
            <a:pPr marL="228600" lvl="1"/>
            <a:r>
              <a:rPr lang="en-US" sz="2800" b="1" dirty="0" smtClean="0">
                <a:latin typeface="Times New Roman" panose="02020603050405020304" pitchFamily="18" charset="0"/>
                <a:cs typeface="Times New Roman" panose="02020603050405020304" pitchFamily="18" charset="0"/>
              </a:rPr>
              <a:t>F585 – Grievances</a:t>
            </a:r>
          </a:p>
          <a:p>
            <a:pPr marL="685800" lvl="2"/>
            <a:r>
              <a:rPr lang="en-US" sz="2800" dirty="0" smtClean="0">
                <a:latin typeface="Times New Roman" panose="02020603050405020304" pitchFamily="18" charset="0"/>
                <a:cs typeface="Times New Roman" panose="02020603050405020304" pitchFamily="18" charset="0"/>
              </a:rPr>
              <a:t>Previously F165</a:t>
            </a:r>
          </a:p>
          <a:p>
            <a:pPr marL="685800" lvl="2"/>
            <a:r>
              <a:rPr lang="en-US" sz="2800" dirty="0" smtClean="0">
                <a:latin typeface="Times New Roman" panose="02020603050405020304" pitchFamily="18" charset="0"/>
                <a:cs typeface="Times New Roman" panose="02020603050405020304" pitchFamily="18" charset="0"/>
              </a:rPr>
              <a:t>Grievance official responsibilities</a:t>
            </a:r>
          </a:p>
          <a:p>
            <a:pPr marL="685800" lvl="2"/>
            <a:r>
              <a:rPr lang="en-US" sz="2800" dirty="0" smtClean="0">
                <a:latin typeface="Times New Roman" panose="02020603050405020304" pitchFamily="18" charset="0"/>
                <a:cs typeface="Times New Roman" panose="02020603050405020304" pitchFamily="18" charset="0"/>
              </a:rPr>
              <a:t>Facility’s responsibility to inform residents of how to file a grievance, and to maintain records</a:t>
            </a:r>
          </a:p>
          <a:p>
            <a:pPr marL="685800" lvl="2"/>
            <a:r>
              <a:rPr lang="en-US" sz="2800" dirty="0" smtClean="0">
                <a:latin typeface="Times New Roman" panose="02020603050405020304" pitchFamily="18" charset="0"/>
                <a:cs typeface="Times New Roman" panose="02020603050405020304" pitchFamily="18" charset="0"/>
              </a:rPr>
              <a:t>Grievance policy</a:t>
            </a:r>
          </a:p>
          <a:p>
            <a:pPr marL="457200" lvl="2" indent="0">
              <a:buNone/>
            </a:pPr>
            <a:endParaRPr lang="en-US" sz="2400" dirty="0" smtClean="0"/>
          </a:p>
          <a:p>
            <a:pPr marL="685800" lvl="2"/>
            <a:endParaRPr lang="en-US" sz="2400" dirty="0" smtClean="0"/>
          </a:p>
          <a:p>
            <a:pPr lvl="1"/>
            <a:endParaRPr lang="en-US" dirty="0" smtClean="0"/>
          </a:p>
          <a:p>
            <a:endParaRPr lang="en-US" dirty="0" smtClean="0"/>
          </a:p>
          <a:p>
            <a:endParaRPr lang="en-US" dirty="0" smtClean="0"/>
          </a:p>
          <a:p>
            <a:endParaRPr lang="en-US" dirty="0"/>
          </a:p>
        </p:txBody>
      </p:sp>
      <p:sp>
        <p:nvSpPr>
          <p:cNvPr id="5" name="Title 4"/>
          <p:cNvSpPr>
            <a:spLocks noGrp="1"/>
          </p:cNvSpPr>
          <p:nvPr>
            <p:ph type="title"/>
          </p:nvPr>
        </p:nvSpPr>
        <p:spPr/>
        <p:txBody>
          <a:bodyPr>
            <a:normAutofit fontScale="90000"/>
          </a:bodyPr>
          <a:lstStyle/>
          <a:p>
            <a:pPr algn="ctr"/>
            <a:r>
              <a:rPr lang="en-US" b="1" dirty="0" smtClean="0"/>
              <a:t/>
            </a:r>
            <a:br>
              <a:rPr lang="en-US" b="1" dirty="0" smtClean="0"/>
            </a:br>
            <a:r>
              <a:rPr lang="en-US" b="1" dirty="0"/>
              <a:t/>
            </a:r>
            <a:br>
              <a:rPr lang="en-US" b="1" dirty="0"/>
            </a:br>
            <a:r>
              <a:rPr lang="en-US" sz="6000" b="1" dirty="0" smtClean="0">
                <a:latin typeface="+mn-lt"/>
              </a:rPr>
              <a:t>§ </a:t>
            </a:r>
            <a:r>
              <a:rPr lang="en-US" sz="6000" b="1" dirty="0">
                <a:latin typeface="+mn-lt"/>
                <a:cs typeface="Arial" panose="020B0604020202020204" pitchFamily="34" charset="0"/>
              </a:rPr>
              <a:t>483.10 Resident Rights</a:t>
            </a:r>
            <a:r>
              <a:rPr lang="en-US" b="1" dirty="0"/>
              <a:t/>
            </a:r>
            <a:br>
              <a:rPr lang="en-US" b="1" dirty="0"/>
            </a:br>
            <a:r>
              <a:rPr lang="en-US" b="1" dirty="0"/>
              <a:t/>
            </a:r>
            <a:br>
              <a:rPr lang="en-US" b="1" dirty="0"/>
            </a:b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944890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4361"/>
            <a:ext cx="10972800" cy="4297363"/>
          </a:xfrm>
        </p:spPr>
        <p:txBody>
          <a:bodyPr>
            <a:normAutofit/>
          </a:bodyPr>
          <a:lstStyle/>
          <a:p>
            <a:pPr marL="0" indent="0">
              <a:buNone/>
            </a:pPr>
            <a:r>
              <a:rPr lang="en-US" b="1" dirty="0">
                <a:latin typeface="Times New Roman" panose="02020603050405020304" pitchFamily="18" charset="0"/>
                <a:ea typeface="Calibri" panose="020F0502020204030204" pitchFamily="34" charset="0"/>
                <a:cs typeface="Times New Roman" panose="02020603050405020304" pitchFamily="18" charset="0"/>
              </a:rPr>
              <a:t>New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Lab, Radiology, and Other Diagnostic Services  </a:t>
            </a:r>
            <a:r>
              <a:rPr lang="en-US" b="1" dirty="0">
                <a:latin typeface="Times New Roman" panose="02020603050405020304" pitchFamily="18" charset="0"/>
                <a:ea typeface="Calibri" panose="020F0502020204030204" pitchFamily="34" charset="0"/>
                <a:cs typeface="Times New Roman" panose="02020603050405020304" pitchFamily="18" charset="0"/>
              </a:rPr>
              <a:t>F-Tag Numbering</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F771 Blood Bank and Transfusion Services </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F773 Lab Services Physician Order/Notify of Results</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F774 Transportation Arrangements to Lab Services</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F777 Radiology/Diagnostic Services Ordered/Notify Results</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F778 Transportation Arrangements to Radiology</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3600" dirty="0"/>
              <a:t>§483.50 Laboratory, Radiology, and Other Diagnostic Services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50</a:t>
            </a:fld>
            <a:endParaRPr lang="en-US" dirty="0">
              <a:solidFill>
                <a:prstClr val="black">
                  <a:tint val="75000"/>
                </a:prstClr>
              </a:solidFill>
            </a:endParaRPr>
          </a:p>
        </p:txBody>
      </p:sp>
    </p:spTree>
    <p:extLst>
      <p:ext uri="{BB962C8B-B14F-4D97-AF65-F5344CB8AC3E}">
        <p14:creationId xmlns:p14="http://schemas.microsoft.com/office/powerpoint/2010/main" val="40399202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266" y="1444361"/>
            <a:ext cx="10803467" cy="4297363"/>
          </a:xfrm>
        </p:spPr>
        <p:txBody>
          <a:bodyPr>
            <a:normAutofit fontScale="92500" lnSpcReduction="20000"/>
          </a:bodyPr>
          <a:lstStyle/>
          <a:p>
            <a:pPr marL="0" indent="0">
              <a:buNone/>
            </a:pPr>
            <a:r>
              <a:rPr lang="en-US" sz="2600" b="1" dirty="0">
                <a:latin typeface="Times New Roman" panose="02020603050405020304" pitchFamily="18" charset="0"/>
                <a:ea typeface="Calibri" panose="020F0502020204030204" pitchFamily="34" charset="0"/>
                <a:cs typeface="Times New Roman" panose="02020603050405020304" pitchFamily="18" charset="0"/>
              </a:rPr>
              <a:t>F771 Blood Bank and Transfusion Services </a:t>
            </a:r>
          </a:p>
          <a:p>
            <a:r>
              <a:rPr lang="en-US" sz="2600" dirty="0" smtClean="0">
                <a:latin typeface="Times New Roman" panose="02020603050405020304" pitchFamily="18" charset="0"/>
                <a:cs typeface="Times New Roman" panose="02020603050405020304" pitchFamily="18" charset="0"/>
              </a:rPr>
              <a:t>Previously F-Tag 502 and 503</a:t>
            </a:r>
            <a:r>
              <a:rPr lang="en-US" sz="2600" b="1" dirty="0">
                <a:solidFill>
                  <a:srgbClr val="000000"/>
                </a:solidFill>
                <a:latin typeface="Times New Roman" panose="02020603050405020304" pitchFamily="18" charset="0"/>
                <a:cs typeface="Times New Roman" panose="02020603050405020304" pitchFamily="18" charset="0"/>
              </a:rPr>
              <a:t> </a:t>
            </a:r>
            <a:endParaRPr lang="en-US" sz="2600" b="1" dirty="0" smtClean="0">
              <a:solidFill>
                <a:srgbClr val="000000"/>
              </a:solidFill>
              <a:latin typeface="Times New Roman" panose="02020603050405020304" pitchFamily="18" charset="0"/>
              <a:cs typeface="Times New Roman" panose="02020603050405020304" pitchFamily="18" charset="0"/>
            </a:endParaRPr>
          </a:p>
          <a:p>
            <a:r>
              <a:rPr lang="en-US" sz="2600" dirty="0" smtClean="0">
                <a:solidFill>
                  <a:srgbClr val="000000"/>
                </a:solidFill>
                <a:latin typeface="Times New Roman" panose="02020603050405020304" pitchFamily="18" charset="0"/>
                <a:cs typeface="Times New Roman" panose="02020603050405020304" pitchFamily="18" charset="0"/>
              </a:rPr>
              <a:t>The </a:t>
            </a:r>
            <a:r>
              <a:rPr lang="en-US" sz="2600" dirty="0">
                <a:solidFill>
                  <a:srgbClr val="000000"/>
                </a:solidFill>
                <a:latin typeface="Times New Roman" panose="02020603050405020304" pitchFamily="18" charset="0"/>
                <a:cs typeface="Times New Roman" panose="02020603050405020304" pitchFamily="18" charset="0"/>
              </a:rPr>
              <a:t>facility must provide or obtain laboratory services to meet the needs of its residents. </a:t>
            </a:r>
            <a:endParaRPr lang="en-US" sz="2600" dirty="0" smtClean="0">
              <a:solidFill>
                <a:srgbClr val="000000"/>
              </a:solidFill>
              <a:latin typeface="Times New Roman" panose="02020603050405020304" pitchFamily="18" charset="0"/>
              <a:cs typeface="Times New Roman" panose="02020603050405020304" pitchFamily="18" charset="0"/>
            </a:endParaRPr>
          </a:p>
          <a:p>
            <a:pPr marL="0" indent="0">
              <a:buNone/>
            </a:pPr>
            <a:endParaRPr lang="en-US" sz="2600" b="1" dirty="0" smtClean="0">
              <a:solidFill>
                <a:srgbClr val="000000"/>
              </a:solidFill>
              <a:latin typeface="Times New Roman" panose="02020603050405020304" pitchFamily="18" charset="0"/>
              <a:cs typeface="Times New Roman" panose="02020603050405020304" pitchFamily="18" charset="0"/>
            </a:endParaRPr>
          </a:p>
          <a:p>
            <a:pPr marL="114300" marR="0" indent="0">
              <a:lnSpc>
                <a:spcPct val="107000"/>
              </a:lnSpc>
              <a:spcBef>
                <a:spcPts val="0"/>
              </a:spcBef>
              <a:spcAft>
                <a:spcPts val="0"/>
              </a:spcAft>
              <a:buNone/>
            </a:pPr>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F773 </a:t>
            </a:r>
            <a:r>
              <a:rPr lang="en-US" sz="2600" b="1" dirty="0">
                <a:latin typeface="Times New Roman" panose="02020603050405020304" pitchFamily="18" charset="0"/>
                <a:ea typeface="Calibri" panose="020F0502020204030204" pitchFamily="34" charset="0"/>
                <a:cs typeface="Times New Roman" panose="02020603050405020304" pitchFamily="18" charset="0"/>
              </a:rPr>
              <a:t>Lab Services Physician Order/Notify of </a:t>
            </a:r>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Results</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600" b="1" dirty="0" smtClean="0">
              <a:latin typeface="Times New Roman" panose="02020603050405020304" pitchFamily="18" charset="0"/>
              <a:ea typeface="Calibri" panose="020F0502020204030204" pitchFamily="34" charset="0"/>
              <a:cs typeface="Times New Roman" panose="02020603050405020304" pitchFamily="18" charset="0"/>
            </a:endParaRPr>
          </a:p>
          <a:p>
            <a:pPr marL="571500" indent="-457200">
              <a:lnSpc>
                <a:spcPct val="107000"/>
              </a:lnSpc>
              <a:spcBef>
                <a:spcPts val="0"/>
              </a:spcBef>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Previously F-Tag 504 and 505</a:t>
            </a:r>
          </a:p>
          <a:p>
            <a:pPr marL="571500" indent="-457200">
              <a:lnSpc>
                <a:spcPct val="107000"/>
              </a:lnSpc>
              <a:spcBef>
                <a:spcPts val="0"/>
              </a:spcBef>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600" dirty="0">
                <a:latin typeface="Times New Roman" panose="02020603050405020304" pitchFamily="18" charset="0"/>
                <a:ea typeface="Calibri" panose="020F0502020204030204" pitchFamily="34" charset="0"/>
                <a:cs typeface="Times New Roman" panose="02020603050405020304" pitchFamily="18" charset="0"/>
              </a:rPr>
              <a:t>facility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must provide </a:t>
            </a:r>
            <a:r>
              <a:rPr lang="en-US" sz="2600" dirty="0">
                <a:latin typeface="Times New Roman" panose="02020603050405020304" pitchFamily="18" charset="0"/>
                <a:ea typeface="Calibri" panose="020F0502020204030204" pitchFamily="34" charset="0"/>
                <a:cs typeface="Times New Roman" panose="02020603050405020304" pitchFamily="18" charset="0"/>
              </a:rPr>
              <a:t>or obtain laboratory services only when ordered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by a physician </a:t>
            </a:r>
          </a:p>
          <a:p>
            <a:pPr marL="571500" indent="-457200">
              <a:lnSpc>
                <a:spcPct val="107000"/>
              </a:lnSpc>
              <a:spcBef>
                <a:spcPts val="0"/>
              </a:spcBef>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Promptly </a:t>
            </a:r>
            <a:r>
              <a:rPr lang="en-US" sz="2600" dirty="0">
                <a:latin typeface="Times New Roman" panose="02020603050405020304" pitchFamily="18" charset="0"/>
                <a:ea typeface="Calibri" panose="020F0502020204030204" pitchFamily="34" charset="0"/>
                <a:cs typeface="Times New Roman" panose="02020603050405020304" pitchFamily="18" charset="0"/>
              </a:rPr>
              <a:t>notify the ordering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physician </a:t>
            </a:r>
            <a:r>
              <a:rPr lang="en-US" sz="2600" dirty="0">
                <a:latin typeface="Times New Roman" panose="02020603050405020304" pitchFamily="18" charset="0"/>
                <a:ea typeface="Calibri" panose="020F0502020204030204" pitchFamily="34" charset="0"/>
                <a:cs typeface="Times New Roman" panose="02020603050405020304" pitchFamily="18" charset="0"/>
              </a:rPr>
              <a:t>of laboratory results that fall outside of clinical reference ranges in accordance with facility policies and procedures for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notification</a:t>
            </a:r>
          </a:p>
          <a:p>
            <a:pPr marL="571500" indent="-457200">
              <a:lnSpc>
                <a:spcPct val="107000"/>
              </a:lnSpc>
              <a:spcBef>
                <a:spcPts val="0"/>
              </a:spcBef>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b="1" dirty="0" smtClean="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3600" dirty="0"/>
              <a:t>§483.50 Laboratory, Radiology, and Other Diagnostic Services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51</a:t>
            </a:fld>
            <a:endParaRPr lang="en-US" dirty="0">
              <a:solidFill>
                <a:prstClr val="black">
                  <a:tint val="75000"/>
                </a:prstClr>
              </a:solidFill>
            </a:endParaRPr>
          </a:p>
        </p:txBody>
      </p:sp>
    </p:spTree>
    <p:extLst>
      <p:ext uri="{BB962C8B-B14F-4D97-AF65-F5344CB8AC3E}">
        <p14:creationId xmlns:p14="http://schemas.microsoft.com/office/powerpoint/2010/main" val="24286607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4361"/>
            <a:ext cx="10972800" cy="4297363"/>
          </a:xfrm>
        </p:spPr>
        <p:txBody>
          <a:bodyPr>
            <a:normAutofit fontScale="70000" lnSpcReduction="20000"/>
          </a:bodyPr>
          <a:lstStyle/>
          <a:p>
            <a:pPr marL="0" indent="0">
              <a:buNone/>
            </a:pPr>
            <a:r>
              <a:rPr lang="en-US" sz="3400" b="1" dirty="0">
                <a:latin typeface="Times New Roman" panose="02020603050405020304" pitchFamily="18" charset="0"/>
                <a:ea typeface="Calibri" panose="020F0502020204030204" pitchFamily="34" charset="0"/>
                <a:cs typeface="Times New Roman" panose="02020603050405020304" pitchFamily="18" charset="0"/>
              </a:rPr>
              <a:t>F774 Transportation Arrangements to Lab </a:t>
            </a:r>
            <a:r>
              <a:rPr lang="en-US" sz="3400" b="1" dirty="0" smtClean="0">
                <a:latin typeface="Times New Roman" panose="02020603050405020304" pitchFamily="18" charset="0"/>
                <a:ea typeface="Calibri" panose="020F0502020204030204" pitchFamily="34" charset="0"/>
                <a:cs typeface="Times New Roman" panose="02020603050405020304" pitchFamily="18" charset="0"/>
              </a:rPr>
              <a:t>Services</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Previously F-Tag 506</a:t>
            </a:r>
          </a:p>
          <a:p>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facility </a:t>
            </a:r>
            <a:r>
              <a:rPr lang="en-US" dirty="0" smtClean="0">
                <a:latin typeface="Times New Roman" panose="02020603050405020304" pitchFamily="18" charset="0"/>
                <a:cs typeface="Times New Roman" panose="02020603050405020304" pitchFamily="18" charset="0"/>
              </a:rPr>
              <a:t>must make </a:t>
            </a:r>
            <a:r>
              <a:rPr lang="en-US" dirty="0">
                <a:latin typeface="Times New Roman" panose="02020603050405020304" pitchFamily="18" charset="0"/>
                <a:cs typeface="Times New Roman" panose="02020603050405020304" pitchFamily="18" charset="0"/>
              </a:rPr>
              <a:t>transportation arrangements to and from the source of service, if the resident needs assistance</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400" b="1" dirty="0" smtClean="0">
                <a:latin typeface="Times New Roman" panose="02020603050405020304" pitchFamily="18" charset="0"/>
                <a:ea typeface="Calibri" panose="020F0502020204030204" pitchFamily="34" charset="0"/>
                <a:cs typeface="Times New Roman" panose="02020603050405020304" pitchFamily="18" charset="0"/>
              </a:rPr>
              <a:t>F777 </a:t>
            </a:r>
            <a:r>
              <a:rPr lang="en-US" sz="3400" b="1" dirty="0">
                <a:latin typeface="Times New Roman" panose="02020603050405020304" pitchFamily="18" charset="0"/>
                <a:ea typeface="Calibri" panose="020F0502020204030204" pitchFamily="34" charset="0"/>
                <a:cs typeface="Times New Roman" panose="02020603050405020304" pitchFamily="18" charset="0"/>
              </a:rPr>
              <a:t>Radiology/Diagnostic Services Ordered/Notify </a:t>
            </a:r>
            <a:r>
              <a:rPr lang="en-US" sz="3400" b="1" dirty="0" smtClean="0">
                <a:latin typeface="Times New Roman" panose="02020603050405020304" pitchFamily="18" charset="0"/>
                <a:ea typeface="Calibri" panose="020F0502020204030204" pitchFamily="34" charset="0"/>
                <a:cs typeface="Times New Roman" panose="02020603050405020304" pitchFamily="18" charset="0"/>
              </a:rPr>
              <a:t>Results</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Previously F-Tag 510 and 511</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dirty="0">
                <a:latin typeface="Times New Roman" panose="02020603050405020304" pitchFamily="18" charset="0"/>
                <a:ea typeface="Calibri" panose="020F0502020204030204" pitchFamily="34" charset="0"/>
                <a:cs typeface="Times New Roman" panose="02020603050405020304" pitchFamily="18" charset="0"/>
              </a:rPr>
              <a:t>facility </a:t>
            </a:r>
            <a:r>
              <a:rPr lang="en-US" dirty="0" smtClean="0">
                <a:latin typeface="Times New Roman" panose="02020603050405020304" pitchFamily="18" charset="0"/>
                <a:ea typeface="Calibri" panose="020F0502020204030204" pitchFamily="34" charset="0"/>
                <a:cs typeface="Times New Roman" panose="02020603050405020304" pitchFamily="18" charset="0"/>
              </a:rPr>
              <a:t>must provide </a:t>
            </a:r>
            <a:r>
              <a:rPr lang="en-US" dirty="0">
                <a:latin typeface="Times New Roman" panose="02020603050405020304" pitchFamily="18" charset="0"/>
                <a:ea typeface="Calibri" panose="020F0502020204030204" pitchFamily="34" charset="0"/>
                <a:cs typeface="Times New Roman" panose="02020603050405020304" pitchFamily="18" charset="0"/>
              </a:rPr>
              <a:t>or obtain radiology and other diagnostic services only when ordered by a physician</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Promptly notify the ordering physician of results that fall outside of clinical reference ranges</a:t>
            </a:r>
          </a:p>
          <a:p>
            <a:pPr marL="0" indent="0">
              <a:buNone/>
            </a:pPr>
            <a:r>
              <a:rPr lang="en-US" sz="3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400" b="1" dirty="0" smtClean="0">
                <a:latin typeface="Times New Roman" panose="02020603050405020304" pitchFamily="18" charset="0"/>
                <a:ea typeface="Calibri" panose="020F0502020204030204" pitchFamily="34" charset="0"/>
                <a:cs typeface="Times New Roman" panose="02020603050405020304" pitchFamily="18" charset="0"/>
              </a:rPr>
              <a:t>F778 </a:t>
            </a:r>
            <a:r>
              <a:rPr lang="en-US" sz="3400" b="1" dirty="0">
                <a:latin typeface="Times New Roman" panose="02020603050405020304" pitchFamily="18" charset="0"/>
                <a:ea typeface="Calibri" panose="020F0502020204030204" pitchFamily="34" charset="0"/>
                <a:cs typeface="Times New Roman" panose="02020603050405020304" pitchFamily="18" charset="0"/>
              </a:rPr>
              <a:t>Transportation Arrangements to </a:t>
            </a:r>
            <a:r>
              <a:rPr lang="en-US" sz="3400" b="1" dirty="0" smtClean="0">
                <a:latin typeface="Times New Roman" panose="02020603050405020304" pitchFamily="18" charset="0"/>
                <a:ea typeface="Calibri" panose="020F0502020204030204" pitchFamily="34" charset="0"/>
                <a:cs typeface="Times New Roman" panose="02020603050405020304" pitchFamily="18" charset="0"/>
              </a:rPr>
              <a:t>Radiology</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Previously F-Tag 512</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The facility must  </a:t>
            </a:r>
            <a:r>
              <a:rPr lang="en-US" dirty="0" smtClean="0">
                <a:solidFill>
                  <a:srgbClr val="000000"/>
                </a:solidFill>
                <a:latin typeface="Times New Roman" panose="02020603050405020304" pitchFamily="18" charset="0"/>
                <a:cs typeface="Times New Roman" panose="02020603050405020304" pitchFamily="18" charset="0"/>
              </a:rPr>
              <a:t>assist </a:t>
            </a:r>
            <a:r>
              <a:rPr lang="en-US" dirty="0">
                <a:solidFill>
                  <a:srgbClr val="000000"/>
                </a:solidFill>
                <a:latin typeface="Times New Roman" panose="02020603050405020304" pitchFamily="18" charset="0"/>
                <a:cs typeface="Times New Roman" panose="02020603050405020304" pitchFamily="18" charset="0"/>
              </a:rPr>
              <a:t>the resident in making transportation arrangements and from </a:t>
            </a:r>
            <a:r>
              <a:rPr lang="en-US" dirty="0">
                <a:latin typeface="Times New Roman" panose="02020603050405020304" pitchFamily="18" charset="0"/>
                <a:cs typeface="Times New Roman" panose="02020603050405020304" pitchFamily="18" charset="0"/>
              </a:rPr>
              <a:t>the source of service, if the resident needs assistance.</a:t>
            </a:r>
          </a:p>
          <a:p>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3600" dirty="0"/>
              <a:t>§483.50 Laboratory, Radiology, and Other Diagnostic Services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52</a:t>
            </a:fld>
            <a:endParaRPr lang="en-US" dirty="0">
              <a:solidFill>
                <a:prstClr val="black">
                  <a:tint val="75000"/>
                </a:prstClr>
              </a:solidFill>
            </a:endParaRPr>
          </a:p>
        </p:txBody>
      </p:sp>
    </p:spTree>
    <p:extLst>
      <p:ext uri="{BB962C8B-B14F-4D97-AF65-F5344CB8AC3E}">
        <p14:creationId xmlns:p14="http://schemas.microsoft.com/office/powerpoint/2010/main" val="27761351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622" y="1444361"/>
            <a:ext cx="10306756" cy="4297363"/>
          </a:xfrm>
        </p:spPr>
        <p:txBody>
          <a:bodyPr/>
          <a:lstStyle/>
          <a:p>
            <a:pPr marL="0" indent="0">
              <a:buNone/>
            </a:pPr>
            <a:r>
              <a:rPr lang="en-US" b="1" dirty="0">
                <a:latin typeface="Times New Roman" panose="02020603050405020304" pitchFamily="18" charset="0"/>
                <a:ea typeface="Calibri" panose="020F0502020204030204" pitchFamily="34" charset="0"/>
                <a:cs typeface="Times New Roman" panose="02020603050405020304" pitchFamily="18" charset="0"/>
              </a:rPr>
              <a:t>New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Dental Services </a:t>
            </a:r>
            <a:r>
              <a:rPr lang="en-US" b="1" dirty="0">
                <a:latin typeface="Times New Roman" panose="02020603050405020304" pitchFamily="18" charset="0"/>
                <a:ea typeface="Calibri" panose="020F0502020204030204" pitchFamily="34" charset="0"/>
                <a:cs typeface="Times New Roman" panose="02020603050405020304" pitchFamily="18" charset="0"/>
              </a:rPr>
              <a:t>F-Tag Numbering</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F790 Routine/Emergency Dental Services for SNFs</a:t>
            </a: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F791 Routine/Emergency Dental Services for NFs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a:t>§483.55 Dental Services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53</a:t>
            </a:fld>
            <a:endParaRPr lang="en-US" dirty="0">
              <a:solidFill>
                <a:prstClr val="black">
                  <a:tint val="75000"/>
                </a:prstClr>
              </a:solidFill>
            </a:endParaRPr>
          </a:p>
        </p:txBody>
      </p:sp>
    </p:spTree>
    <p:extLst>
      <p:ext uri="{BB962C8B-B14F-4D97-AF65-F5344CB8AC3E}">
        <p14:creationId xmlns:p14="http://schemas.microsoft.com/office/powerpoint/2010/main" val="3478656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5866" y="1444361"/>
            <a:ext cx="10600267" cy="4297363"/>
          </a:xfrm>
        </p:spPr>
        <p:txBody>
          <a:bodyPr/>
          <a:lstStyle/>
          <a:p>
            <a:pPr marL="0" indent="0">
              <a:buNone/>
            </a:pPr>
            <a:r>
              <a:rPr lang="en-US" dirty="0" smtClean="0">
                <a:latin typeface="Times New Roman" panose="02020603050405020304" pitchFamily="18" charset="0"/>
                <a:cs typeface="Times New Roman" panose="02020603050405020304" pitchFamily="18" charset="0"/>
              </a:rPr>
              <a:t>F790 and F791</a:t>
            </a:r>
          </a:p>
          <a:p>
            <a:r>
              <a:rPr lang="en-US" dirty="0" smtClean="0">
                <a:latin typeface="Times New Roman" panose="02020603050405020304" pitchFamily="18" charset="0"/>
                <a:cs typeface="Times New Roman" panose="02020603050405020304" pitchFamily="18" charset="0"/>
              </a:rPr>
              <a:t>Previously F-tag 411 and 412</a:t>
            </a:r>
          </a:p>
          <a:p>
            <a:r>
              <a:rPr lang="en-US" dirty="0" smtClean="0">
                <a:latin typeface="Times New Roman" panose="02020603050405020304" pitchFamily="18" charset="0"/>
                <a:cs typeface="Times New Roman" panose="02020603050405020304" pitchFamily="18" charset="0"/>
              </a:rPr>
              <a:t>Ensure that Residents obtain needed dental services </a:t>
            </a:r>
          </a:p>
          <a:p>
            <a:r>
              <a:rPr lang="en-US" dirty="0" smtClean="0">
                <a:latin typeface="Times New Roman" panose="02020603050405020304" pitchFamily="18" charset="0"/>
                <a:cs typeface="Times New Roman" panose="02020603050405020304" pitchFamily="18" charset="0"/>
              </a:rPr>
              <a:t>Lost or damaged dentures</a:t>
            </a:r>
          </a:p>
          <a:p>
            <a:r>
              <a:rPr lang="en-US" dirty="0" smtClean="0">
                <a:latin typeface="Times New Roman" panose="02020603050405020304" pitchFamily="18" charset="0"/>
                <a:cs typeface="Times New Roman" panose="02020603050405020304" pitchFamily="18" charset="0"/>
              </a:rPr>
              <a:t>Refer the Resident with lost or damaged dentures within 3 days </a:t>
            </a:r>
          </a:p>
          <a:p>
            <a:endParaRPr lang="en-US"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dirty="0"/>
              <a:t>§483.55 Dental Services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54</a:t>
            </a:fld>
            <a:endParaRPr lang="en-US" dirty="0">
              <a:solidFill>
                <a:prstClr val="black">
                  <a:tint val="75000"/>
                </a:prstClr>
              </a:solidFill>
            </a:endParaRPr>
          </a:p>
        </p:txBody>
      </p:sp>
    </p:spTree>
    <p:extLst>
      <p:ext uri="{BB962C8B-B14F-4D97-AF65-F5344CB8AC3E}">
        <p14:creationId xmlns:p14="http://schemas.microsoft.com/office/powerpoint/2010/main" val="33474848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cs typeface="Times New Roman" panose="02020603050405020304" pitchFamily="18" charset="0"/>
              </a:rPr>
              <a:t>§483.60 Food and Nutrition Services</a:t>
            </a:r>
            <a:endParaRPr lang="en-US" dirty="0"/>
          </a:p>
        </p:txBody>
      </p:sp>
      <p:sp>
        <p:nvSpPr>
          <p:cNvPr id="6" name="Content Placeholder 8"/>
          <p:cNvSpPr txBox="1">
            <a:spLocks/>
          </p:cNvSpPr>
          <p:nvPr/>
        </p:nvSpPr>
        <p:spPr>
          <a:xfrm>
            <a:off x="567304" y="2367494"/>
            <a:ext cx="5157787" cy="368458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F800 Provided Diet Meets Needs of Each Resident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F801 Qualified Dietary Staff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F802 Sufficient Dietary Support Personnel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F803 Menu Meet Resident Needs/Prepared in Advance/Followed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F804 Nutritive Value/Appearance/Temperature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F806 Resident Allergies, Preferences, and Substitutes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F807 Drinks Available to meet Needs, Preferences, and Hydration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 name="Text Placeholder 10"/>
          <p:cNvSpPr txBox="1">
            <a:spLocks/>
          </p:cNvSpPr>
          <p:nvPr/>
        </p:nvSpPr>
        <p:spPr>
          <a:xfrm>
            <a:off x="507320" y="1100422"/>
            <a:ext cx="5157787" cy="996384"/>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dirty="0" smtClean="0">
                <a:latin typeface="Times New Roman" panose="02020603050405020304" pitchFamily="18" charset="0"/>
                <a:cs typeface="Times New Roman" panose="02020603050405020304" pitchFamily="18" charset="0"/>
              </a:rPr>
              <a:t>New Food and Nutrition Services F Tags:</a:t>
            </a:r>
            <a:endParaRPr lang="en-US" sz="2800" dirty="0">
              <a:latin typeface="Times New Roman" panose="02020603050405020304" pitchFamily="18" charset="0"/>
              <a:cs typeface="Times New Roman" panose="02020603050405020304" pitchFamily="18" charset="0"/>
            </a:endParaRPr>
          </a:p>
        </p:txBody>
      </p:sp>
      <p:sp>
        <p:nvSpPr>
          <p:cNvPr id="8" name="Content Placeholder 9"/>
          <p:cNvSpPr txBox="1">
            <a:spLocks/>
          </p:cNvSpPr>
          <p:nvPr/>
        </p:nvSpPr>
        <p:spPr>
          <a:xfrm>
            <a:off x="6172200" y="2367494"/>
            <a:ext cx="5183188" cy="3822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F808 Therapeutic Diet Prescribed by Physician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F809 Frequency of Meals/Snacks at Bedtime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F810 Assistive Devices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F811 Feeding Assistant Training/Supervision/Resident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F812 Food Procurement, Store/Prepare/Serve – Sanitary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F813 Personal Food Policy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5" name="Slide Number Placeholder 4"/>
          <p:cNvSpPr>
            <a:spLocks noGrp="1"/>
          </p:cNvSpPr>
          <p:nvPr>
            <p:ph type="sldNum" sz="quarter" idx="10"/>
          </p:nvPr>
        </p:nvSpPr>
        <p:spPr/>
        <p:txBody>
          <a:bodyPr/>
          <a:lstStyle/>
          <a:p>
            <a:fld id="{7022FF3C-310F-4809-A5BE-BC5BA8AA108D}" type="slidenum">
              <a:rPr lang="en-US" smtClean="0">
                <a:solidFill>
                  <a:prstClr val="black">
                    <a:tint val="75000"/>
                  </a:prstClr>
                </a:solidFill>
              </a:rPr>
              <a:pPr/>
              <a:t>55</a:t>
            </a:fld>
            <a:endParaRPr lang="en-US" dirty="0">
              <a:solidFill>
                <a:prstClr val="black">
                  <a:tint val="75000"/>
                </a:prstClr>
              </a:solidFill>
            </a:endParaRPr>
          </a:p>
        </p:txBody>
      </p:sp>
    </p:spTree>
    <p:extLst>
      <p:ext uri="{BB962C8B-B14F-4D97-AF65-F5344CB8AC3E}">
        <p14:creationId xmlns:p14="http://schemas.microsoft.com/office/powerpoint/2010/main" val="7781160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1094283"/>
            <a:ext cx="11127099" cy="5262068"/>
          </a:xfrm>
        </p:spPr>
        <p:txBody>
          <a:bodyPr anchor="t">
            <a:normAutofit/>
          </a:bodyPr>
          <a:lstStyle/>
          <a:p>
            <a:pPr marL="0" indent="0">
              <a:lnSpc>
                <a:spcPct val="107000"/>
              </a:lnSpc>
              <a:spcBef>
                <a:spcPts val="0"/>
              </a:spcBef>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566670" y="0"/>
            <a:ext cx="11127099" cy="729159"/>
          </a:xfrm>
        </p:spPr>
        <p:txBody>
          <a:bodyPr>
            <a:normAutofit fontScale="90000"/>
          </a:bodyPr>
          <a:lstStyle/>
          <a:p>
            <a:pPr algn="ctr"/>
            <a:r>
              <a:rPr lang="en-US" sz="3200" b="1" dirty="0" smtClean="0">
                <a:solidFill>
                  <a:prstClr val="black"/>
                </a:solidFill>
                <a:latin typeface="+mn-lt"/>
              </a:rPr>
              <a:t/>
            </a:r>
            <a:br>
              <a:rPr lang="en-US" sz="3200" b="1" dirty="0" smtClean="0">
                <a:solidFill>
                  <a:prstClr val="black"/>
                </a:solidFill>
                <a:latin typeface="+mn-lt"/>
              </a:rPr>
            </a:br>
            <a:r>
              <a:rPr lang="en-US" sz="4900" b="1" dirty="0" smtClean="0">
                <a:latin typeface="+mn-lt"/>
              </a:rPr>
              <a:t>§</a:t>
            </a:r>
            <a:r>
              <a:rPr lang="en-US" sz="4900" b="1" dirty="0">
                <a:latin typeface="+mn-lt"/>
              </a:rPr>
              <a:t>483.60 Food and </a:t>
            </a:r>
            <a:r>
              <a:rPr lang="en-US" sz="4900" b="1" dirty="0" smtClean="0">
                <a:latin typeface="+mn-lt"/>
              </a:rPr>
              <a:t>Nutrition </a:t>
            </a:r>
            <a:r>
              <a:rPr lang="en-US" sz="4900" b="1" dirty="0">
                <a:latin typeface="+mn-lt"/>
              </a:rPr>
              <a:t>S</a:t>
            </a:r>
            <a:r>
              <a:rPr lang="en-US" sz="4900" b="1" dirty="0" smtClean="0">
                <a:latin typeface="+mn-lt"/>
              </a:rPr>
              <a:t>ervices – F800</a:t>
            </a:r>
            <a:endParaRPr lang="en-US" sz="4900" dirty="0">
              <a:latin typeface="+mn-lt"/>
            </a:endParaRPr>
          </a:p>
        </p:txBody>
      </p:sp>
      <p:sp>
        <p:nvSpPr>
          <p:cNvPr id="5" name="Rectangle 4"/>
          <p:cNvSpPr/>
          <p:nvPr/>
        </p:nvSpPr>
        <p:spPr>
          <a:xfrm>
            <a:off x="663137" y="1337161"/>
            <a:ext cx="10837697" cy="2554545"/>
          </a:xfrm>
          <a:prstGeom prst="rect">
            <a:avLst/>
          </a:prstGeom>
        </p:spPr>
        <p:txBody>
          <a:bodyPr wrap="square">
            <a:spAutoFit/>
          </a:bodyPr>
          <a:lstStyle/>
          <a:p>
            <a:pPr>
              <a:tabLst>
                <a:tab pos="457200" algn="l"/>
                <a:tab pos="914400" algn="l"/>
                <a:tab pos="1371600" algn="l"/>
                <a:tab pos="1828800" algn="l"/>
              </a:tabLst>
            </a:pPr>
            <a:r>
              <a:rPr lang="en-US"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F800</a:t>
            </a:r>
          </a:p>
          <a:p>
            <a:pPr>
              <a:tabLst>
                <a:tab pos="457200" algn="l"/>
                <a:tab pos="914400" algn="l"/>
                <a:tab pos="1371600" algn="l"/>
                <a:tab pos="1828800" algn="l"/>
              </a:tabLst>
            </a:pPr>
            <a:r>
              <a:rPr lang="en-US"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3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facility must provide each resident with a nourishing, palatable, well-balanced diet that meets</a:t>
            </a:r>
            <a:r>
              <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his or her </a:t>
            </a:r>
            <a:r>
              <a:rPr lang="en-US" sz="3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daily nutritional and special dietary needs</a:t>
            </a:r>
            <a:r>
              <a:rPr lang="en-US" sz="32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taking into consideration the preferences of each resident.</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0"/>
          </p:nvPr>
        </p:nvSpPr>
        <p:spPr/>
        <p:txBody>
          <a:bodyPr/>
          <a:lstStyle/>
          <a:p>
            <a:fld id="{7022FF3C-310F-4809-A5BE-BC5BA8AA108D}" type="slidenum">
              <a:rPr lang="en-US" smtClean="0">
                <a:solidFill>
                  <a:prstClr val="black">
                    <a:tint val="75000"/>
                  </a:prstClr>
                </a:solidFill>
              </a:rPr>
              <a:pPr/>
              <a:t>56</a:t>
            </a:fld>
            <a:endParaRPr lang="en-US" dirty="0">
              <a:solidFill>
                <a:prstClr val="black">
                  <a:tint val="75000"/>
                </a:prstClr>
              </a:solidFill>
            </a:endParaRPr>
          </a:p>
        </p:txBody>
      </p:sp>
    </p:spTree>
    <p:extLst>
      <p:ext uri="{BB962C8B-B14F-4D97-AF65-F5344CB8AC3E}">
        <p14:creationId xmlns:p14="http://schemas.microsoft.com/office/powerpoint/2010/main" val="15061828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F801 Qualified Dietician or Clinically Qualified Nutrition Professional </a:t>
            </a:r>
          </a:p>
          <a:p>
            <a:pPr marL="0" lvl="0" indent="0">
              <a:buNone/>
            </a:pPr>
            <a:r>
              <a:rPr lang="en-US" sz="2400" b="1" i="1" dirty="0" smtClean="0">
                <a:latin typeface="Times New Roman" panose="02020603050405020304" pitchFamily="18" charset="0"/>
                <a:cs typeface="Times New Roman" panose="02020603050405020304" pitchFamily="18" charset="0"/>
              </a:rPr>
              <a:t>Do </a:t>
            </a:r>
            <a:r>
              <a:rPr lang="en-US" sz="2400" b="1" i="1" dirty="0">
                <a:latin typeface="Times New Roman" panose="02020603050405020304" pitchFamily="18" charset="0"/>
                <a:cs typeface="Times New Roman" panose="02020603050405020304" pitchFamily="18" charset="0"/>
              </a:rPr>
              <a:t>you have a qualified dietitian or other clinically qualified nutrition professional </a:t>
            </a:r>
            <a:r>
              <a:rPr lang="en-US" sz="2400" b="1" i="1" dirty="0" smtClean="0">
                <a:latin typeface="Times New Roman" panose="02020603050405020304" pitchFamily="18" charset="0"/>
                <a:cs typeface="Times New Roman" panose="02020603050405020304" pitchFamily="18" charset="0"/>
              </a:rPr>
              <a:t>full-time</a:t>
            </a:r>
            <a:r>
              <a:rPr lang="en-US" sz="2400" b="1" i="1" dirty="0">
                <a:latin typeface="Times New Roman" panose="02020603050405020304" pitchFamily="18" charset="0"/>
                <a:cs typeface="Times New Roman" panose="02020603050405020304" pitchFamily="18" charset="0"/>
              </a:rPr>
              <a:t>?</a:t>
            </a:r>
            <a:endParaRPr lang="en-US" sz="2400" b="1" i="1" dirty="0" smtClean="0">
              <a:latin typeface="Times New Roman" panose="02020603050405020304" pitchFamily="18" charset="0"/>
              <a:cs typeface="Times New Roman" panose="02020603050405020304" pitchFamily="18" charset="0"/>
            </a:endParaRPr>
          </a:p>
          <a:p>
            <a:pPr marL="0" lvl="0" indent="0">
              <a:buNone/>
            </a:pPr>
            <a:r>
              <a:rPr lang="en-US" b="1" i="1" dirty="0"/>
              <a:t>	</a:t>
            </a:r>
            <a:endParaRPr lang="en-US" dirty="0"/>
          </a:p>
          <a:p>
            <a:pPr marL="0" indent="0">
              <a:buNone/>
            </a:pPr>
            <a:r>
              <a:rPr lang="en-US" dirty="0" smtClean="0"/>
              <a:t> </a:t>
            </a:r>
            <a:endParaRPr lang="en-US" dirty="0"/>
          </a:p>
        </p:txBody>
      </p:sp>
      <p:sp>
        <p:nvSpPr>
          <p:cNvPr id="4" name="Title 3"/>
          <p:cNvSpPr>
            <a:spLocks noGrp="1"/>
          </p:cNvSpPr>
          <p:nvPr>
            <p:ph type="title"/>
          </p:nvPr>
        </p:nvSpPr>
        <p:spPr/>
        <p:txBody>
          <a:bodyPr>
            <a:noAutofit/>
          </a:bodyPr>
          <a:lstStyle/>
          <a:p>
            <a:pPr algn="ctr"/>
            <a:r>
              <a:rPr lang="en-US" sz="4800" b="1" dirty="0">
                <a:latin typeface="+mn-lt"/>
              </a:rPr>
              <a:t>§483.60(a)(1)-(2) Staffing – F801</a:t>
            </a:r>
          </a:p>
        </p:txBody>
      </p:sp>
      <p:graphicFrame>
        <p:nvGraphicFramePr>
          <p:cNvPr id="5" name="Table 4"/>
          <p:cNvGraphicFramePr>
            <a:graphicFrameLocks noGrp="1"/>
          </p:cNvGraphicFramePr>
          <p:nvPr>
            <p:extLst>
              <p:ext uri="{D42A27DB-BD31-4B8C-83A1-F6EECF244321}">
                <p14:modId xmlns:p14="http://schemas.microsoft.com/office/powerpoint/2010/main" val="1894097312"/>
              </p:ext>
            </p:extLst>
          </p:nvPr>
        </p:nvGraphicFramePr>
        <p:xfrm>
          <a:off x="3086554" y="3300252"/>
          <a:ext cx="5600246" cy="2696625"/>
        </p:xfrm>
        <a:graphic>
          <a:graphicData uri="http://schemas.openxmlformats.org/drawingml/2006/table">
            <a:tbl>
              <a:tblPr firstRow="1" firstCol="1" bandRow="1"/>
              <a:tblGrid>
                <a:gridCol w="1399540"/>
                <a:gridCol w="4200706"/>
              </a:tblGrid>
              <a:tr h="162994">
                <a:tc gridSpan="2">
                  <a:txBody>
                    <a:bodyPr/>
                    <a:lstStyle/>
                    <a:p>
                      <a:pPr marL="342900" marR="0" lvl="0" indent="-342900">
                        <a:lnSpc>
                          <a:spcPct val="107000"/>
                        </a:lnSpc>
                        <a:spcBef>
                          <a:spcPts val="0"/>
                        </a:spcBef>
                        <a:spcAft>
                          <a:spcPts val="800"/>
                        </a:spcAft>
                        <a:buFont typeface="+mj-lt"/>
                        <a:buAutoNum type="alphaUcPeriod"/>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Yes – full time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81285">
                <a:tc>
                  <a:txBody>
                    <a:bodyPr/>
                    <a:lstStyle/>
                    <a:p>
                      <a:pPr marL="342900" marR="0" lvl="0" indent="-342900">
                        <a:lnSpc>
                          <a:spcPct val="107000"/>
                        </a:lnSpc>
                        <a:spcBef>
                          <a:spcPts val="0"/>
                        </a:spcBef>
                        <a:spcAft>
                          <a:spcPts val="800"/>
                        </a:spcAft>
                        <a:buFont typeface="+mj-lt"/>
                        <a:buAutoNum type="arabicPeriod"/>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Do they meet qualifications?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buFont typeface="+mj-lt"/>
                        <a:buAutoNum type="arabicPeriod"/>
                      </a:pPr>
                      <a:r>
                        <a:rPr lang="en-US" sz="1000" dirty="0">
                          <a:effectLst/>
                          <a:latin typeface="Arial" panose="020B0604020202020204" pitchFamily="34" charset="0"/>
                          <a:ea typeface="Times New Roman" panose="02020603050405020304" pitchFamily="18" charset="0"/>
                        </a:rPr>
                        <a:t> Bachelor's or higher by an accredited college (or foreign equivalent) + academics focused on nutrition or dietetics- AND</a:t>
                      </a:r>
                      <a:endParaRPr lang="en-US" sz="1100" dirty="0">
                        <a:effectLst/>
                        <a:latin typeface="Calibri" panose="020F0502020204030204" pitchFamily="34" charset="0"/>
                        <a:ea typeface="Times New Roman" panose="02020603050405020304" pitchFamily="18" charset="0"/>
                      </a:endParaRPr>
                    </a:p>
                    <a:p>
                      <a:pPr marL="342900" marR="0" lvl="0" indent="-342900">
                        <a:buFont typeface="+mj-lt"/>
                        <a:buAutoNum type="arabicPeriod"/>
                      </a:pPr>
                      <a:r>
                        <a:rPr lang="en-US" sz="1000" dirty="0">
                          <a:effectLst/>
                          <a:latin typeface="Arial" panose="020B0604020202020204" pitchFamily="34" charset="0"/>
                          <a:ea typeface="Times New Roman" panose="02020603050405020304" pitchFamily="18" charset="0"/>
                        </a:rPr>
                        <a:t>Has completed at least 900 hours of supervised dietetics practice under the supervision of a registered dietitian or nutrition professional.- AND</a:t>
                      </a:r>
                      <a:endParaRPr lang="en-US" sz="1100" dirty="0">
                        <a:effectLst/>
                        <a:latin typeface="Calibri" panose="020F0502020204030204" pitchFamily="34" charset="0"/>
                        <a:ea typeface="Times New Roman" panose="02020603050405020304" pitchFamily="18" charset="0"/>
                      </a:endParaRPr>
                    </a:p>
                    <a:p>
                      <a:pPr marL="342900" marR="0" lvl="0" indent="-342900">
                        <a:buFont typeface="+mj-lt"/>
                        <a:buAutoNum type="arabicPeriod"/>
                      </a:pPr>
                      <a:r>
                        <a:rPr lang="en-US" sz="1000" dirty="0">
                          <a:effectLst/>
                          <a:latin typeface="Arial" panose="020B0604020202020204" pitchFamily="34" charset="0"/>
                          <a:ea typeface="Times New Roman" panose="02020603050405020304" pitchFamily="18" charset="0"/>
                        </a:rPr>
                        <a:t>Is licensed or certified as a dietitian/nutritionist by the State. </a:t>
                      </a:r>
                      <a:endParaRPr lang="en-US" sz="1100" dirty="0">
                        <a:effectLst/>
                        <a:latin typeface="Calibri" panose="020F0502020204030204" pitchFamily="34" charset="0"/>
                        <a:ea typeface="Times New Roman" panose="02020603050405020304" pitchFamily="18" charset="0"/>
                      </a:endParaRPr>
                    </a:p>
                    <a:p>
                      <a:pPr marL="0" marR="0" indent="0">
                        <a:lnSpc>
                          <a:spcPct val="107000"/>
                        </a:lnSpc>
                        <a:spcBef>
                          <a:spcPts val="0"/>
                        </a:spcBef>
                        <a:spcAft>
                          <a:spcPts val="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Note: If state doesn’t license/certify, individual meets if recognized as a “registered dietitian” by the Commission on Dietetic Registration or its successor organization, or meets the #1 and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2">
                <a:tc>
                  <a:txBody>
                    <a:bodyPr/>
                    <a:lstStyle/>
                    <a:p>
                      <a:pPr marL="0" marR="0" indent="0">
                        <a:lnSpc>
                          <a:spcPct val="107000"/>
                        </a:lnSpc>
                        <a:spcBef>
                          <a:spcPts val="0"/>
                        </a:spcBef>
                        <a:spcAft>
                          <a:spcPts val="0"/>
                        </a:spcAft>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Yes – meet full time and qualifications.  STOP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800"/>
                        </a:spcAft>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No – Full time, but do not meet qualifications.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994">
                <a:tc>
                  <a:txBody>
                    <a:bodyPr/>
                    <a:lstStyle/>
                    <a:p>
                      <a:pPr marL="0" marR="0" indent="0">
                        <a:lnSpc>
                          <a:spcPct val="107000"/>
                        </a:lnSpc>
                        <a:spcBef>
                          <a:spcPts val="0"/>
                        </a:spcBef>
                        <a:spcAft>
                          <a:spcPts val="0"/>
                        </a:spcAft>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800"/>
                        </a:spcAft>
                      </a:pP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Were they hired before 11/28/2016 – If yes, 5 years to meet A.1.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0"/>
          </p:nvPr>
        </p:nvSpPr>
        <p:spPr/>
        <p:txBody>
          <a:bodyPr/>
          <a:lstStyle/>
          <a:p>
            <a:fld id="{7022FF3C-310F-4809-A5BE-BC5BA8AA108D}" type="slidenum">
              <a:rPr lang="en-US" smtClean="0">
                <a:solidFill>
                  <a:prstClr val="black">
                    <a:tint val="75000"/>
                  </a:prstClr>
                </a:solidFill>
              </a:rPr>
              <a:pPr/>
              <a:t>57</a:t>
            </a:fld>
            <a:endParaRPr lang="en-US" dirty="0">
              <a:solidFill>
                <a:prstClr val="black">
                  <a:tint val="75000"/>
                </a:prstClr>
              </a:solidFill>
            </a:endParaRPr>
          </a:p>
        </p:txBody>
      </p:sp>
    </p:spTree>
    <p:extLst>
      <p:ext uri="{BB962C8B-B14F-4D97-AF65-F5344CB8AC3E}">
        <p14:creationId xmlns:p14="http://schemas.microsoft.com/office/powerpoint/2010/main" val="1453392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84516"/>
            <a:ext cx="10972800" cy="4896078"/>
          </a:xfrm>
        </p:spPr>
        <p:txBody>
          <a:bodyPr/>
          <a:lstStyle/>
          <a:p>
            <a:pPr marL="0" indent="0">
              <a:buNone/>
            </a:pPr>
            <a:r>
              <a:rPr lang="en-US" dirty="0">
                <a:latin typeface="Times New Roman" panose="02020603050405020304" pitchFamily="18" charset="0"/>
                <a:cs typeface="Times New Roman" panose="02020603050405020304" pitchFamily="18" charset="0"/>
              </a:rPr>
              <a:t>F801 Qualified Dietician or Clinically Qualified Nutrition Professional </a:t>
            </a:r>
          </a:p>
          <a:p>
            <a:pPr marL="0" lvl="0" indent="0">
              <a:buNone/>
            </a:pPr>
            <a:r>
              <a:rPr lang="en-US" sz="2000" b="1" i="1" dirty="0">
                <a:latin typeface="Times New Roman" panose="02020603050405020304" pitchFamily="18" charset="0"/>
                <a:cs typeface="Times New Roman" panose="02020603050405020304" pitchFamily="18" charset="0"/>
              </a:rPr>
              <a:t>Do you have a qualified dietitian or other clinically qualified nutrition professional part-time or on a consultant basis</a:t>
            </a:r>
            <a:r>
              <a:rPr lang="en-US" sz="2000" b="1" i="1" dirty="0" smtClean="0">
                <a:latin typeface="Times New Roman" panose="02020603050405020304" pitchFamily="18" charset="0"/>
                <a:cs typeface="Times New Roman" panose="02020603050405020304" pitchFamily="18" charset="0"/>
              </a:rPr>
              <a:t>?</a:t>
            </a:r>
          </a:p>
          <a:p>
            <a:pPr marL="0" lvl="0" indent="0">
              <a:buNone/>
            </a:pPr>
            <a:endParaRPr lang="en-US" sz="2400" b="1" i="1" dirty="0" smtClean="0"/>
          </a:p>
          <a:p>
            <a:pPr marL="0" lvl="0" indent="0">
              <a:buNone/>
            </a:pPr>
            <a:endParaRPr lang="en-US" sz="2400" b="1" i="1" dirty="0"/>
          </a:p>
        </p:txBody>
      </p:sp>
      <p:sp>
        <p:nvSpPr>
          <p:cNvPr id="4" name="Title 3"/>
          <p:cNvSpPr>
            <a:spLocks noGrp="1"/>
          </p:cNvSpPr>
          <p:nvPr>
            <p:ph type="title"/>
          </p:nvPr>
        </p:nvSpPr>
        <p:spPr/>
        <p:txBody>
          <a:bodyPr>
            <a:noAutofit/>
          </a:bodyPr>
          <a:lstStyle/>
          <a:p>
            <a:pPr algn="ctr"/>
            <a:r>
              <a:rPr lang="en-US" sz="4800" b="1" dirty="0">
                <a:latin typeface="+mn-lt"/>
              </a:rPr>
              <a:t>§483.60(a)(1)-(2) Staffing – F801</a:t>
            </a:r>
          </a:p>
        </p:txBody>
      </p:sp>
      <p:graphicFrame>
        <p:nvGraphicFramePr>
          <p:cNvPr id="7" name="Table 6"/>
          <p:cNvGraphicFramePr>
            <a:graphicFrameLocks noGrp="1"/>
          </p:cNvGraphicFramePr>
          <p:nvPr>
            <p:extLst>
              <p:ext uri="{D42A27DB-BD31-4B8C-83A1-F6EECF244321}">
                <p14:modId xmlns:p14="http://schemas.microsoft.com/office/powerpoint/2010/main" val="671826517"/>
              </p:ext>
            </p:extLst>
          </p:nvPr>
        </p:nvGraphicFramePr>
        <p:xfrm>
          <a:off x="3035249" y="2109999"/>
          <a:ext cx="4824237" cy="4655672"/>
        </p:xfrm>
        <a:graphic>
          <a:graphicData uri="http://schemas.openxmlformats.org/drawingml/2006/table">
            <a:tbl>
              <a:tblPr firstRow="1" firstCol="1" bandRow="1"/>
              <a:tblGrid>
                <a:gridCol w="2837616"/>
                <a:gridCol w="1986621"/>
              </a:tblGrid>
              <a:tr h="445113">
                <a:tc gridSpan="2">
                  <a:txBody>
                    <a:bodyPr/>
                    <a:lstStyle/>
                    <a:p>
                      <a:pPr marL="342900" marR="0" lvl="0" indent="-342900">
                        <a:lnSpc>
                          <a:spcPct val="107000"/>
                        </a:lnSpc>
                        <a:spcBef>
                          <a:spcPts val="0"/>
                        </a:spcBef>
                        <a:spcAft>
                          <a:spcPts val="0"/>
                        </a:spcAft>
                        <a:buFont typeface="+mj-lt"/>
                        <a:buAutoNum type="alphaUcPeriod"/>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No, there is not a full-time qualified dietitian or other nutritional professional.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Do you have this position part time or on consultant basis?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22866">
                <a:tc>
                  <a:txBody>
                    <a:bodyPr/>
                    <a:lstStyle/>
                    <a:p>
                      <a:pPr marL="0" marR="0">
                        <a:lnSpc>
                          <a:spcPct val="107000"/>
                        </a:lnSpc>
                        <a:spcBef>
                          <a:spcPts val="0"/>
                        </a:spcBef>
                        <a:spcAft>
                          <a:spcPts val="0"/>
                        </a:spcAft>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Yes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B1. Does the dietitian/nutrition professional meet qualifications in A1?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No-</a:t>
                      </a: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  Non-compliance – need part time or consultation with qualified individual dietitian/nutrition professional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223">
                <a:tc gridSpan="2">
                  <a:txBody>
                    <a:bodyPr/>
                    <a:lstStyle/>
                    <a:p>
                      <a:pPr marL="0" marR="0">
                        <a:lnSpc>
                          <a:spcPct val="107000"/>
                        </a:lnSpc>
                        <a:spcBef>
                          <a:spcPts val="0"/>
                        </a:spcBef>
                        <a:spcAft>
                          <a:spcPts val="80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B.2 Do you also have a designated Director of Food and Nutrition Services?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17238">
                <a:tc>
                  <a:txBody>
                    <a:bodyPr/>
                    <a:lstStyle/>
                    <a:p>
                      <a:pPr marL="0" marR="0">
                        <a:lnSpc>
                          <a:spcPct val="107000"/>
                        </a:lnSpc>
                        <a:spcBef>
                          <a:spcPts val="0"/>
                        </a:spcBef>
                        <a:spcAft>
                          <a:spcPts val="0"/>
                        </a:spcAft>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Yes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No</a:t>
                      </a: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 Non-compliance need a Director of Food and Nutrition if no full time dietitian/nutrition professional. - STOP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980">
                <a:tc gridSpan="2">
                  <a:txBody>
                    <a:bodyPr/>
                    <a:lstStyle/>
                    <a:p>
                      <a:pPr marL="0" marR="0">
                        <a:lnSpc>
                          <a:spcPct val="107000"/>
                        </a:lnSpc>
                        <a:spcBef>
                          <a:spcPts val="0"/>
                        </a:spcBef>
                        <a:spcAft>
                          <a:spcPts val="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B3. If yes, when was the Director of Food and Nutrition designated?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05980">
                <a:tc>
                  <a:txBody>
                    <a:bodyPr/>
                    <a:lstStyle/>
                    <a:p>
                      <a:pPr marL="0" marR="0">
                        <a:lnSpc>
                          <a:spcPct val="107000"/>
                        </a:lnSpc>
                        <a:spcBef>
                          <a:spcPts val="0"/>
                        </a:spcBef>
                        <a:spcAft>
                          <a:spcPts val="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Before 11/28/2016 – have 5 years to meet below qualifications.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After 11/28/2016 – have 1 year to meet below qualifications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823">
                <a:tc>
                  <a:txBody>
                    <a:bodyPr/>
                    <a:lstStyle/>
                    <a:p>
                      <a:pPr marL="0" marR="0">
                        <a:lnSpc>
                          <a:spcPct val="107000"/>
                        </a:lnSpc>
                        <a:spcBef>
                          <a:spcPts val="0"/>
                        </a:spcBef>
                        <a:spcAft>
                          <a:spcPts val="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Do they meet all of the following qualifications?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900" b="1" i="1" dirty="0">
                          <a:effectLst/>
                          <a:latin typeface="Arial" panose="020B0604020202020204" pitchFamily="34" charset="0"/>
                          <a:ea typeface="Times New Roman" panose="02020603050405020304" pitchFamily="18" charset="0"/>
                          <a:cs typeface="Times New Roman" panose="02020603050405020304" pitchFamily="18" charset="0"/>
                        </a:rPr>
                        <a:t>Education: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One of following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A certified dietary manager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A certified food service manager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Similar national certification for food svc mgmt./safety from national certifying body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Associate's or higher degree in food service management or in hospitality from an accredited institution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900" b="1" dirty="0" smtClean="0">
                          <a:effectLst/>
                          <a:latin typeface="Arial" panose="020B0604020202020204" pitchFamily="34" charset="0"/>
                          <a:ea typeface="Times New Roman" panose="02020603050405020304" pitchFamily="18" charset="0"/>
                          <a:cs typeface="Times New Roman" panose="02020603050405020304" pitchFamily="18" charset="0"/>
                        </a:rPr>
                        <a:t>2.       State</a:t>
                      </a:r>
                      <a:r>
                        <a:rPr lang="en-US" sz="900" b="1" baseline="0" dirty="0" smtClean="0">
                          <a:effectLst/>
                          <a:latin typeface="Arial" panose="020B0604020202020204" pitchFamily="34" charset="0"/>
                          <a:ea typeface="Times New Roman" panose="02020603050405020304" pitchFamily="18" charset="0"/>
                          <a:cs typeface="Times New Roman" panose="02020603050405020304" pitchFamily="18" charset="0"/>
                        </a:rPr>
                        <a:t> Standards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900" b="1" dirty="0" smtClean="0">
                          <a:effectLst/>
                          <a:latin typeface="Arial" panose="020B0604020202020204" pitchFamily="34" charset="0"/>
                          <a:ea typeface="Times New Roman" panose="02020603050405020304" pitchFamily="18" charset="0"/>
                          <a:cs typeface="Times New Roman" panose="02020603050405020304" pitchFamily="18" charset="0"/>
                        </a:rPr>
                        <a:t>3.       Consultation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6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950" marR="419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58</a:t>
            </a:fld>
            <a:endParaRPr lang="en-US" dirty="0">
              <a:solidFill>
                <a:prstClr val="black">
                  <a:tint val="75000"/>
                </a:prstClr>
              </a:solidFill>
            </a:endParaRPr>
          </a:p>
        </p:txBody>
      </p:sp>
    </p:spTree>
    <p:extLst>
      <p:ext uri="{BB962C8B-B14F-4D97-AF65-F5344CB8AC3E}">
        <p14:creationId xmlns:p14="http://schemas.microsoft.com/office/powerpoint/2010/main" val="13578159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93320" y="1575907"/>
            <a:ext cx="10271185" cy="4780443"/>
          </a:xfrm>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F802  Sufficient Dietary Support Staff</a:t>
            </a:r>
          </a:p>
          <a:p>
            <a:pPr lvl="1"/>
            <a:r>
              <a:rPr lang="en-US" dirty="0">
                <a:latin typeface="Times New Roman" panose="02020603050405020304" pitchFamily="18" charset="0"/>
                <a:cs typeface="Times New Roman" panose="02020603050405020304" pitchFamily="18" charset="0"/>
              </a:rPr>
              <a:t>Timely meal service</a:t>
            </a:r>
          </a:p>
          <a:p>
            <a:pPr lvl="1"/>
            <a:r>
              <a:rPr lang="en-US" dirty="0">
                <a:latin typeface="Times New Roman" panose="02020603050405020304" pitchFamily="18" charset="0"/>
                <a:cs typeface="Times New Roman" panose="02020603050405020304" pitchFamily="18" charset="0"/>
              </a:rPr>
              <a:t>Timely supplement distribution by dietary</a:t>
            </a:r>
          </a:p>
          <a:p>
            <a:pPr lvl="1"/>
            <a:r>
              <a:rPr lang="en-US" dirty="0">
                <a:latin typeface="Times New Roman" panose="02020603050405020304" pitchFamily="18" charset="0"/>
                <a:cs typeface="Times New Roman" panose="02020603050405020304" pitchFamily="18" charset="0"/>
              </a:rPr>
              <a:t>Participation in the interdisciplinary team</a:t>
            </a:r>
          </a:p>
          <a:p>
            <a:pPr lvl="1"/>
            <a:r>
              <a:rPr lang="en-US" dirty="0">
                <a:latin typeface="Times New Roman" panose="02020603050405020304" pitchFamily="18" charset="0"/>
                <a:cs typeface="Times New Roman" panose="02020603050405020304" pitchFamily="18" charset="0"/>
              </a:rPr>
              <a:t>Palatable food</a:t>
            </a:r>
          </a:p>
          <a:p>
            <a:pPr lvl="1"/>
            <a:r>
              <a:rPr lang="en-US" dirty="0">
                <a:latin typeface="Times New Roman" panose="02020603050405020304" pitchFamily="18" charset="0"/>
                <a:cs typeface="Times New Roman" panose="02020603050405020304" pitchFamily="18" charset="0"/>
              </a:rPr>
              <a:t>Food served at the acceptable </a:t>
            </a:r>
            <a:r>
              <a:rPr lang="en-US" dirty="0" smtClean="0">
                <a:latin typeface="Times New Roman" panose="02020603050405020304" pitchFamily="18" charset="0"/>
                <a:cs typeface="Times New Roman" panose="02020603050405020304" pitchFamily="18" charset="0"/>
              </a:rPr>
              <a:t>temperature</a:t>
            </a:r>
          </a:p>
          <a:p>
            <a:pPr marL="457200" lvl="1"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F803  Menus Meet Resident Needs/Prepared in Advance/Followed</a:t>
            </a:r>
          </a:p>
          <a:p>
            <a:pPr lvl="1"/>
            <a:r>
              <a:rPr lang="en-US" dirty="0">
                <a:latin typeface="Times New Roman" panose="02020603050405020304" pitchFamily="18" charset="0"/>
                <a:cs typeface="Times New Roman" panose="02020603050405020304" pitchFamily="18" charset="0"/>
              </a:rPr>
              <a:t>Religious preferences</a:t>
            </a:r>
          </a:p>
          <a:p>
            <a:pPr lvl="1"/>
            <a:r>
              <a:rPr lang="en-US" dirty="0">
                <a:latin typeface="Times New Roman" panose="02020603050405020304" pitchFamily="18" charset="0"/>
                <a:cs typeface="Times New Roman" panose="02020603050405020304" pitchFamily="18" charset="0"/>
              </a:rPr>
              <a:t>Cultural Preferences</a:t>
            </a:r>
          </a:p>
          <a:p>
            <a:pPr lvl="1"/>
            <a:r>
              <a:rPr lang="en-US" dirty="0">
                <a:latin typeface="Times New Roman" panose="02020603050405020304" pitchFamily="18" charset="0"/>
                <a:cs typeface="Times New Roman" panose="02020603050405020304" pitchFamily="18" charset="0"/>
              </a:rPr>
              <a:t>Ethnic Needs</a:t>
            </a:r>
          </a:p>
          <a:p>
            <a:pPr lvl="1"/>
            <a:r>
              <a:rPr lang="en-US" dirty="0">
                <a:latin typeface="Times New Roman" panose="02020603050405020304" pitchFamily="18" charset="0"/>
                <a:cs typeface="Times New Roman" panose="02020603050405020304" pitchFamily="18" charset="0"/>
              </a:rPr>
              <a:t>Input from the Residents</a:t>
            </a:r>
          </a:p>
          <a:p>
            <a:pPr lvl="1"/>
            <a:r>
              <a:rPr lang="en-US" dirty="0">
                <a:latin typeface="Times New Roman" panose="02020603050405020304" pitchFamily="18" charset="0"/>
                <a:cs typeface="Times New Roman" panose="02020603050405020304" pitchFamily="18" charset="0"/>
              </a:rPr>
              <a:t>Reviewed by the Dietitian</a:t>
            </a:r>
          </a:p>
          <a:p>
            <a:pPr lvl="1"/>
            <a:r>
              <a:rPr lang="en-US" dirty="0">
                <a:latin typeface="Times New Roman" panose="02020603050405020304" pitchFamily="18" charset="0"/>
                <a:cs typeface="Times New Roman" panose="02020603050405020304" pitchFamily="18" charset="0"/>
              </a:rPr>
              <a:t>Personal dietary choices</a:t>
            </a:r>
          </a:p>
          <a:p>
            <a:pPr lvl="1"/>
            <a:r>
              <a:rPr lang="en-US" dirty="0">
                <a:latin typeface="Times New Roman" panose="02020603050405020304" pitchFamily="18" charset="0"/>
                <a:cs typeface="Times New Roman" panose="02020603050405020304" pitchFamily="18" charset="0"/>
              </a:rPr>
              <a:t>Updated periodically</a:t>
            </a:r>
          </a:p>
          <a:p>
            <a:endParaRPr lang="en-US" dirty="0"/>
          </a:p>
        </p:txBody>
      </p:sp>
      <p:sp>
        <p:nvSpPr>
          <p:cNvPr id="3" name="Title 2"/>
          <p:cNvSpPr>
            <a:spLocks noGrp="1"/>
          </p:cNvSpPr>
          <p:nvPr>
            <p:ph type="title"/>
          </p:nvPr>
        </p:nvSpPr>
        <p:spPr>
          <a:xfrm>
            <a:off x="465826" y="79024"/>
            <a:ext cx="11726174" cy="793630"/>
          </a:xfrm>
        </p:spPr>
        <p:txBody>
          <a:bodyPr>
            <a:noAutofit/>
          </a:bodyPr>
          <a:lstStyle/>
          <a:p>
            <a:pPr algn="ctr"/>
            <a:r>
              <a:rPr lang="en-US" sz="4800" b="1" dirty="0">
                <a:latin typeface="Calibri" panose="020F0502020204030204" pitchFamily="34" charset="0"/>
              </a:rPr>
              <a:t>§</a:t>
            </a:r>
            <a:r>
              <a:rPr lang="en-US" sz="4800" b="1" dirty="0" smtClean="0">
                <a:latin typeface="Calibri" panose="020F0502020204030204" pitchFamily="34" charset="0"/>
              </a:rPr>
              <a:t>483.60 Food and Nutrition Services</a:t>
            </a:r>
            <a:endParaRPr lang="en-US" sz="48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59</a:t>
            </a:fld>
            <a:endParaRPr lang="en-US" dirty="0">
              <a:solidFill>
                <a:prstClr val="black">
                  <a:tint val="75000"/>
                </a:prstClr>
              </a:solidFill>
            </a:endParaRPr>
          </a:p>
        </p:txBody>
      </p:sp>
    </p:spTree>
    <p:extLst>
      <p:ext uri="{BB962C8B-B14F-4D97-AF65-F5344CB8AC3E}">
        <p14:creationId xmlns:p14="http://schemas.microsoft.com/office/powerpoint/2010/main" val="1440173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371601"/>
            <a:ext cx="10972800" cy="4297363"/>
          </a:xfrm>
        </p:spPr>
        <p:txBody>
          <a:bodyPr/>
          <a:lstStyle/>
          <a:p>
            <a:r>
              <a:rPr lang="en-US" b="1" dirty="0" smtClean="0">
                <a:latin typeface="Times New Roman" panose="02020603050405020304" pitchFamily="18" charset="0"/>
                <a:cs typeface="Times New Roman" panose="02020603050405020304" pitchFamily="18" charset="0"/>
              </a:rPr>
              <a:t>F586 – External Entities</a:t>
            </a:r>
          </a:p>
          <a:p>
            <a:pPr lvl="1"/>
            <a:r>
              <a:rPr lang="en-US" sz="2800" dirty="0" smtClean="0">
                <a:latin typeface="Times New Roman" panose="02020603050405020304" pitchFamily="18" charset="0"/>
                <a:cs typeface="Times New Roman" panose="02020603050405020304" pitchFamily="18" charset="0"/>
              </a:rPr>
              <a:t>Previously F168</a:t>
            </a:r>
          </a:p>
          <a:p>
            <a:pPr lvl="1"/>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ommunication with Federal, State, or local officials must be allowed</a:t>
            </a:r>
          </a:p>
          <a:p>
            <a:pPr lvl="1"/>
            <a:endParaRPr lang="en-US" dirty="0"/>
          </a:p>
          <a:p>
            <a:pPr marL="457200" lvl="2" indent="0">
              <a:buNone/>
            </a:pPr>
            <a:endParaRPr lang="en-US" sz="2400" dirty="0" smtClean="0"/>
          </a:p>
          <a:p>
            <a:pPr marL="685800" lvl="2"/>
            <a:endParaRPr lang="en-US" sz="2400" dirty="0" smtClean="0"/>
          </a:p>
          <a:p>
            <a:pPr lvl="1"/>
            <a:endParaRPr lang="en-US" dirty="0" smtClean="0"/>
          </a:p>
          <a:p>
            <a:endParaRPr lang="en-US" dirty="0" smtClean="0"/>
          </a:p>
          <a:p>
            <a:endParaRPr lang="en-US" dirty="0" smtClean="0"/>
          </a:p>
          <a:p>
            <a:endParaRPr lang="en-US" dirty="0"/>
          </a:p>
        </p:txBody>
      </p:sp>
      <p:sp>
        <p:nvSpPr>
          <p:cNvPr id="5" name="Title 4"/>
          <p:cNvSpPr>
            <a:spLocks noGrp="1"/>
          </p:cNvSpPr>
          <p:nvPr>
            <p:ph type="title"/>
          </p:nvPr>
        </p:nvSpPr>
        <p:spPr/>
        <p:txBody>
          <a:bodyPr>
            <a:normAutofit fontScale="90000"/>
          </a:bodyPr>
          <a:lstStyle/>
          <a:p>
            <a:pPr algn="ctr"/>
            <a:r>
              <a:rPr lang="en-US" b="1" dirty="0" smtClean="0"/>
              <a:t/>
            </a:r>
            <a:br>
              <a:rPr lang="en-US" b="1" dirty="0" smtClean="0"/>
            </a:br>
            <a:r>
              <a:rPr lang="en-US" b="1" dirty="0"/>
              <a:t/>
            </a:r>
            <a:br>
              <a:rPr lang="en-US" b="1" dirty="0"/>
            </a:br>
            <a:r>
              <a:rPr lang="en-US" sz="6000" b="1" dirty="0" smtClean="0">
                <a:latin typeface="+mn-lt"/>
              </a:rPr>
              <a:t>§ </a:t>
            </a:r>
            <a:r>
              <a:rPr lang="en-US" sz="6000" b="1" dirty="0">
                <a:latin typeface="+mn-lt"/>
                <a:cs typeface="Arial" panose="020B0604020202020204" pitchFamily="34" charset="0"/>
              </a:rPr>
              <a:t>483.10 Resident Rights</a:t>
            </a:r>
            <a:r>
              <a:rPr lang="en-US" b="1" dirty="0"/>
              <a:t/>
            </a:r>
            <a:br>
              <a:rPr lang="en-US" b="1" dirty="0"/>
            </a:br>
            <a:r>
              <a:rPr lang="en-US" b="1" dirty="0"/>
              <a:t/>
            </a:r>
            <a:br>
              <a:rPr lang="en-US" b="1" dirty="0"/>
            </a:b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8256190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2875" y="1444360"/>
            <a:ext cx="11026249" cy="4297363"/>
          </a:xfrm>
        </p:spPr>
        <p:txBody>
          <a:bodyPr/>
          <a:lstStyle/>
          <a:p>
            <a:r>
              <a:rPr lang="en-US" dirty="0" smtClean="0">
                <a:latin typeface="Times New Roman" panose="02020603050405020304" pitchFamily="18" charset="0"/>
                <a:cs typeface="Times New Roman" panose="02020603050405020304" pitchFamily="18" charset="0"/>
              </a:rPr>
              <a:t>F804  </a:t>
            </a:r>
            <a:r>
              <a:rPr lang="en-US" dirty="0">
                <a:latin typeface="Times New Roman" panose="02020603050405020304" pitchFamily="18" charset="0"/>
                <a:cs typeface="Times New Roman" panose="02020603050405020304" pitchFamily="18" charset="0"/>
              </a:rPr>
              <a:t>Nutritive Value, Appearance and Temperature</a:t>
            </a:r>
          </a:p>
          <a:p>
            <a:pPr lvl="1"/>
            <a:r>
              <a:rPr lang="en-US" dirty="0">
                <a:latin typeface="Times New Roman" panose="02020603050405020304" pitchFamily="18" charset="0"/>
                <a:cs typeface="Times New Roman" panose="02020603050405020304" pitchFamily="18" charset="0"/>
              </a:rPr>
              <a:t>Food and Drink</a:t>
            </a:r>
          </a:p>
          <a:p>
            <a:pPr lvl="1"/>
            <a:r>
              <a:rPr lang="en-US" dirty="0">
                <a:latin typeface="Times New Roman" panose="02020603050405020304" pitchFamily="18" charset="0"/>
                <a:cs typeface="Times New Roman" panose="02020603050405020304" pitchFamily="18" charset="0"/>
              </a:rPr>
              <a:t>Safe and Appetizing Temperatures</a:t>
            </a:r>
          </a:p>
          <a:p>
            <a:pPr lvl="1"/>
            <a:r>
              <a:rPr lang="en-US" dirty="0">
                <a:latin typeface="Times New Roman" panose="02020603050405020304" pitchFamily="18" charset="0"/>
                <a:cs typeface="Times New Roman" panose="02020603050405020304" pitchFamily="18" charset="0"/>
              </a:rPr>
              <a:t>Following recipes</a:t>
            </a:r>
          </a:p>
          <a:p>
            <a:pPr lvl="1"/>
            <a:r>
              <a:rPr lang="en-US" dirty="0">
                <a:latin typeface="Times New Roman" panose="02020603050405020304" pitchFamily="18" charset="0"/>
                <a:cs typeface="Times New Roman" panose="02020603050405020304" pitchFamily="18" charset="0"/>
              </a:rPr>
              <a:t>Resident </a:t>
            </a:r>
            <a:r>
              <a:rPr lang="en-US" dirty="0" smtClean="0">
                <a:latin typeface="Times New Roman" panose="02020603050405020304" pitchFamily="18" charset="0"/>
                <a:cs typeface="Times New Roman" panose="02020603050405020304" pitchFamily="18" charset="0"/>
              </a:rPr>
              <a:t>complaints</a:t>
            </a:r>
          </a:p>
          <a:p>
            <a:pPr marL="457200" lvl="1" indent="0">
              <a:buNone/>
            </a:pPr>
            <a:endParaRPr lang="en-US" dirty="0" smtClean="0">
              <a:latin typeface="Times New Roman" panose="02020603050405020304" pitchFamily="18" charset="0"/>
              <a:cs typeface="Times New Roman" panose="02020603050405020304" pitchFamily="18" charset="0"/>
            </a:endParaRPr>
          </a:p>
          <a:p>
            <a:pPr lvl="0"/>
            <a:r>
              <a:rPr lang="en-US" dirty="0">
                <a:solidFill>
                  <a:prstClr val="black"/>
                </a:solidFill>
                <a:latin typeface="Times New Roman" panose="02020603050405020304" pitchFamily="18" charset="0"/>
                <a:cs typeface="Times New Roman" panose="02020603050405020304" pitchFamily="18" charset="0"/>
              </a:rPr>
              <a:t>F806 Resident Allergies, Preferences and Substitutes</a:t>
            </a:r>
          </a:p>
          <a:p>
            <a:pPr lvl="1"/>
            <a:r>
              <a:rPr lang="en-US" dirty="0">
                <a:solidFill>
                  <a:prstClr val="black"/>
                </a:solidFill>
                <a:latin typeface="Times New Roman" panose="02020603050405020304" pitchFamily="18" charset="0"/>
                <a:cs typeface="Times New Roman" panose="02020603050405020304" pitchFamily="18" charset="0"/>
              </a:rPr>
              <a:t>Allergies</a:t>
            </a:r>
          </a:p>
          <a:p>
            <a:pPr lvl="1"/>
            <a:r>
              <a:rPr lang="en-US" dirty="0">
                <a:solidFill>
                  <a:prstClr val="black"/>
                </a:solidFill>
                <a:latin typeface="Times New Roman" panose="02020603050405020304" pitchFamily="18" charset="0"/>
                <a:cs typeface="Times New Roman" panose="02020603050405020304" pitchFamily="18" charset="0"/>
              </a:rPr>
              <a:t>Appealing options</a:t>
            </a:r>
          </a:p>
          <a:p>
            <a:pPr lvl="1"/>
            <a:r>
              <a:rPr lang="en-US" dirty="0">
                <a:solidFill>
                  <a:prstClr val="black"/>
                </a:solidFill>
                <a:latin typeface="Times New Roman" panose="02020603050405020304" pitchFamily="18" charset="0"/>
                <a:cs typeface="Times New Roman" panose="02020603050405020304" pitchFamily="18" charset="0"/>
              </a:rPr>
              <a:t>Choice</a:t>
            </a:r>
          </a:p>
          <a:p>
            <a:pPr marL="457200" lvl="1" indent="0">
              <a:buNone/>
            </a:pPr>
            <a:endParaRPr lang="en-US" sz="2800" dirty="0" smtClean="0">
              <a:latin typeface="Arial" panose="020B0604020202020204" pitchFamily="34" charset="0"/>
              <a:cs typeface="Arial" panose="020B0604020202020204" pitchFamily="34" charset="0"/>
            </a:endParaRPr>
          </a:p>
          <a:p>
            <a:pPr marL="457200" lvl="1" indent="0">
              <a:buNone/>
            </a:pPr>
            <a:endParaRPr lang="en-US" sz="2800" dirty="0" smtClean="0">
              <a:latin typeface="Arial" panose="020B0604020202020204" pitchFamily="34" charset="0"/>
              <a:cs typeface="Arial" panose="020B0604020202020204" pitchFamily="34" charset="0"/>
            </a:endParaRPr>
          </a:p>
          <a:p>
            <a:pPr lvl="1"/>
            <a:endParaRPr lang="en-US" sz="28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noAutofit/>
          </a:bodyPr>
          <a:lstStyle/>
          <a:p>
            <a:pPr algn="ctr"/>
            <a:r>
              <a:rPr lang="en-US" sz="4800" b="1" dirty="0">
                <a:solidFill>
                  <a:prstClr val="black"/>
                </a:solidFill>
                <a:latin typeface="Calibri" panose="020F0502020204030204" pitchFamily="34" charset="0"/>
              </a:rPr>
              <a:t>§483.60(d) Food and D</a:t>
            </a:r>
            <a:r>
              <a:rPr lang="en-US" sz="4800" b="1" dirty="0" smtClean="0">
                <a:solidFill>
                  <a:prstClr val="black"/>
                </a:solidFill>
                <a:latin typeface="Calibri" panose="020F0502020204030204" pitchFamily="34" charset="0"/>
              </a:rPr>
              <a:t>rink</a:t>
            </a:r>
            <a:endParaRPr lang="en-US" sz="36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60</a:t>
            </a:fld>
            <a:endParaRPr lang="en-US" dirty="0">
              <a:solidFill>
                <a:prstClr val="black">
                  <a:tint val="75000"/>
                </a:prstClr>
              </a:solidFill>
            </a:endParaRPr>
          </a:p>
        </p:txBody>
      </p:sp>
    </p:spTree>
    <p:extLst>
      <p:ext uri="{BB962C8B-B14F-4D97-AF65-F5344CB8AC3E}">
        <p14:creationId xmlns:p14="http://schemas.microsoft.com/office/powerpoint/2010/main" val="29780047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4222" y="1444361"/>
            <a:ext cx="10103556" cy="4297363"/>
          </a:xfrm>
        </p:spPr>
        <p:txBody>
          <a:bodyPr>
            <a:normAutofit/>
          </a:bodyPr>
          <a:lstStyle/>
          <a:p>
            <a:r>
              <a:rPr lang="en-US" sz="2800" b="1" dirty="0" smtClean="0">
                <a:latin typeface="Times New Roman" panose="02020603050405020304" pitchFamily="18" charset="0"/>
                <a:cs typeface="Times New Roman" panose="02020603050405020304" pitchFamily="18" charset="0"/>
              </a:rPr>
              <a:t>F807 Drinks Available to meet needs, Preferences, Hydration</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Drinks and fluids provided between meals </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Resident preference of drinks</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Other options or fluid intake </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Choices </a:t>
            </a:r>
            <a:endParaRPr lang="en-US"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a:latin typeface="Calibri" panose="020F0502020204030204" pitchFamily="34" charset="0"/>
              </a:rPr>
              <a:t>§483.60(d) Food and drink – </a:t>
            </a:r>
            <a:r>
              <a:rPr lang="en-US" dirty="0" smtClean="0">
                <a:latin typeface="Calibri" panose="020F0502020204030204" pitchFamily="34" charset="0"/>
              </a:rPr>
              <a:t> F807</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61</a:t>
            </a:fld>
            <a:endParaRPr lang="en-US" dirty="0">
              <a:solidFill>
                <a:prstClr val="black">
                  <a:tint val="75000"/>
                </a:prstClr>
              </a:solidFill>
            </a:endParaRPr>
          </a:p>
        </p:txBody>
      </p:sp>
    </p:spTree>
    <p:extLst>
      <p:ext uri="{BB962C8B-B14F-4D97-AF65-F5344CB8AC3E}">
        <p14:creationId xmlns:p14="http://schemas.microsoft.com/office/powerpoint/2010/main" val="1758345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188" y="1322111"/>
            <a:ext cx="10213623" cy="4297363"/>
          </a:xfrm>
        </p:spPr>
        <p:txBody>
          <a:bodyPr/>
          <a:lstStyle/>
          <a:p>
            <a:pPr lvl="0"/>
            <a:endParaRPr lang="en-US" sz="3200" dirty="0" smtClean="0">
              <a:solidFill>
                <a:prstClr val="black"/>
              </a:solidFill>
              <a:latin typeface="Arial" panose="020B0604020202020204" pitchFamily="34" charset="0"/>
              <a:cs typeface="Arial" panose="020B0604020202020204" pitchFamily="34" charset="0"/>
            </a:endParaRPr>
          </a:p>
          <a:p>
            <a:pPr lvl="0"/>
            <a:r>
              <a:rPr lang="en-US" b="1" dirty="0" smtClean="0">
                <a:solidFill>
                  <a:prstClr val="black"/>
                </a:solidFill>
                <a:latin typeface="Times New Roman" panose="02020603050405020304" pitchFamily="18" charset="0"/>
                <a:cs typeface="Times New Roman" panose="02020603050405020304" pitchFamily="18" charset="0"/>
              </a:rPr>
              <a:t>F808  </a:t>
            </a:r>
            <a:r>
              <a:rPr lang="en-US" b="1" dirty="0">
                <a:solidFill>
                  <a:prstClr val="black"/>
                </a:solidFill>
                <a:latin typeface="Times New Roman" panose="02020603050405020304" pitchFamily="18" charset="0"/>
                <a:cs typeface="Times New Roman" panose="02020603050405020304" pitchFamily="18" charset="0"/>
              </a:rPr>
              <a:t>Therapeutic </a:t>
            </a:r>
            <a:r>
              <a:rPr lang="en-US" b="1" dirty="0" smtClean="0">
                <a:solidFill>
                  <a:prstClr val="black"/>
                </a:solidFill>
                <a:latin typeface="Times New Roman" panose="02020603050405020304" pitchFamily="18" charset="0"/>
                <a:cs typeface="Times New Roman" panose="02020603050405020304" pitchFamily="18" charset="0"/>
              </a:rPr>
              <a:t>Diets</a:t>
            </a:r>
          </a:p>
          <a:p>
            <a:pPr lvl="1"/>
            <a:r>
              <a:rPr lang="en-US" dirty="0" smtClean="0">
                <a:solidFill>
                  <a:prstClr val="black"/>
                </a:solidFill>
                <a:latin typeface="Times New Roman" panose="02020603050405020304" pitchFamily="18" charset="0"/>
                <a:cs typeface="Times New Roman" panose="02020603050405020304" pitchFamily="18" charset="0"/>
              </a:rPr>
              <a:t>Delegation </a:t>
            </a:r>
            <a:r>
              <a:rPr lang="en-US" dirty="0">
                <a:solidFill>
                  <a:prstClr val="black"/>
                </a:solidFill>
                <a:latin typeface="Times New Roman" panose="02020603050405020304" pitchFamily="18" charset="0"/>
                <a:cs typeface="Times New Roman" panose="02020603050405020304" pitchFamily="18" charset="0"/>
              </a:rPr>
              <a:t>of orders to Dietitian</a:t>
            </a:r>
          </a:p>
          <a:p>
            <a:pPr lvl="1"/>
            <a:r>
              <a:rPr lang="en-US" dirty="0">
                <a:solidFill>
                  <a:prstClr val="black"/>
                </a:solidFill>
                <a:latin typeface="Times New Roman" panose="02020603050405020304" pitchFamily="18" charset="0"/>
                <a:cs typeface="Times New Roman" panose="02020603050405020304" pitchFamily="18" charset="0"/>
              </a:rPr>
              <a:t>Physician must supervise nutritional care</a:t>
            </a:r>
          </a:p>
          <a:p>
            <a:pPr lvl="1"/>
            <a:r>
              <a:rPr lang="en-US" dirty="0">
                <a:solidFill>
                  <a:prstClr val="black"/>
                </a:solidFill>
                <a:latin typeface="Times New Roman" panose="02020603050405020304" pitchFamily="18" charset="0"/>
                <a:cs typeface="Times New Roman" panose="02020603050405020304" pitchFamily="18" charset="0"/>
              </a:rPr>
              <a:t>Written policy and procedures</a:t>
            </a:r>
          </a:p>
          <a:p>
            <a:endParaRPr lang="en-US" dirty="0"/>
          </a:p>
        </p:txBody>
      </p:sp>
      <p:sp>
        <p:nvSpPr>
          <p:cNvPr id="3" name="Title 2"/>
          <p:cNvSpPr>
            <a:spLocks noGrp="1"/>
          </p:cNvSpPr>
          <p:nvPr>
            <p:ph type="title"/>
          </p:nvPr>
        </p:nvSpPr>
        <p:spPr/>
        <p:txBody>
          <a:bodyPr>
            <a:noAutofit/>
          </a:bodyPr>
          <a:lstStyle/>
          <a:p>
            <a:pPr algn="ctr"/>
            <a:r>
              <a:rPr lang="en-US" sz="4800" b="1" dirty="0">
                <a:solidFill>
                  <a:prstClr val="black"/>
                </a:solidFill>
                <a:latin typeface="Calibri" panose="020F0502020204030204" pitchFamily="34" charset="0"/>
              </a:rPr>
              <a:t>§483.</a:t>
            </a:r>
            <a:r>
              <a:rPr lang="en-US" sz="4800" b="1" i="1" dirty="0">
                <a:solidFill>
                  <a:prstClr val="black"/>
                </a:solidFill>
                <a:latin typeface="Calibri" panose="020F0502020204030204" pitchFamily="34" charset="0"/>
              </a:rPr>
              <a:t>60</a:t>
            </a:r>
            <a:r>
              <a:rPr lang="en-US" sz="4800" b="1" dirty="0">
                <a:solidFill>
                  <a:prstClr val="black"/>
                </a:solidFill>
                <a:latin typeface="Calibri" panose="020F0502020204030204" pitchFamily="34" charset="0"/>
              </a:rPr>
              <a:t>(e) Therapeutic Diets – F808</a:t>
            </a:r>
            <a:endParaRPr lang="en-US" sz="36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62</a:t>
            </a:fld>
            <a:endParaRPr lang="en-US" dirty="0">
              <a:solidFill>
                <a:prstClr val="black">
                  <a:tint val="75000"/>
                </a:prstClr>
              </a:solidFill>
            </a:endParaRPr>
          </a:p>
        </p:txBody>
      </p:sp>
    </p:spTree>
    <p:extLst>
      <p:ext uri="{BB962C8B-B14F-4D97-AF65-F5344CB8AC3E}">
        <p14:creationId xmlns:p14="http://schemas.microsoft.com/office/powerpoint/2010/main" val="28105650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01677"/>
            <a:ext cx="10972800" cy="4297363"/>
          </a:xfrm>
        </p:spPr>
        <p:txBody>
          <a:bodyPr/>
          <a:lstStyle/>
          <a:p>
            <a:pPr lvl="0"/>
            <a:r>
              <a:rPr lang="en-US" sz="3200" dirty="0">
                <a:solidFill>
                  <a:prstClr val="black"/>
                </a:solidFill>
                <a:latin typeface="Times New Roman" panose="02020603050405020304" pitchFamily="18" charset="0"/>
                <a:cs typeface="Times New Roman" panose="02020603050405020304" pitchFamily="18" charset="0"/>
              </a:rPr>
              <a:t>F809  Frequency of Meals and Snacks</a:t>
            </a:r>
          </a:p>
          <a:p>
            <a:pPr lvl="1"/>
            <a:r>
              <a:rPr lang="en-US" dirty="0">
                <a:solidFill>
                  <a:prstClr val="black"/>
                </a:solidFill>
                <a:latin typeface="Times New Roman" panose="02020603050405020304" pitchFamily="18" charset="0"/>
                <a:cs typeface="Times New Roman" panose="02020603050405020304" pitchFamily="18" charset="0"/>
              </a:rPr>
              <a:t>Choices</a:t>
            </a:r>
          </a:p>
          <a:p>
            <a:pPr lvl="1"/>
            <a:r>
              <a:rPr lang="en-US" dirty="0">
                <a:solidFill>
                  <a:prstClr val="black"/>
                </a:solidFill>
                <a:latin typeface="Times New Roman" panose="02020603050405020304" pitchFamily="18" charset="0"/>
                <a:cs typeface="Times New Roman" panose="02020603050405020304" pitchFamily="18" charset="0"/>
              </a:rPr>
              <a:t>Preferences</a:t>
            </a:r>
          </a:p>
          <a:p>
            <a:pPr lvl="1"/>
            <a:r>
              <a:rPr lang="en-US" dirty="0">
                <a:solidFill>
                  <a:prstClr val="black"/>
                </a:solidFill>
                <a:latin typeface="Times New Roman" panose="02020603050405020304" pitchFamily="18" charset="0"/>
                <a:cs typeface="Times New Roman" panose="02020603050405020304" pitchFamily="18" charset="0"/>
              </a:rPr>
              <a:t>Requests</a:t>
            </a:r>
          </a:p>
          <a:p>
            <a:pPr lvl="1"/>
            <a:r>
              <a:rPr lang="en-US" dirty="0">
                <a:solidFill>
                  <a:prstClr val="black"/>
                </a:solidFill>
                <a:latin typeface="Times New Roman" panose="02020603050405020304" pitchFamily="18" charset="0"/>
                <a:cs typeface="Times New Roman" panose="02020603050405020304" pitchFamily="18" charset="0"/>
              </a:rPr>
              <a:t>Resident Centered</a:t>
            </a:r>
          </a:p>
          <a:p>
            <a:endParaRPr lang="en-US" dirty="0"/>
          </a:p>
        </p:txBody>
      </p:sp>
      <p:sp>
        <p:nvSpPr>
          <p:cNvPr id="3" name="Title 2"/>
          <p:cNvSpPr>
            <a:spLocks noGrp="1"/>
          </p:cNvSpPr>
          <p:nvPr>
            <p:ph type="title"/>
          </p:nvPr>
        </p:nvSpPr>
        <p:spPr/>
        <p:txBody>
          <a:bodyPr>
            <a:noAutofit/>
          </a:bodyPr>
          <a:lstStyle/>
          <a:p>
            <a:pPr algn="ctr"/>
            <a:r>
              <a:rPr lang="en-US" sz="4800" b="1" dirty="0">
                <a:solidFill>
                  <a:prstClr val="black"/>
                </a:solidFill>
                <a:latin typeface="Calibri" panose="020F0502020204030204" pitchFamily="34" charset="0"/>
              </a:rPr>
              <a:t>§483.60(f) Frequency of Meals – F809</a:t>
            </a:r>
            <a:endParaRPr lang="en-US" sz="36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63</a:t>
            </a:fld>
            <a:endParaRPr lang="en-US" dirty="0">
              <a:solidFill>
                <a:prstClr val="black">
                  <a:tint val="75000"/>
                </a:prstClr>
              </a:solidFill>
            </a:endParaRPr>
          </a:p>
        </p:txBody>
      </p:sp>
    </p:spTree>
    <p:extLst>
      <p:ext uri="{BB962C8B-B14F-4D97-AF65-F5344CB8AC3E}">
        <p14:creationId xmlns:p14="http://schemas.microsoft.com/office/powerpoint/2010/main" val="22899966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1244889"/>
            <a:ext cx="11030631" cy="4790151"/>
          </a:xfrm>
        </p:spPr>
        <p:txBody>
          <a:bodyPr anchor="t">
            <a:normAutofit/>
          </a:bodyPr>
          <a:lstStyle/>
          <a:p>
            <a:pPr marL="0" indent="0">
              <a:lnSpc>
                <a:spcPct val="107000"/>
              </a:lnSpc>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566670" y="3669"/>
            <a:ext cx="10934164" cy="785225"/>
          </a:xfrm>
        </p:spPr>
        <p:txBody>
          <a:bodyPr>
            <a:noAutofit/>
          </a:bodyPr>
          <a:lstStyle/>
          <a:p>
            <a:pPr algn="ctr"/>
            <a:r>
              <a:rPr lang="en-US" sz="2400" b="1" dirty="0" smtClean="0">
                <a:solidFill>
                  <a:prstClr val="black"/>
                </a:solidFill>
                <a:latin typeface="+mn-lt"/>
              </a:rPr>
              <a:t/>
            </a:r>
            <a:br>
              <a:rPr lang="en-US" sz="2400" b="1" dirty="0" smtClean="0">
                <a:solidFill>
                  <a:prstClr val="black"/>
                </a:solidFill>
                <a:latin typeface="+mn-lt"/>
              </a:rPr>
            </a:br>
            <a:r>
              <a:rPr lang="en-US" sz="4800" b="1" kern="1600" dirty="0">
                <a:latin typeface="+mn-lt"/>
                <a:ea typeface="Times New Roman" panose="02020603050405020304" pitchFamily="18" charset="0"/>
                <a:cs typeface="Times New Roman" panose="02020603050405020304" pitchFamily="18" charset="0"/>
              </a:rPr>
              <a:t>§483.60(g) Assistive </a:t>
            </a:r>
            <a:r>
              <a:rPr lang="en-US" sz="4800" b="1" kern="1600" dirty="0" smtClean="0">
                <a:latin typeface="+mn-lt"/>
                <a:ea typeface="Times New Roman" panose="02020603050405020304" pitchFamily="18" charset="0"/>
                <a:cs typeface="Times New Roman" panose="02020603050405020304" pitchFamily="18" charset="0"/>
              </a:rPr>
              <a:t>Devices</a:t>
            </a:r>
            <a:r>
              <a:rPr lang="en-US" sz="4800" b="1" dirty="0" smtClean="0">
                <a:latin typeface="+mn-lt"/>
                <a:ea typeface="Calibri" panose="020F0502020204030204" pitchFamily="34" charset="0"/>
                <a:cs typeface="Times New Roman" panose="02020603050405020304" pitchFamily="18" charset="0"/>
              </a:rPr>
              <a:t> – F810</a:t>
            </a:r>
            <a:endParaRPr lang="en-US" sz="4800" b="1" dirty="0">
              <a:latin typeface="+mn-lt"/>
            </a:endParaRPr>
          </a:p>
        </p:txBody>
      </p:sp>
      <p:sp>
        <p:nvSpPr>
          <p:cNvPr id="5" name="Rectangle 4"/>
          <p:cNvSpPr/>
          <p:nvPr/>
        </p:nvSpPr>
        <p:spPr>
          <a:xfrm>
            <a:off x="663137" y="1434228"/>
            <a:ext cx="10934164" cy="3539430"/>
          </a:xfrm>
          <a:prstGeom prst="rect">
            <a:avLst/>
          </a:prstGeom>
        </p:spPr>
        <p:txBody>
          <a:bodyPr wrap="square">
            <a:spAutoFit/>
          </a:bodyPr>
          <a:lstStyle/>
          <a:p>
            <a:r>
              <a:rPr lang="en-US" sz="3200" b="1" dirty="0">
                <a:latin typeface="Times New Roman" panose="02020603050405020304" pitchFamily="18" charset="0"/>
              </a:rPr>
              <a:t>F810</a:t>
            </a:r>
          </a:p>
          <a:p>
            <a:r>
              <a:rPr lang="en-US" sz="3200" b="1" dirty="0">
                <a:latin typeface="Times New Roman" panose="02020603050405020304" pitchFamily="18" charset="0"/>
              </a:rPr>
              <a:t>§</a:t>
            </a:r>
            <a:r>
              <a:rPr lang="en-US" sz="3200" b="1" dirty="0" smtClean="0">
                <a:latin typeface="Times New Roman" panose="02020603050405020304" pitchFamily="18" charset="0"/>
              </a:rPr>
              <a:t>483.</a:t>
            </a:r>
            <a:r>
              <a:rPr lang="en-US" sz="3200" b="1" dirty="0" smtClean="0">
                <a:solidFill>
                  <a:srgbClr val="FF0000"/>
                </a:solidFill>
                <a:latin typeface="Times New Roman" panose="02020603050405020304" pitchFamily="18" charset="0"/>
              </a:rPr>
              <a:t>60</a:t>
            </a:r>
            <a:r>
              <a:rPr lang="en-US" sz="3200" b="1" dirty="0" smtClean="0">
                <a:latin typeface="Times New Roman" panose="02020603050405020304" pitchFamily="18" charset="0"/>
              </a:rPr>
              <a:t>(g</a:t>
            </a:r>
            <a:r>
              <a:rPr lang="en-US" sz="3200" b="1" dirty="0">
                <a:solidFill>
                  <a:srgbClr val="000000"/>
                </a:solidFill>
                <a:latin typeface="Times New Roman" panose="02020603050405020304" pitchFamily="18" charset="0"/>
              </a:rPr>
              <a:t>) Assistive devices</a:t>
            </a:r>
          </a:p>
          <a:p>
            <a:endParaRPr lang="en-US" sz="3200" b="1" kern="1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b="1" kern="1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3200" b="1" kern="1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facility must provide special eating equipment and utensils for residents who</a:t>
            </a:r>
            <a:r>
              <a:rPr lang="en-US" sz="3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need them</a:t>
            </a:r>
            <a:r>
              <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and appropriate assistance to ensure</a:t>
            </a:r>
            <a:r>
              <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that the resident can use the assistive</a:t>
            </a:r>
            <a:r>
              <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devices when consuming meals and</a:t>
            </a:r>
            <a:r>
              <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snacks.</a:t>
            </a:r>
            <a:endPar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Slide Number Placeholder 6"/>
          <p:cNvSpPr>
            <a:spLocks noGrp="1"/>
          </p:cNvSpPr>
          <p:nvPr>
            <p:ph type="sldNum" sz="quarter" idx="10"/>
          </p:nvPr>
        </p:nvSpPr>
        <p:spPr/>
        <p:txBody>
          <a:bodyPr/>
          <a:lstStyle/>
          <a:p>
            <a:fld id="{7022FF3C-310F-4809-A5BE-BC5BA8AA108D}" type="slidenum">
              <a:rPr lang="en-US" smtClean="0">
                <a:solidFill>
                  <a:prstClr val="black">
                    <a:tint val="75000"/>
                  </a:prstClr>
                </a:solidFill>
              </a:rPr>
              <a:pPr/>
              <a:t>64</a:t>
            </a:fld>
            <a:endParaRPr lang="en-US" dirty="0">
              <a:solidFill>
                <a:prstClr val="black">
                  <a:tint val="75000"/>
                </a:prstClr>
              </a:solidFill>
            </a:endParaRPr>
          </a:p>
        </p:txBody>
      </p:sp>
    </p:spTree>
    <p:extLst>
      <p:ext uri="{BB962C8B-B14F-4D97-AF65-F5344CB8AC3E}">
        <p14:creationId xmlns:p14="http://schemas.microsoft.com/office/powerpoint/2010/main" val="15171937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1094282"/>
            <a:ext cx="11127099" cy="5627193"/>
          </a:xfrm>
        </p:spPr>
        <p:txBody>
          <a:bodyPr anchor="t">
            <a:normAutofit/>
          </a:bodyPr>
          <a:lstStyle/>
          <a:p>
            <a:pPr marL="0" indent="0">
              <a:lnSpc>
                <a:spcPct val="107000"/>
              </a:lnSpc>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566670" y="109183"/>
            <a:ext cx="10934164" cy="736979"/>
          </a:xfrm>
        </p:spPr>
        <p:txBody>
          <a:bodyPr>
            <a:noAutofit/>
          </a:bodyPr>
          <a:lstStyle/>
          <a:p>
            <a:pPr algn="ctr"/>
            <a:r>
              <a:rPr lang="en-US" sz="4800" b="1" dirty="0">
                <a:latin typeface="Calibri" panose="020F0502020204030204" pitchFamily="34" charset="0"/>
              </a:rPr>
              <a:t>§483.60(h) Paid Feeding </a:t>
            </a:r>
            <a:r>
              <a:rPr lang="en-US" sz="4800" b="1" dirty="0" smtClean="0">
                <a:latin typeface="Calibri" panose="020F0502020204030204" pitchFamily="34" charset="0"/>
              </a:rPr>
              <a:t>Assistants – F811</a:t>
            </a:r>
            <a:endParaRPr lang="en-US" sz="4800" dirty="0">
              <a:latin typeface="Calibri" panose="020F0502020204030204" pitchFamily="34" charset="0"/>
            </a:endParaRPr>
          </a:p>
        </p:txBody>
      </p:sp>
      <p:sp>
        <p:nvSpPr>
          <p:cNvPr id="5" name="Rectangle 4"/>
          <p:cNvSpPr/>
          <p:nvPr/>
        </p:nvSpPr>
        <p:spPr>
          <a:xfrm>
            <a:off x="640187" y="1309270"/>
            <a:ext cx="10787130" cy="2554545"/>
          </a:xfrm>
          <a:prstGeom prst="rect">
            <a:avLst/>
          </a:prstGeom>
        </p:spPr>
        <p:txBody>
          <a:bodyPr wrap="square">
            <a:spAutoFit/>
          </a:bodyPr>
          <a:lstStyle/>
          <a:p>
            <a:pPr>
              <a:tabLst>
                <a:tab pos="457200" algn="l"/>
                <a:tab pos="914400" algn="l"/>
                <a:tab pos="1371600" algn="l"/>
                <a:tab pos="1828800" algn="l"/>
              </a:tabLst>
            </a:pPr>
            <a:r>
              <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en-US" sz="3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Paid feeding assistant”</a:t>
            </a:r>
            <a:r>
              <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is defined in the regulation at 42 CFR §488.301 as “an individual who meets the requirements specified at 42 CFR §483.</a:t>
            </a:r>
            <a:r>
              <a:rPr lang="en-US" sz="32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60</a:t>
            </a:r>
            <a:r>
              <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(h)(1)(i) and who is paid </a:t>
            </a:r>
            <a:r>
              <a:rPr lang="en-US" sz="32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by the facility</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to feed residents, or who is used under an arrangement with another agency or organization.”</a:t>
            </a:r>
          </a:p>
        </p:txBody>
      </p:sp>
      <p:sp>
        <p:nvSpPr>
          <p:cNvPr id="7" name="Slide Number Placeholder 6"/>
          <p:cNvSpPr>
            <a:spLocks noGrp="1"/>
          </p:cNvSpPr>
          <p:nvPr>
            <p:ph type="sldNum" sz="quarter" idx="10"/>
          </p:nvPr>
        </p:nvSpPr>
        <p:spPr/>
        <p:txBody>
          <a:bodyPr/>
          <a:lstStyle/>
          <a:p>
            <a:fld id="{7022FF3C-310F-4809-A5BE-BC5BA8AA108D}" type="slidenum">
              <a:rPr lang="en-US" smtClean="0">
                <a:solidFill>
                  <a:prstClr val="black">
                    <a:tint val="75000"/>
                  </a:prstClr>
                </a:solidFill>
              </a:rPr>
              <a:pPr/>
              <a:t>65</a:t>
            </a:fld>
            <a:endParaRPr lang="en-US" dirty="0">
              <a:solidFill>
                <a:prstClr val="black">
                  <a:tint val="75000"/>
                </a:prstClr>
              </a:solidFill>
            </a:endParaRPr>
          </a:p>
        </p:txBody>
      </p:sp>
    </p:spTree>
    <p:extLst>
      <p:ext uri="{BB962C8B-B14F-4D97-AF65-F5344CB8AC3E}">
        <p14:creationId xmlns:p14="http://schemas.microsoft.com/office/powerpoint/2010/main" val="34319947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20010"/>
            <a:ext cx="10972800" cy="4297363"/>
          </a:xfrm>
        </p:spPr>
        <p:txBody>
          <a:bodyPr>
            <a:normAutofit/>
          </a:bodyPr>
          <a:lstStyle/>
          <a:p>
            <a:pPr lvl="0"/>
            <a:r>
              <a:rPr lang="en-US" sz="3200" b="1" dirty="0">
                <a:solidFill>
                  <a:prstClr val="black"/>
                </a:solidFill>
                <a:latin typeface="Times New Roman" panose="02020603050405020304" pitchFamily="18" charset="0"/>
                <a:cs typeface="Times New Roman" panose="02020603050405020304" pitchFamily="18" charset="0"/>
              </a:rPr>
              <a:t>F812  Food Safety Requirements</a:t>
            </a:r>
          </a:p>
          <a:p>
            <a:pPr lvl="1"/>
            <a:r>
              <a:rPr lang="en-US" sz="2800" dirty="0">
                <a:solidFill>
                  <a:prstClr val="black"/>
                </a:solidFill>
                <a:latin typeface="Times New Roman" panose="02020603050405020304" pitchFamily="18" charset="0"/>
                <a:cs typeface="Times New Roman" panose="02020603050405020304" pitchFamily="18" charset="0"/>
              </a:rPr>
              <a:t>Local Produce Vendors</a:t>
            </a:r>
          </a:p>
          <a:p>
            <a:pPr lvl="1"/>
            <a:r>
              <a:rPr lang="en-US" sz="2800" dirty="0">
                <a:solidFill>
                  <a:prstClr val="black"/>
                </a:solidFill>
                <a:latin typeface="Times New Roman" panose="02020603050405020304" pitchFamily="18" charset="0"/>
                <a:cs typeface="Times New Roman" panose="02020603050405020304" pitchFamily="18" charset="0"/>
              </a:rPr>
              <a:t>Facility grown produce</a:t>
            </a:r>
          </a:p>
          <a:p>
            <a:pPr lvl="1"/>
            <a:r>
              <a:rPr lang="en-US" sz="2800" dirty="0">
                <a:solidFill>
                  <a:prstClr val="black"/>
                </a:solidFill>
                <a:latin typeface="Times New Roman" panose="02020603050405020304" pitchFamily="18" charset="0"/>
                <a:cs typeface="Times New Roman" panose="02020603050405020304" pitchFamily="18" charset="0"/>
              </a:rPr>
              <a:t>Food safety with culture change</a:t>
            </a:r>
          </a:p>
          <a:p>
            <a:pPr lvl="1"/>
            <a:r>
              <a:rPr lang="en-US" sz="2800" dirty="0">
                <a:solidFill>
                  <a:prstClr val="black"/>
                </a:solidFill>
                <a:latin typeface="Times New Roman" panose="02020603050405020304" pitchFamily="18" charset="0"/>
                <a:cs typeface="Times New Roman" panose="02020603050405020304" pitchFamily="18" charset="0"/>
              </a:rPr>
              <a:t>Off-site Kitchens</a:t>
            </a:r>
          </a:p>
          <a:p>
            <a:pPr lvl="1"/>
            <a:r>
              <a:rPr lang="en-US" sz="2800" dirty="0">
                <a:solidFill>
                  <a:prstClr val="black"/>
                </a:solidFill>
                <a:latin typeface="Times New Roman" panose="02020603050405020304" pitchFamily="18" charset="0"/>
                <a:cs typeface="Times New Roman" panose="02020603050405020304" pitchFamily="18" charset="0"/>
              </a:rPr>
              <a:t>Potluck Events</a:t>
            </a:r>
          </a:p>
          <a:p>
            <a:pPr lvl="1"/>
            <a:r>
              <a:rPr lang="en-US" sz="2800" dirty="0">
                <a:solidFill>
                  <a:prstClr val="black"/>
                </a:solidFill>
                <a:latin typeface="Times New Roman" panose="02020603050405020304" pitchFamily="18" charset="0"/>
                <a:cs typeface="Times New Roman" panose="02020603050405020304" pitchFamily="18" charset="0"/>
              </a:rPr>
              <a:t>Nursing Home Gardens</a:t>
            </a:r>
          </a:p>
          <a:p>
            <a:endParaRPr lang="en-US" dirty="0"/>
          </a:p>
        </p:txBody>
      </p:sp>
      <p:sp>
        <p:nvSpPr>
          <p:cNvPr id="3" name="Title 2"/>
          <p:cNvSpPr>
            <a:spLocks noGrp="1"/>
          </p:cNvSpPr>
          <p:nvPr>
            <p:ph type="title"/>
          </p:nvPr>
        </p:nvSpPr>
        <p:spPr>
          <a:xfrm>
            <a:off x="609600" y="135467"/>
            <a:ext cx="11582400" cy="694267"/>
          </a:xfrm>
        </p:spPr>
        <p:txBody>
          <a:bodyPr>
            <a:normAutofit fontScale="90000"/>
          </a:bodyPr>
          <a:lstStyle/>
          <a:p>
            <a:pPr algn="ctr"/>
            <a:r>
              <a:rPr lang="en-US" sz="4900" b="1" dirty="0">
                <a:solidFill>
                  <a:prstClr val="black"/>
                </a:solidFill>
                <a:latin typeface="Calibri" panose="020F0502020204030204" pitchFamily="34" charset="0"/>
              </a:rPr>
              <a:t>§483.60(i) Food Safety Requirements – F812</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66</a:t>
            </a:fld>
            <a:endParaRPr lang="en-US" dirty="0">
              <a:solidFill>
                <a:prstClr val="black">
                  <a:tint val="75000"/>
                </a:prstClr>
              </a:solidFill>
            </a:endParaRPr>
          </a:p>
        </p:txBody>
      </p:sp>
    </p:spTree>
    <p:extLst>
      <p:ext uri="{BB962C8B-B14F-4D97-AF65-F5344CB8AC3E}">
        <p14:creationId xmlns:p14="http://schemas.microsoft.com/office/powerpoint/2010/main" val="5439816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2513" y="1269403"/>
            <a:ext cx="10501722" cy="4250864"/>
          </a:xfrm>
        </p:spPr>
        <p:txBody>
          <a:bodyPr/>
          <a:lstStyle/>
          <a:p>
            <a:pPr lvl="0"/>
            <a:endParaRPr lang="en-US" sz="3200" dirty="0" smtClean="0">
              <a:solidFill>
                <a:prstClr val="black"/>
              </a:solidFill>
              <a:latin typeface="Arial" panose="020B0604020202020204" pitchFamily="34" charset="0"/>
              <a:cs typeface="Arial" panose="020B0604020202020204" pitchFamily="34" charset="0"/>
            </a:endParaRPr>
          </a:p>
          <a:p>
            <a:pPr lvl="0"/>
            <a:r>
              <a:rPr lang="en-US" b="1" dirty="0" smtClean="0">
                <a:solidFill>
                  <a:prstClr val="black"/>
                </a:solidFill>
                <a:latin typeface="Times New Roman" panose="02020603050405020304" pitchFamily="18" charset="0"/>
                <a:cs typeface="Times New Roman" panose="02020603050405020304" pitchFamily="18" charset="0"/>
              </a:rPr>
              <a:t>F813  </a:t>
            </a:r>
            <a:r>
              <a:rPr lang="en-US" b="1" dirty="0">
                <a:solidFill>
                  <a:prstClr val="black"/>
                </a:solidFill>
                <a:latin typeface="Times New Roman" panose="02020603050405020304" pitchFamily="18" charset="0"/>
                <a:cs typeface="Times New Roman" panose="02020603050405020304" pitchFamily="18" charset="0"/>
              </a:rPr>
              <a:t>Food Safety Requirements</a:t>
            </a:r>
          </a:p>
          <a:p>
            <a:pPr lvl="1"/>
            <a:r>
              <a:rPr lang="en-US" sz="2800" dirty="0">
                <a:solidFill>
                  <a:prstClr val="black"/>
                </a:solidFill>
                <a:latin typeface="Times New Roman" panose="02020603050405020304" pitchFamily="18" charset="0"/>
                <a:cs typeface="Times New Roman" panose="02020603050405020304" pitchFamily="18" charset="0"/>
              </a:rPr>
              <a:t>Personal Food Items</a:t>
            </a:r>
          </a:p>
          <a:p>
            <a:pPr lvl="2"/>
            <a:r>
              <a:rPr lang="en-US" sz="2800" dirty="0">
                <a:solidFill>
                  <a:prstClr val="black"/>
                </a:solidFill>
                <a:latin typeface="Times New Roman" panose="02020603050405020304" pitchFamily="18" charset="0"/>
                <a:cs typeface="Times New Roman" panose="02020603050405020304" pitchFamily="18" charset="0"/>
              </a:rPr>
              <a:t>Written policy and procedures</a:t>
            </a:r>
          </a:p>
          <a:p>
            <a:pPr lvl="2"/>
            <a:r>
              <a:rPr lang="en-US" sz="2800" dirty="0">
                <a:solidFill>
                  <a:prstClr val="black"/>
                </a:solidFill>
                <a:latin typeface="Times New Roman" panose="02020603050405020304" pitchFamily="18" charset="0"/>
                <a:cs typeface="Times New Roman" panose="02020603050405020304" pitchFamily="18" charset="0"/>
              </a:rPr>
              <a:t>Facility responsibility for storing food brought by family or friends</a:t>
            </a:r>
          </a:p>
          <a:p>
            <a:pPr lvl="2"/>
            <a:r>
              <a:rPr lang="en-US" sz="2800" dirty="0">
                <a:solidFill>
                  <a:prstClr val="black"/>
                </a:solidFill>
                <a:latin typeface="Times New Roman" panose="02020603050405020304" pitchFamily="18" charset="0"/>
                <a:cs typeface="Times New Roman" panose="02020603050405020304" pitchFamily="18" charset="0"/>
              </a:rPr>
              <a:t>Inform visitors of safe practices</a:t>
            </a:r>
          </a:p>
          <a:p>
            <a:pPr lvl="2"/>
            <a:r>
              <a:rPr lang="en-US" sz="2800" dirty="0">
                <a:solidFill>
                  <a:prstClr val="black"/>
                </a:solidFill>
                <a:latin typeface="Times New Roman" panose="02020603050405020304" pitchFamily="18" charset="0"/>
                <a:cs typeface="Times New Roman" panose="02020603050405020304" pitchFamily="18" charset="0"/>
              </a:rPr>
              <a:t>Personal Refrigerators</a:t>
            </a:r>
          </a:p>
          <a:p>
            <a:endParaRPr lang="en-US" dirty="0"/>
          </a:p>
        </p:txBody>
      </p:sp>
      <p:sp>
        <p:nvSpPr>
          <p:cNvPr id="3" name="Title 2"/>
          <p:cNvSpPr>
            <a:spLocks noGrp="1"/>
          </p:cNvSpPr>
          <p:nvPr>
            <p:ph type="title"/>
          </p:nvPr>
        </p:nvSpPr>
        <p:spPr>
          <a:xfrm>
            <a:off x="57374" y="0"/>
            <a:ext cx="12192000" cy="810883"/>
          </a:xfrm>
        </p:spPr>
        <p:txBody>
          <a:bodyPr>
            <a:normAutofit fontScale="90000"/>
          </a:bodyPr>
          <a:lstStyle/>
          <a:p>
            <a:pPr algn="ctr"/>
            <a:r>
              <a:rPr lang="en-US" sz="3200" b="1" dirty="0">
                <a:solidFill>
                  <a:prstClr val="black"/>
                </a:solidFill>
                <a:latin typeface="Calibri" panose="020F0502020204030204"/>
              </a:rPr>
              <a:t/>
            </a:r>
            <a:br>
              <a:rPr lang="en-US" sz="3200" b="1" dirty="0">
                <a:solidFill>
                  <a:prstClr val="black"/>
                </a:solidFill>
                <a:latin typeface="Calibri" panose="020F0502020204030204"/>
              </a:rPr>
            </a:br>
            <a:r>
              <a:rPr lang="en-US" sz="4900" b="1" dirty="0">
                <a:solidFill>
                  <a:prstClr val="black"/>
                </a:solidFill>
                <a:latin typeface="Calibri" panose="020F0502020204030204" pitchFamily="34" charset="0"/>
              </a:rPr>
              <a:t>§483.60(i) </a:t>
            </a:r>
            <a:r>
              <a:rPr lang="en-US" sz="5300" b="1" dirty="0">
                <a:solidFill>
                  <a:prstClr val="black"/>
                </a:solidFill>
                <a:latin typeface="Calibri" panose="020F0502020204030204" pitchFamily="34" charset="0"/>
              </a:rPr>
              <a:t>Food</a:t>
            </a:r>
            <a:r>
              <a:rPr lang="en-US" sz="4900" b="1" dirty="0">
                <a:solidFill>
                  <a:prstClr val="black"/>
                </a:solidFill>
                <a:latin typeface="Calibri" panose="020F0502020204030204" pitchFamily="34" charset="0"/>
              </a:rPr>
              <a:t> Safety Requirements – F813</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67</a:t>
            </a:fld>
            <a:endParaRPr lang="en-US" dirty="0">
              <a:solidFill>
                <a:prstClr val="black">
                  <a:tint val="75000"/>
                </a:prstClr>
              </a:solidFill>
            </a:endParaRPr>
          </a:p>
        </p:txBody>
      </p:sp>
    </p:spTree>
    <p:extLst>
      <p:ext uri="{BB962C8B-B14F-4D97-AF65-F5344CB8AC3E}">
        <p14:creationId xmlns:p14="http://schemas.microsoft.com/office/powerpoint/2010/main" val="12383100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1"/>
            <a:ext cx="10972800" cy="4297363"/>
          </a:xfrm>
        </p:spPr>
        <p:txBody>
          <a:bodyPr/>
          <a:lstStyle/>
          <a:p>
            <a:pPr marL="0" indent="0">
              <a:buNone/>
            </a:pPr>
            <a:r>
              <a:rPr lang="en-US" b="1" dirty="0">
                <a:latin typeface="Times New Roman" panose="02020603050405020304" pitchFamily="18" charset="0"/>
                <a:ea typeface="Calibri" panose="020F0502020204030204" pitchFamily="34" charset="0"/>
                <a:cs typeface="Times New Roman" panose="02020603050405020304" pitchFamily="18" charset="0"/>
              </a:rPr>
              <a:t>New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Specialized Rehabilitative Services </a:t>
            </a:r>
            <a:r>
              <a:rPr lang="en-US" b="1" dirty="0">
                <a:latin typeface="Times New Roman" panose="02020603050405020304" pitchFamily="18" charset="0"/>
                <a:ea typeface="Calibri" panose="020F0502020204030204" pitchFamily="34" charset="0"/>
                <a:cs typeface="Times New Roman" panose="02020603050405020304" pitchFamily="18" charset="0"/>
              </a:rPr>
              <a:t>F-Tag Numbering</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F825 Provide/Obtain Specialized Rehab Services</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F826 Rehab Services- Physician Order/Qualified Person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
        <p:nvSpPr>
          <p:cNvPr id="4" name="Title 3"/>
          <p:cNvSpPr>
            <a:spLocks noGrp="1"/>
          </p:cNvSpPr>
          <p:nvPr>
            <p:ph type="title"/>
          </p:nvPr>
        </p:nvSpPr>
        <p:spPr/>
        <p:txBody>
          <a:bodyPr/>
          <a:lstStyle/>
          <a:p>
            <a:r>
              <a:rPr lang="en-US" dirty="0">
                <a:solidFill>
                  <a:prstClr val="black"/>
                </a:solidFill>
                <a:latin typeface="Calibri "/>
              </a:rPr>
              <a:t>§483.65 Specialized Rehabilitative Services</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68</a:t>
            </a:fld>
            <a:endParaRPr lang="en-US" dirty="0">
              <a:solidFill>
                <a:prstClr val="black">
                  <a:tint val="75000"/>
                </a:prstClr>
              </a:solidFill>
            </a:endParaRPr>
          </a:p>
        </p:txBody>
      </p:sp>
    </p:spTree>
    <p:extLst>
      <p:ext uri="{BB962C8B-B14F-4D97-AF65-F5344CB8AC3E}">
        <p14:creationId xmlns:p14="http://schemas.microsoft.com/office/powerpoint/2010/main" val="37374059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9570" y="1094283"/>
            <a:ext cx="8529850" cy="5627193"/>
          </a:xfrm>
        </p:spPr>
        <p:txBody>
          <a:bodyPr anchor="t">
            <a:normAutofit/>
          </a:bodyPr>
          <a:lstStyle/>
          <a:p>
            <a:pPr marL="0" indent="0">
              <a:lnSpc>
                <a:spcPct val="107000"/>
              </a:lnSpc>
              <a:spcBef>
                <a:spcPts val="0"/>
              </a:spcBef>
              <a:buNone/>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F825 Provide/Obtain Specialized Rehab Services</a:t>
            </a:r>
          </a:p>
          <a:p>
            <a:pPr>
              <a:lnSpc>
                <a:spcPct val="107000"/>
              </a:lnSpc>
              <a:spcBef>
                <a:spcPts val="0"/>
              </a:spcBef>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Previously F-Tag 406 </a:t>
            </a:r>
          </a:p>
          <a:p>
            <a:pPr>
              <a:lnSpc>
                <a:spcPct val="107000"/>
              </a:lnSpc>
              <a:spcBef>
                <a:spcPts val="0"/>
              </a:spcBef>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Provision of services now includes respiratory therapy services</a:t>
            </a:r>
          </a:p>
          <a:p>
            <a:pPr>
              <a:lnSpc>
                <a:spcPct val="107000"/>
              </a:lnSpc>
              <a:spcBef>
                <a:spcPts val="0"/>
              </a:spcBef>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Specialized rehab services must be provided by the facility or an outside sources and delivered by qualified personnel</a:t>
            </a:r>
          </a:p>
          <a:p>
            <a:pPr>
              <a:lnSpc>
                <a:spcPct val="107000"/>
              </a:lnSpc>
              <a:spcBef>
                <a:spcPts val="0"/>
              </a:spcBef>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Intent- to ensure every</a:t>
            </a:r>
            <a:r>
              <a:rPr lang="en-US" sz="2000" cap="all"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resident receives specialized rehabilitative services as determined by their comprehensive plan of care to assist them to  attain, maintain or restore their highest practicable level of physical, mental, functional and psycho-social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well-being</a:t>
            </a:r>
          </a:p>
          <a:p>
            <a:pPr marL="0" indent="0">
              <a:lnSpc>
                <a:spcPct val="107000"/>
              </a:lnSpc>
              <a:spcBef>
                <a:spcPts val="0"/>
              </a:spcBef>
              <a:buNone/>
            </a:pPr>
            <a:endParaRPr lang="en-US" sz="22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F826 Rehab Services- Physician Order/Qualified Person </a:t>
            </a:r>
          </a:p>
          <a:p>
            <a:pPr>
              <a:lnSpc>
                <a:spcPct val="107000"/>
              </a:lnSpc>
              <a:spcBef>
                <a:spcPts val="0"/>
              </a:spcBef>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Previously F-Tag 407</a:t>
            </a:r>
          </a:p>
          <a:p>
            <a:pPr>
              <a:lnSpc>
                <a:spcPct val="107000"/>
              </a:lnSpc>
              <a:spcBef>
                <a:spcPts val="0"/>
              </a:spcBef>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Definition added for qualified personnel </a:t>
            </a:r>
          </a:p>
          <a:p>
            <a:r>
              <a:rPr lang="en-US" sz="2000" dirty="0" smtClean="0">
                <a:latin typeface="Times New Roman" panose="02020603050405020304" pitchFamily="18" charset="0"/>
                <a:ea typeface="Calibri" panose="020F0502020204030204" pitchFamily="34" charset="0"/>
                <a:cs typeface="Times New Roman" panose="02020603050405020304" pitchFamily="18" charset="0"/>
              </a:rPr>
              <a:t>Further guidance added for </a:t>
            </a:r>
            <a:r>
              <a:rPr lang="en-US" sz="2000" dirty="0">
                <a:latin typeface="Times New Roman" panose="02020603050405020304" pitchFamily="18" charset="0"/>
                <a:ea typeface="Calibri" panose="020F0502020204030204" pitchFamily="34" charset="0"/>
                <a:cs typeface="Times New Roman" panose="02020603050405020304" pitchFamily="18" charset="0"/>
              </a:rPr>
              <a:t>t</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requirements for residents receiving physical therapy (PT), occupational therapy (OT) and/or speech-language pathology (SLP) services under the Medicare Part B benefit </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282223" y="109183"/>
            <a:ext cx="11593688" cy="736979"/>
          </a:xfrm>
        </p:spPr>
        <p:txBody>
          <a:bodyPr>
            <a:noAutofit/>
          </a:bodyPr>
          <a:lstStyle/>
          <a:p>
            <a:r>
              <a:rPr lang="en-US" sz="4000" dirty="0">
                <a:solidFill>
                  <a:prstClr val="black"/>
                </a:solidFill>
                <a:latin typeface="Calibri "/>
              </a:rPr>
              <a:t>§483.65 Specialized Rehabilitative Services </a:t>
            </a:r>
            <a:endParaRPr lang="en-US" sz="4800"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69</a:t>
            </a:fld>
            <a:endParaRPr lang="en-US" dirty="0">
              <a:solidFill>
                <a:prstClr val="black">
                  <a:tint val="75000"/>
                </a:prstClr>
              </a:solidFill>
            </a:endParaRPr>
          </a:p>
        </p:txBody>
      </p:sp>
    </p:spTree>
    <p:extLst>
      <p:ext uri="{BB962C8B-B14F-4D97-AF65-F5344CB8AC3E}">
        <p14:creationId xmlns:p14="http://schemas.microsoft.com/office/powerpoint/2010/main" val="2485915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§483.20 Resident Assessment</a:t>
            </a:r>
          </a:p>
        </p:txBody>
      </p:sp>
      <p:sp>
        <p:nvSpPr>
          <p:cNvPr id="4" name="Rectangle 3"/>
          <p:cNvSpPr/>
          <p:nvPr/>
        </p:nvSpPr>
        <p:spPr>
          <a:xfrm>
            <a:off x="952500" y="1260545"/>
            <a:ext cx="10629900" cy="5278368"/>
          </a:xfrm>
          <a:prstGeom prst="rect">
            <a:avLst/>
          </a:prstGeom>
        </p:spPr>
        <p:txBody>
          <a:bodyPr wrap="square">
            <a:spAutoFit/>
          </a:bodyPr>
          <a:lstStyle/>
          <a:p>
            <a:pPr>
              <a:spcAft>
                <a:spcPts val="1400"/>
              </a:spcAft>
            </a:pPr>
            <a:r>
              <a:rPr lang="en-US"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New Resident Assessment F-Tag Numbering:</a:t>
            </a:r>
            <a:endPar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635  </a:t>
            </a:r>
            <a:r>
              <a:rPr lang="en-US" sz="2400" dirty="0">
                <a:solidFill>
                  <a:prstClr val="black"/>
                </a:solidFill>
                <a:latin typeface="Times New Roman" panose="02020603050405020304" pitchFamily="18" charset="0"/>
                <a:cs typeface="Times New Roman" panose="02020603050405020304" pitchFamily="18" charset="0"/>
              </a:rPr>
              <a:t>Admission Physician Orders for Immediate Care</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636  </a:t>
            </a:r>
            <a:r>
              <a:rPr lang="en-US" sz="2400" dirty="0">
                <a:solidFill>
                  <a:prstClr val="black"/>
                </a:solidFill>
                <a:latin typeface="Times New Roman" panose="02020603050405020304" pitchFamily="18" charset="0"/>
                <a:cs typeface="Times New Roman" panose="02020603050405020304" pitchFamily="18" charset="0"/>
              </a:rPr>
              <a:t>Comprehensive Assessments &amp; Timing</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637  </a:t>
            </a:r>
            <a:r>
              <a:rPr lang="en-US" sz="2400" dirty="0">
                <a:solidFill>
                  <a:prstClr val="black"/>
                </a:solidFill>
                <a:latin typeface="Times New Roman" panose="02020603050405020304" pitchFamily="18" charset="0"/>
                <a:cs typeface="Times New Roman" panose="02020603050405020304" pitchFamily="18" charset="0"/>
              </a:rPr>
              <a:t>Comprehensive </a:t>
            </a:r>
            <a:r>
              <a:rPr lang="en-US" sz="2400" dirty="0" smtClean="0">
                <a:solidFill>
                  <a:prstClr val="black"/>
                </a:solidFill>
                <a:latin typeface="Times New Roman" panose="02020603050405020304" pitchFamily="18" charset="0"/>
                <a:cs typeface="Times New Roman" panose="02020603050405020304" pitchFamily="18" charset="0"/>
              </a:rPr>
              <a:t>Assessment </a:t>
            </a:r>
            <a:r>
              <a:rPr lang="en-US" sz="2400" dirty="0">
                <a:solidFill>
                  <a:prstClr val="black"/>
                </a:solidFill>
                <a:latin typeface="Times New Roman" panose="02020603050405020304" pitchFamily="18" charset="0"/>
                <a:cs typeface="Times New Roman" panose="02020603050405020304" pitchFamily="18" charset="0"/>
              </a:rPr>
              <a:t>After Significant Change</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638  </a:t>
            </a:r>
            <a:r>
              <a:rPr lang="en-US" sz="2400" dirty="0">
                <a:solidFill>
                  <a:prstClr val="black"/>
                </a:solidFill>
                <a:latin typeface="Times New Roman" panose="02020603050405020304" pitchFamily="18" charset="0"/>
                <a:cs typeface="Times New Roman" panose="02020603050405020304" pitchFamily="18" charset="0"/>
              </a:rPr>
              <a:t>Quarterly Assessment At Least Every 3 Months</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639  </a:t>
            </a:r>
            <a:r>
              <a:rPr lang="en-US" sz="2400" dirty="0">
                <a:solidFill>
                  <a:prstClr val="black"/>
                </a:solidFill>
                <a:latin typeface="Times New Roman" panose="02020603050405020304" pitchFamily="18" charset="0"/>
                <a:cs typeface="Times New Roman" panose="02020603050405020304" pitchFamily="18" charset="0"/>
              </a:rPr>
              <a:t>Maintain 15 Months of Resident Assessments</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640  </a:t>
            </a:r>
            <a:r>
              <a:rPr lang="en-US" sz="2400" dirty="0">
                <a:solidFill>
                  <a:prstClr val="black"/>
                </a:solidFill>
                <a:latin typeface="Times New Roman" panose="02020603050405020304" pitchFamily="18" charset="0"/>
                <a:cs typeface="Times New Roman" panose="02020603050405020304" pitchFamily="18" charset="0"/>
              </a:rPr>
              <a:t>Encoding/Transmitting Resident Assessment</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641  </a:t>
            </a:r>
            <a:r>
              <a:rPr lang="en-US" sz="2400" dirty="0">
                <a:solidFill>
                  <a:prstClr val="black"/>
                </a:solidFill>
                <a:latin typeface="Times New Roman" panose="02020603050405020304" pitchFamily="18" charset="0"/>
                <a:cs typeface="Times New Roman" panose="02020603050405020304" pitchFamily="18" charset="0"/>
              </a:rPr>
              <a:t>Accuracy of Assessments</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642  </a:t>
            </a:r>
            <a:r>
              <a:rPr lang="en-US" sz="2400" dirty="0">
                <a:solidFill>
                  <a:prstClr val="black"/>
                </a:solidFill>
                <a:latin typeface="Times New Roman" panose="02020603050405020304" pitchFamily="18" charset="0"/>
                <a:cs typeface="Times New Roman" panose="02020603050405020304" pitchFamily="18" charset="0"/>
              </a:rPr>
              <a:t>Coordination/Certification of Assessment</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644  </a:t>
            </a:r>
            <a:r>
              <a:rPr lang="en-US" sz="2400" dirty="0">
                <a:solidFill>
                  <a:prstClr val="black"/>
                </a:solidFill>
                <a:latin typeface="Times New Roman" panose="02020603050405020304" pitchFamily="18" charset="0"/>
                <a:cs typeface="Times New Roman" panose="02020603050405020304" pitchFamily="18" charset="0"/>
              </a:rPr>
              <a:t>Coordination of </a:t>
            </a:r>
            <a:r>
              <a:rPr lang="en-US" sz="2400" dirty="0" smtClean="0">
                <a:solidFill>
                  <a:prstClr val="black"/>
                </a:solidFill>
                <a:latin typeface="Times New Roman" panose="02020603050405020304" pitchFamily="18" charset="0"/>
                <a:cs typeface="Times New Roman" panose="02020603050405020304" pitchFamily="18" charset="0"/>
              </a:rPr>
              <a:t>PASRR </a:t>
            </a:r>
            <a:r>
              <a:rPr lang="en-US" sz="2400" dirty="0">
                <a:solidFill>
                  <a:prstClr val="black"/>
                </a:solidFill>
                <a:latin typeface="Times New Roman" panose="02020603050405020304" pitchFamily="18" charset="0"/>
                <a:cs typeface="Times New Roman" panose="02020603050405020304" pitchFamily="18" charset="0"/>
              </a:rPr>
              <a:t>and Assessments</a:t>
            </a:r>
          </a:p>
          <a:p>
            <a:pPr marL="342900" indent="-342900">
              <a:spcAft>
                <a:spcPts val="400"/>
              </a:spcAf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645  PASRR </a:t>
            </a:r>
            <a:r>
              <a:rPr lang="en-US" sz="2400" dirty="0">
                <a:solidFill>
                  <a:prstClr val="black"/>
                </a:solidFill>
                <a:latin typeface="Times New Roman" panose="02020603050405020304" pitchFamily="18" charset="0"/>
                <a:cs typeface="Times New Roman" panose="02020603050405020304" pitchFamily="18" charset="0"/>
              </a:rPr>
              <a:t>Screening for MD &amp; ID</a:t>
            </a:r>
          </a:p>
          <a:p>
            <a:pPr marL="342900" indent="-342900">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646  </a:t>
            </a:r>
            <a:r>
              <a:rPr lang="en-US" sz="2400" dirty="0">
                <a:solidFill>
                  <a:prstClr val="black"/>
                </a:solidFill>
                <a:latin typeface="Times New Roman" panose="02020603050405020304" pitchFamily="18" charset="0"/>
                <a:cs typeface="Times New Roman" panose="02020603050405020304" pitchFamily="18" charset="0"/>
              </a:rPr>
              <a:t>MD/ID Significant Change </a:t>
            </a:r>
            <a:r>
              <a:rPr lang="en-US" sz="2400" dirty="0" smtClean="0">
                <a:solidFill>
                  <a:prstClr val="black"/>
                </a:solidFill>
                <a:latin typeface="Times New Roman" panose="02020603050405020304" pitchFamily="18" charset="0"/>
                <a:cs typeface="Times New Roman" panose="02020603050405020304" pitchFamily="18" charset="0"/>
              </a:rPr>
              <a:t>Notification</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29804620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109183"/>
            <a:ext cx="9144000" cy="736979"/>
          </a:xfrm>
        </p:spPr>
        <p:txBody>
          <a:bodyPr>
            <a:noAutofit/>
          </a:bodyPr>
          <a:lstStyle/>
          <a:p>
            <a:r>
              <a:rPr lang="en-US" sz="5400" dirty="0">
                <a:solidFill>
                  <a:prstClr val="black"/>
                </a:solidFill>
                <a:latin typeface="Calibri "/>
                <a:cs typeface="Arial" panose="020B0604020202020204" pitchFamily="34" charset="0"/>
              </a:rPr>
              <a:t>§483.70 Administration</a:t>
            </a:r>
            <a:endParaRPr lang="en-US" sz="5400" dirty="0">
              <a:latin typeface="Calibri "/>
            </a:endParaRPr>
          </a:p>
        </p:txBody>
      </p:sp>
      <p:sp>
        <p:nvSpPr>
          <p:cNvPr id="6" name="Text Placeholder 2"/>
          <p:cNvSpPr txBox="1">
            <a:spLocks/>
          </p:cNvSpPr>
          <p:nvPr/>
        </p:nvSpPr>
        <p:spPr>
          <a:xfrm>
            <a:off x="839788" y="1681163"/>
            <a:ext cx="5157787" cy="82391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smtClean="0">
                <a:latin typeface="Times New Roman" panose="02020603050405020304" pitchFamily="18" charset="0"/>
                <a:cs typeface="Times New Roman" panose="02020603050405020304" pitchFamily="18" charset="0"/>
              </a:rPr>
              <a:t>New Administration F-Tag Numbering:</a:t>
            </a:r>
            <a:endParaRPr lang="en-US" sz="3200" dirty="0">
              <a:latin typeface="Times New Roman" panose="02020603050405020304" pitchFamily="18" charset="0"/>
              <a:cs typeface="Times New Roman" panose="02020603050405020304" pitchFamily="18" charset="0"/>
            </a:endParaRPr>
          </a:p>
        </p:txBody>
      </p:sp>
      <p:sp>
        <p:nvSpPr>
          <p:cNvPr id="7" name="Content Placeholder 3"/>
          <p:cNvSpPr txBox="1">
            <a:spLocks/>
          </p:cNvSpPr>
          <p:nvPr/>
        </p:nvSpPr>
        <p:spPr>
          <a:xfrm>
            <a:off x="839788" y="2505075"/>
            <a:ext cx="5157787"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F835 Administration</a:t>
            </a:r>
          </a:p>
          <a:p>
            <a:r>
              <a:rPr lang="en-US" sz="2400" dirty="0" smtClean="0">
                <a:latin typeface="Times New Roman" panose="02020603050405020304" pitchFamily="18" charset="0"/>
                <a:cs typeface="Times New Roman" panose="02020603050405020304" pitchFamily="18" charset="0"/>
              </a:rPr>
              <a:t>F836 License/Comply w/Fed/State/Local Law/Prof </a:t>
            </a:r>
            <a:r>
              <a:rPr lang="en-US" sz="2400" dirty="0" smtClean="0">
                <a:latin typeface="Times New Roman" panose="02020603050405020304" pitchFamily="18" charset="0"/>
                <a:cs typeface="Times New Roman" panose="02020603050405020304" pitchFamily="18" charset="0"/>
              </a:rPr>
              <a:t>Std</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F837 Governing Body</a:t>
            </a:r>
          </a:p>
          <a:p>
            <a:r>
              <a:rPr lang="en-US" sz="2400" dirty="0" smtClean="0">
                <a:latin typeface="Times New Roman" panose="02020603050405020304" pitchFamily="18" charset="0"/>
                <a:cs typeface="Times New Roman" panose="02020603050405020304" pitchFamily="18" charset="0"/>
              </a:rPr>
              <a:t>F840 Use of Outside Resources</a:t>
            </a:r>
          </a:p>
          <a:p>
            <a:r>
              <a:rPr lang="en-US" sz="2400" dirty="0" smtClean="0">
                <a:latin typeface="Times New Roman" panose="02020603050405020304" pitchFamily="18" charset="0"/>
                <a:cs typeface="Times New Roman" panose="02020603050405020304" pitchFamily="18" charset="0"/>
              </a:rPr>
              <a:t>F841 Responsibilities of Medical Director</a:t>
            </a:r>
            <a:endParaRPr lang="en-US" sz="2400" dirty="0">
              <a:latin typeface="Times New Roman" panose="02020603050405020304" pitchFamily="18" charset="0"/>
              <a:cs typeface="Times New Roman" panose="02020603050405020304" pitchFamily="18" charset="0"/>
            </a:endParaRPr>
          </a:p>
        </p:txBody>
      </p:sp>
      <p:sp>
        <p:nvSpPr>
          <p:cNvPr id="8" name="Content Placeholder 5"/>
          <p:cNvSpPr txBox="1">
            <a:spLocks/>
          </p:cNvSpPr>
          <p:nvPr/>
        </p:nvSpPr>
        <p:spPr>
          <a:xfrm>
            <a:off x="6172200" y="2505075"/>
            <a:ext cx="5183188"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F842 Resident Records – Identifiable Information </a:t>
            </a:r>
          </a:p>
          <a:p>
            <a:r>
              <a:rPr lang="en-US" sz="2400" dirty="0" smtClean="0">
                <a:latin typeface="Times New Roman" panose="02020603050405020304" pitchFamily="18" charset="0"/>
                <a:cs typeface="Times New Roman" panose="02020603050405020304" pitchFamily="18" charset="0"/>
              </a:rPr>
              <a:t>F843 Transfer Agreement</a:t>
            </a:r>
          </a:p>
          <a:p>
            <a:r>
              <a:rPr lang="en-US" sz="2400" dirty="0" smtClean="0">
                <a:latin typeface="Times New Roman" panose="02020603050405020304" pitchFamily="18" charset="0"/>
                <a:cs typeface="Times New Roman" panose="02020603050405020304" pitchFamily="18" charset="0"/>
              </a:rPr>
              <a:t>F845 Facility Closure – Administrator</a:t>
            </a:r>
          </a:p>
          <a:p>
            <a:r>
              <a:rPr lang="en-US" sz="2400" dirty="0" smtClean="0">
                <a:latin typeface="Times New Roman" panose="02020603050405020304" pitchFamily="18" charset="0"/>
                <a:cs typeface="Times New Roman" panose="02020603050405020304" pitchFamily="18" charset="0"/>
              </a:rPr>
              <a:t>F850 Qualification of Social Worker &gt;120 Beds</a:t>
            </a: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0"/>
          </p:nvPr>
        </p:nvSpPr>
        <p:spPr/>
        <p:txBody>
          <a:bodyPr/>
          <a:lstStyle/>
          <a:p>
            <a:fld id="{7022FF3C-310F-4809-A5BE-BC5BA8AA108D}" type="slidenum">
              <a:rPr lang="en-US" smtClean="0">
                <a:solidFill>
                  <a:prstClr val="black">
                    <a:tint val="75000"/>
                  </a:prstClr>
                </a:solidFill>
              </a:rPr>
              <a:pPr/>
              <a:t>70</a:t>
            </a:fld>
            <a:endParaRPr lang="en-US" dirty="0">
              <a:solidFill>
                <a:prstClr val="black">
                  <a:tint val="75000"/>
                </a:prstClr>
              </a:solidFill>
            </a:endParaRPr>
          </a:p>
        </p:txBody>
      </p:sp>
    </p:spTree>
    <p:extLst>
      <p:ext uri="{BB962C8B-B14F-4D97-AF65-F5344CB8AC3E}">
        <p14:creationId xmlns:p14="http://schemas.microsoft.com/office/powerpoint/2010/main" val="16999190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4361"/>
            <a:ext cx="10972800" cy="4297363"/>
          </a:xfrm>
        </p:spPr>
        <p:txBody>
          <a:bodyPr>
            <a:normAutofit lnSpcReduction="10000"/>
          </a:bodyPr>
          <a:lstStyle/>
          <a:p>
            <a:pPr marL="0" indent="0">
              <a:buNone/>
            </a:pPr>
            <a:r>
              <a:rPr lang="en-US" sz="3000" b="1" dirty="0" smtClean="0">
                <a:latin typeface="Times New Roman" panose="02020603050405020304" pitchFamily="18" charset="0"/>
                <a:cs typeface="Times New Roman" panose="02020603050405020304" pitchFamily="18" charset="0"/>
              </a:rPr>
              <a:t>F-Tag 835 Administration </a:t>
            </a:r>
          </a:p>
          <a:p>
            <a:r>
              <a:rPr lang="en-US" sz="2600" dirty="0" smtClean="0">
                <a:latin typeface="Times New Roman" panose="02020603050405020304" pitchFamily="18" charset="0"/>
                <a:cs typeface="Times New Roman" panose="02020603050405020304" pitchFamily="18" charset="0"/>
              </a:rPr>
              <a:t>Previously F-Tag 490</a:t>
            </a: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2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r>
              <a:rPr lang="en-US" sz="2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a:t>
            </a: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investigation must demonstrate how the administration knew or should have known of the deficient practice and how the lack of their involvement contributed to the deficient practice</a:t>
            </a:r>
            <a:r>
              <a:rPr lang="en-US" sz="2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en-US" sz="2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3000" b="1" dirty="0" smtClean="0">
                <a:solidFill>
                  <a:prstClr val="black"/>
                </a:solidFill>
                <a:latin typeface="Times New Roman" panose="02020603050405020304" pitchFamily="18" charset="0"/>
                <a:cs typeface="Times New Roman" panose="02020603050405020304" pitchFamily="18" charset="0"/>
              </a:rPr>
              <a:t>F-Tag 836 Licensure</a:t>
            </a:r>
          </a:p>
          <a:p>
            <a:r>
              <a:rPr lang="en-US" sz="2600" dirty="0" smtClean="0">
                <a:solidFill>
                  <a:prstClr val="black"/>
                </a:solidFill>
                <a:latin typeface="Times New Roman" panose="02020603050405020304" pitchFamily="18" charset="0"/>
                <a:cs typeface="Times New Roman" panose="02020603050405020304" pitchFamily="18" charset="0"/>
              </a:rPr>
              <a:t>Previously 491 and 492</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2600" dirty="0" smtClean="0">
                <a:latin typeface="Times New Roman" panose="02020603050405020304" pitchFamily="18" charset="0"/>
                <a:ea typeface="Calibri" panose="020F0502020204030204" pitchFamily="34" charset="0"/>
                <a:cs typeface="Times New Roman" panose="02020603050405020304" pitchFamily="18" charset="0"/>
              </a:rPr>
              <a:t>This </a:t>
            </a:r>
            <a:r>
              <a:rPr lang="en-US" sz="2600" dirty="0">
                <a:latin typeface="Times New Roman" panose="02020603050405020304" pitchFamily="18" charset="0"/>
                <a:ea typeface="Calibri" panose="020F0502020204030204" pitchFamily="34" charset="0"/>
                <a:cs typeface="Times New Roman" panose="02020603050405020304" pitchFamily="18" charset="0"/>
              </a:rPr>
              <a:t>regulation and guidance only applies to actions taken under State licensure authority or other Federal HHS agencies as defined in the regulation</a:t>
            </a:r>
            <a:endParaRPr lang="en-US" sz="2600" dirty="0" smtClean="0">
              <a:solidFill>
                <a:prstClr val="black"/>
              </a:solidFill>
              <a:latin typeface="Times New Roman" panose="02020603050405020304" pitchFamily="18" charset="0"/>
              <a:cs typeface="Times New Roman" panose="02020603050405020304" pitchFamily="18" charset="0"/>
            </a:endParaRPr>
          </a:p>
          <a:p>
            <a:endParaRPr lang="en-US" dirty="0" smtClean="0">
              <a:solidFill>
                <a:prstClr val="black"/>
              </a:solidFill>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§483.70   Administration</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71</a:t>
            </a:fld>
            <a:endParaRPr lang="en-US" dirty="0">
              <a:solidFill>
                <a:prstClr val="black">
                  <a:tint val="75000"/>
                </a:prstClr>
              </a:solidFill>
            </a:endParaRPr>
          </a:p>
        </p:txBody>
      </p:sp>
    </p:spTree>
    <p:extLst>
      <p:ext uri="{BB962C8B-B14F-4D97-AF65-F5344CB8AC3E}">
        <p14:creationId xmlns:p14="http://schemas.microsoft.com/office/powerpoint/2010/main" val="38192415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sz="4000" b="1" dirty="0" smtClean="0">
                <a:latin typeface="Times New Roman" panose="02020603050405020304" pitchFamily="18" charset="0"/>
                <a:cs typeface="Times New Roman" panose="02020603050405020304" pitchFamily="18" charset="0"/>
              </a:rPr>
              <a:t>F-Tag 837 Governing Body </a:t>
            </a:r>
          </a:p>
          <a:p>
            <a:r>
              <a:rPr lang="en-US" sz="3400" dirty="0" smtClean="0">
                <a:latin typeface="Times New Roman" panose="02020603050405020304" pitchFamily="18" charset="0"/>
                <a:cs typeface="Times New Roman" panose="02020603050405020304" pitchFamily="18" charset="0"/>
              </a:rPr>
              <a:t>Previously F-Tag 493</a:t>
            </a:r>
          </a:p>
          <a:p>
            <a:r>
              <a:rPr lang="en-US" sz="3400" dirty="0" smtClean="0">
                <a:latin typeface="Times New Roman" panose="02020603050405020304" pitchFamily="18" charset="0"/>
                <a:cs typeface="Times New Roman" panose="02020603050405020304" pitchFamily="18" charset="0"/>
              </a:rPr>
              <a:t>Phase 3 implementation</a:t>
            </a:r>
            <a:r>
              <a:rPr lang="en-US" sz="34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4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34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3400" dirty="0">
                <a:latin typeface="Times New Roman" panose="02020603050405020304" pitchFamily="18" charset="0"/>
                <a:ea typeface="Calibri" panose="020F0502020204030204" pitchFamily="34" charset="0"/>
                <a:cs typeface="Times New Roman" panose="02020603050405020304" pitchFamily="18" charset="0"/>
              </a:rPr>
              <a:t>governing body is responsible and accountable for the QAPI </a:t>
            </a:r>
            <a:r>
              <a:rPr lang="en-US" sz="3400" dirty="0" smtClean="0">
                <a:latin typeface="Times New Roman" panose="02020603050405020304" pitchFamily="18" charset="0"/>
                <a:ea typeface="Calibri" panose="020F0502020204030204" pitchFamily="34" charset="0"/>
                <a:cs typeface="Times New Roman" panose="02020603050405020304" pitchFamily="18" charset="0"/>
              </a:rPr>
              <a:t>program </a:t>
            </a:r>
          </a:p>
          <a:p>
            <a:r>
              <a:rPr lang="en-US" sz="3400" dirty="0" smtClean="0">
                <a:latin typeface="Times New Roman" panose="02020603050405020304" pitchFamily="18" charset="0"/>
                <a:ea typeface="Calibri" panose="020F0502020204030204" pitchFamily="34" charset="0"/>
                <a:cs typeface="Times New Roman" panose="02020603050405020304" pitchFamily="18" charset="0"/>
              </a:rPr>
              <a:t>Governing </a:t>
            </a:r>
            <a:r>
              <a:rPr lang="en-US" sz="3400" dirty="0">
                <a:latin typeface="Times New Roman" panose="02020603050405020304" pitchFamily="18" charset="0"/>
                <a:ea typeface="Calibri" panose="020F0502020204030204" pitchFamily="34" charset="0"/>
                <a:cs typeface="Times New Roman" panose="02020603050405020304" pitchFamily="18" charset="0"/>
              </a:rPr>
              <a:t>body responsibility of QAPI program will be implemented beginning November 28, 2019 (Phase 3</a:t>
            </a:r>
            <a:r>
              <a:rPr lang="en-US" sz="3400"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3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F-Tag 839 Staff Qualifications </a:t>
            </a:r>
          </a:p>
          <a:p>
            <a:r>
              <a:rPr lang="en-US" sz="3400" dirty="0" smtClean="0">
                <a:latin typeface="Times New Roman" panose="02020603050405020304" pitchFamily="18" charset="0"/>
                <a:ea typeface="Calibri" panose="020F0502020204030204" pitchFamily="34" charset="0"/>
                <a:cs typeface="Times New Roman" panose="02020603050405020304" pitchFamily="18" charset="0"/>
              </a:rPr>
              <a:t>Previously F-Tag 499</a:t>
            </a:r>
          </a:p>
          <a:p>
            <a:r>
              <a:rPr lang="en-US" sz="3400" dirty="0" smtClean="0">
                <a:latin typeface="Times New Roman" panose="02020603050405020304" pitchFamily="18" charset="0"/>
                <a:ea typeface="Calibri" panose="020F0502020204030204" pitchFamily="34" charset="0"/>
                <a:cs typeface="Times New Roman" panose="02020603050405020304" pitchFamily="18" charset="0"/>
              </a:rPr>
              <a:t>Guidance provided to surveyors for </a:t>
            </a:r>
            <a:r>
              <a:rPr lang="en-US" sz="3400" dirty="0" smtClean="0">
                <a:latin typeface="Times New Roman" panose="02020603050405020304" pitchFamily="18" charset="0"/>
                <a:cs typeface="Times New Roman" panose="02020603050405020304" pitchFamily="18" charset="0"/>
              </a:rPr>
              <a:t>concerns </a:t>
            </a:r>
            <a:r>
              <a:rPr lang="en-US" sz="3400" dirty="0">
                <a:latin typeface="Times New Roman" panose="02020603050405020304" pitchFamily="18" charset="0"/>
                <a:cs typeface="Times New Roman" panose="02020603050405020304" pitchFamily="18" charset="0"/>
              </a:rPr>
              <a:t>with the qualifications or competencies </a:t>
            </a:r>
            <a:r>
              <a:rPr lang="en-US" sz="3400" dirty="0" smtClean="0">
                <a:latin typeface="Times New Roman" panose="02020603050405020304" pitchFamily="18" charset="0"/>
                <a:cs typeface="Times New Roman" panose="02020603050405020304" pitchFamily="18" charset="0"/>
              </a:rPr>
              <a:t>of Staff </a:t>
            </a:r>
            <a:endParaRPr lang="en-US" sz="3400" i="1"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i="1" dirty="0">
              <a:latin typeface="Times New Roman" panose="02020603050405020304" pitchFamily="18" charset="0"/>
              <a:ea typeface="Calibri" panose="020F0502020204030204" pitchFamily="34" charset="0"/>
              <a:cs typeface="Times New Roman" panose="02020603050405020304" pitchFamily="18" charset="0"/>
            </a:endParaRPr>
          </a:p>
          <a:p>
            <a:endParaRPr lang="en-US" i="1"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§483.70   Administration</a:t>
            </a:r>
            <a:endParaRPr lang="en-US" sz="54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72</a:t>
            </a:fld>
            <a:endParaRPr lang="en-US" dirty="0">
              <a:solidFill>
                <a:prstClr val="black">
                  <a:tint val="75000"/>
                </a:prstClr>
              </a:solidFill>
            </a:endParaRPr>
          </a:p>
        </p:txBody>
      </p:sp>
    </p:spTree>
    <p:extLst>
      <p:ext uri="{BB962C8B-B14F-4D97-AF65-F5344CB8AC3E}">
        <p14:creationId xmlns:p14="http://schemas.microsoft.com/office/powerpoint/2010/main" val="33308664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4361"/>
            <a:ext cx="10972800" cy="4297363"/>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F-Tag 840 Use of Outside Resources </a:t>
            </a:r>
          </a:p>
          <a:p>
            <a:r>
              <a:rPr lang="en-US" sz="2400" dirty="0" smtClean="0">
                <a:latin typeface="Times New Roman" panose="02020603050405020304" pitchFamily="18" charset="0"/>
                <a:cs typeface="Times New Roman" panose="02020603050405020304" pitchFamily="18" charset="0"/>
              </a:rPr>
              <a:t>Previously F-Tag 500</a:t>
            </a:r>
          </a:p>
          <a:p>
            <a:r>
              <a:rPr lang="en-US" sz="2400" dirty="0" smtClean="0">
                <a:latin typeface="Times New Roman" panose="02020603050405020304" pitchFamily="18" charset="0"/>
                <a:cs typeface="Times New Roman" panose="02020603050405020304" pitchFamily="18" charset="0"/>
              </a:rPr>
              <a:t>Definition added for “timeliness”</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800" b="1" dirty="0" smtClean="0">
                <a:latin typeface="Times New Roman" panose="02020603050405020304" pitchFamily="18" charset="0"/>
                <a:cs typeface="Times New Roman" panose="02020603050405020304" pitchFamily="18" charset="0"/>
              </a:rPr>
              <a:t>F-Tag 841 Responsibilities of Medical Director </a:t>
            </a:r>
          </a:p>
          <a:p>
            <a:r>
              <a:rPr lang="en-US" sz="2400" dirty="0" smtClean="0">
                <a:latin typeface="Times New Roman" panose="02020603050405020304" pitchFamily="18" charset="0"/>
                <a:cs typeface="Times New Roman" panose="02020603050405020304" pitchFamily="18" charset="0"/>
              </a:rPr>
              <a:t>Previously F-Tag 501</a:t>
            </a:r>
          </a:p>
          <a:p>
            <a:r>
              <a:rPr lang="en-US" sz="2400" dirty="0" smtClean="0">
                <a:latin typeface="Times New Roman" panose="02020603050405020304" pitchFamily="18" charset="0"/>
                <a:cs typeface="Times New Roman" panose="02020603050405020304" pitchFamily="18" charset="0"/>
              </a:rPr>
              <a:t>Identifies how the Medical Director will fulfill his/her responsibilities</a:t>
            </a:r>
          </a:p>
          <a:p>
            <a:r>
              <a:rPr lang="en-US" sz="2400" dirty="0" smtClean="0">
                <a:latin typeface="Times New Roman" panose="02020603050405020304" pitchFamily="18" charset="0"/>
                <a:cs typeface="Times New Roman" panose="02020603050405020304" pitchFamily="18" charset="0"/>
              </a:rPr>
              <a:t>Medical Director responsibilities</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§483.70   Administration</a:t>
            </a:r>
            <a:endParaRPr lang="en-US" sz="54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73</a:t>
            </a:fld>
            <a:endParaRPr lang="en-US" dirty="0">
              <a:solidFill>
                <a:prstClr val="black">
                  <a:tint val="75000"/>
                </a:prstClr>
              </a:solidFill>
            </a:endParaRPr>
          </a:p>
        </p:txBody>
      </p:sp>
    </p:spTree>
    <p:extLst>
      <p:ext uri="{BB962C8B-B14F-4D97-AF65-F5344CB8AC3E}">
        <p14:creationId xmlns:p14="http://schemas.microsoft.com/office/powerpoint/2010/main" val="30032672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4361"/>
            <a:ext cx="10972800" cy="4297363"/>
          </a:xfrm>
        </p:spPr>
        <p:txBody>
          <a:bodyPr>
            <a:normAutofit fontScale="70000" lnSpcReduction="20000"/>
          </a:bodyPr>
          <a:lstStyle/>
          <a:p>
            <a:pPr marL="0" indent="0">
              <a:buNone/>
            </a:pPr>
            <a:r>
              <a:rPr lang="en-US" sz="3400" b="1" dirty="0" smtClean="0">
                <a:latin typeface="Times New Roman" panose="02020603050405020304" pitchFamily="18" charset="0"/>
                <a:cs typeface="Times New Roman" panose="02020603050405020304" pitchFamily="18" charset="0"/>
              </a:rPr>
              <a:t>F-Tag 842 Medical Records </a:t>
            </a:r>
          </a:p>
          <a:p>
            <a:r>
              <a:rPr lang="en-US" sz="2900" dirty="0" smtClean="0">
                <a:latin typeface="Times New Roman" panose="02020603050405020304" pitchFamily="18" charset="0"/>
                <a:cs typeface="Times New Roman" panose="02020603050405020304" pitchFamily="18" charset="0"/>
              </a:rPr>
              <a:t>Previously F-Tags 164 and 514-516</a:t>
            </a:r>
          </a:p>
          <a:p>
            <a:r>
              <a:rPr lang="en-US" sz="2900" dirty="0" smtClean="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clinical” record, we now say “medical” record.</a:t>
            </a:r>
          </a:p>
          <a:p>
            <a:r>
              <a:rPr lang="en-US" sz="2900" dirty="0" smtClean="0">
                <a:latin typeface="Times New Roman" panose="02020603050405020304" pitchFamily="18" charset="0"/>
                <a:cs typeface="Times New Roman" panose="02020603050405020304" pitchFamily="18" charset="0"/>
              </a:rPr>
              <a:t>Additional regulation language to outline instances when the facility would not keep confidential all information contained in the resident’s records </a:t>
            </a:r>
          </a:p>
          <a:p>
            <a:r>
              <a:rPr lang="en-US" sz="2900" dirty="0" smtClean="0">
                <a:latin typeface="Times New Roman" panose="02020603050405020304" pitchFamily="18" charset="0"/>
                <a:cs typeface="Times New Roman" panose="02020603050405020304" pitchFamily="18" charset="0"/>
              </a:rPr>
              <a:t>Information that must be contained in the medical record</a:t>
            </a:r>
          </a:p>
          <a:p>
            <a:pPr marL="0" indent="0">
              <a:buNone/>
            </a:pPr>
            <a:endParaRPr lang="en-US" sz="2900" dirty="0" smtClean="0">
              <a:latin typeface="Times New Roman" panose="02020603050405020304" pitchFamily="18" charset="0"/>
              <a:cs typeface="Times New Roman" panose="02020603050405020304" pitchFamily="18" charset="0"/>
            </a:endParaRPr>
          </a:p>
          <a:p>
            <a:pPr marL="0" lvl="0" indent="0">
              <a:buNone/>
            </a:pPr>
            <a:r>
              <a:rPr lang="en-US" sz="3400" b="1" dirty="0">
                <a:solidFill>
                  <a:prstClr val="black"/>
                </a:solidFill>
                <a:latin typeface="Times New Roman" panose="02020603050405020304" pitchFamily="18" charset="0"/>
                <a:cs typeface="Times New Roman" panose="02020603050405020304" pitchFamily="18" charset="0"/>
              </a:rPr>
              <a:t>F-Tag 843 Transfer Agreement</a:t>
            </a:r>
          </a:p>
          <a:p>
            <a:pPr lvl="0"/>
            <a:r>
              <a:rPr lang="en-US" sz="2900" dirty="0">
                <a:solidFill>
                  <a:prstClr val="black"/>
                </a:solidFill>
                <a:latin typeface="Times New Roman" panose="02020603050405020304" pitchFamily="18" charset="0"/>
                <a:cs typeface="Times New Roman" panose="02020603050405020304" pitchFamily="18" charset="0"/>
              </a:rPr>
              <a:t>Previously F-Tag 519</a:t>
            </a:r>
          </a:p>
          <a:p>
            <a:pPr lvl="0"/>
            <a:r>
              <a:rPr lang="en-US" sz="2900" dirty="0">
                <a:solidFill>
                  <a:prstClr val="black"/>
                </a:solidFill>
                <a:latin typeface="Times New Roman" panose="02020603050405020304" pitchFamily="18" charset="0"/>
                <a:cs typeface="Times New Roman" panose="02020603050405020304" pitchFamily="18" charset="0"/>
              </a:rPr>
              <a:t>New guidance has been added to determine if the facility met the requirements of this regulation</a:t>
            </a:r>
          </a:p>
          <a:p>
            <a:pPr lvl="0"/>
            <a:r>
              <a:rPr lang="en-US" sz="2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a:t>
            </a:r>
            <a:r>
              <a:rPr lang="en-US" sz="2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good faith effort is considered to have been made if the nursing home has exhausted all reasonable means and taken every necessary and appropriate step to enter into an agreement with a hospital sufficiently close to the facility to make the transfer of residents safe and orderly.</a:t>
            </a:r>
          </a:p>
          <a:p>
            <a:pPr marL="0" indent="0">
              <a:buNone/>
            </a:pPr>
            <a:r>
              <a:rPr lang="en-US" dirty="0" smtClean="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§483.70   Administration</a:t>
            </a:r>
            <a:endParaRPr lang="en-US" sz="54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74</a:t>
            </a:fld>
            <a:endParaRPr lang="en-US" dirty="0">
              <a:solidFill>
                <a:prstClr val="black">
                  <a:tint val="75000"/>
                </a:prstClr>
              </a:solidFill>
            </a:endParaRPr>
          </a:p>
        </p:txBody>
      </p:sp>
    </p:spTree>
    <p:extLst>
      <p:ext uri="{BB962C8B-B14F-4D97-AF65-F5344CB8AC3E}">
        <p14:creationId xmlns:p14="http://schemas.microsoft.com/office/powerpoint/2010/main" val="21899032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b="1" dirty="0" smtClean="0">
                <a:latin typeface="Times New Roman" panose="02020603050405020304" pitchFamily="18" charset="0"/>
                <a:cs typeface="Times New Roman" panose="02020603050405020304" pitchFamily="18" charset="0"/>
              </a:rPr>
              <a:t>F-Tag 845 Facility closure – Administrator </a:t>
            </a:r>
          </a:p>
          <a:p>
            <a:r>
              <a:rPr lang="en-US" dirty="0" smtClean="0">
                <a:latin typeface="Times New Roman" panose="02020603050405020304" pitchFamily="18" charset="0"/>
                <a:cs typeface="Times New Roman" panose="02020603050405020304" pitchFamily="18" charset="0"/>
              </a:rPr>
              <a:t>Previously F-Tag 523</a:t>
            </a:r>
          </a:p>
          <a:p>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closure plan is developed when a facility knows it is closing or upon involuntary termination of the Medicare/Medicaid provider agreement</a:t>
            </a:r>
            <a:r>
              <a:rPr lang="en-US" dirty="0" smtClean="0">
                <a:latin typeface="Times New Roman" panose="02020603050405020304" pitchFamily="18" charset="0"/>
                <a:cs typeface="Times New Roman" panose="02020603050405020304" pitchFamily="18" charset="0"/>
              </a:rPr>
              <a:t> </a:t>
            </a:r>
          </a:p>
          <a:p>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closure plan should be based on policies and procedures as required by §483.70(m</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F-Tag 850 Social Worker </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Previously F-Tag 251</a:t>
            </a:r>
          </a:p>
          <a:p>
            <a:r>
              <a:rPr lang="en-US" dirty="0" smtClean="0">
                <a:latin typeface="Times New Roman" panose="02020603050405020304" pitchFamily="18" charset="0"/>
                <a:ea typeface="Calibri" panose="020F0502020204030204" pitchFamily="34" charset="0"/>
                <a:cs typeface="Times New Roman" panose="02020603050405020304" pitchFamily="18" charset="0"/>
              </a:rPr>
              <a:t>Any </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facility </a:t>
            </a: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with more than 120 beds must employ a qualified social worker on a full-time </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basis</a:t>
            </a:r>
          </a:p>
          <a:p>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qualified Social Worker is an </a:t>
            </a: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individual with </a:t>
            </a:r>
            <a:r>
              <a:rPr lang="en-US" dirty="0">
                <a:latin typeface="Times New Roman" panose="02020603050405020304" pitchFamily="18" charset="0"/>
                <a:ea typeface="Calibri" panose="020F0502020204030204" pitchFamily="34" charset="0"/>
                <a:cs typeface="Times New Roman" panose="02020603050405020304" pitchFamily="18" charset="0"/>
              </a:rPr>
              <a:t>a minimum of </a:t>
            </a: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bachelor’s degree in social work or a bachelor’s degree in a human services </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field and one </a:t>
            </a: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year of supervised social work experience in a health care setting working directly with individuals.</a:t>
            </a:r>
          </a:p>
          <a:p>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§483.70   Administration</a:t>
            </a:r>
            <a:endParaRPr lang="en-US" sz="54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75</a:t>
            </a:fld>
            <a:endParaRPr lang="en-US" dirty="0">
              <a:solidFill>
                <a:prstClr val="black">
                  <a:tint val="75000"/>
                </a:prstClr>
              </a:solidFill>
            </a:endParaRPr>
          </a:p>
        </p:txBody>
      </p:sp>
    </p:spTree>
    <p:extLst>
      <p:ext uri="{BB962C8B-B14F-4D97-AF65-F5344CB8AC3E}">
        <p14:creationId xmlns:p14="http://schemas.microsoft.com/office/powerpoint/2010/main" val="97283085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4361"/>
            <a:ext cx="10972800" cy="4297363"/>
          </a:xfrm>
        </p:spPr>
        <p:txBody>
          <a:bodyPr/>
          <a:lstStyle/>
          <a:p>
            <a:pPr marL="0" indent="0">
              <a:buNone/>
            </a:pPr>
            <a:r>
              <a:rPr lang="en-US" dirty="0" smtClean="0">
                <a:latin typeface="Times New Roman" panose="02020603050405020304" pitchFamily="18" charset="0"/>
                <a:cs typeface="Times New Roman" panose="02020603050405020304" pitchFamily="18" charset="0"/>
              </a:rPr>
              <a:t>New Physical Environment F-Tag Numbering:</a:t>
            </a:r>
          </a:p>
          <a:p>
            <a:r>
              <a:rPr lang="en-US" dirty="0" smtClean="0">
                <a:latin typeface="Times New Roman" panose="02020603050405020304" pitchFamily="18" charset="0"/>
                <a:cs typeface="Times New Roman" panose="02020603050405020304" pitchFamily="18" charset="0"/>
              </a:rPr>
              <a:t>F909 Resident Bed </a:t>
            </a:r>
          </a:p>
          <a:p>
            <a:r>
              <a:rPr lang="en-US" dirty="0" smtClean="0">
                <a:latin typeface="Times New Roman" panose="02020603050405020304" pitchFamily="18" charset="0"/>
                <a:cs typeface="Times New Roman" panose="02020603050405020304" pitchFamily="18" charset="0"/>
              </a:rPr>
              <a:t>F911 Bedroom Number of Residents</a:t>
            </a:r>
          </a:p>
          <a:p>
            <a:r>
              <a:rPr lang="en-US" dirty="0" smtClean="0">
                <a:latin typeface="Times New Roman" panose="02020603050405020304" pitchFamily="18" charset="0"/>
                <a:cs typeface="Times New Roman" panose="02020603050405020304" pitchFamily="18" charset="0"/>
              </a:rPr>
              <a:t>F918 Bedrooms Equipped/Near Lavatory/Toilet</a:t>
            </a:r>
          </a:p>
          <a:p>
            <a:r>
              <a:rPr lang="en-US" dirty="0" smtClean="0">
                <a:latin typeface="Times New Roman" panose="02020603050405020304" pitchFamily="18" charset="0"/>
                <a:cs typeface="Times New Roman" panose="02020603050405020304" pitchFamily="18" charset="0"/>
              </a:rPr>
              <a:t>F919 Resident Call System </a:t>
            </a:r>
          </a:p>
          <a:p>
            <a:r>
              <a:rPr lang="en-US" dirty="0" smtClean="0">
                <a:latin typeface="Times New Roman" panose="02020603050405020304" pitchFamily="18" charset="0"/>
                <a:cs typeface="Times New Roman" panose="02020603050405020304" pitchFamily="18" charset="0"/>
              </a:rPr>
              <a:t>F926 Smoking Policies</a:t>
            </a: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t>§483.90 Physical Environment</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76</a:t>
            </a:fld>
            <a:endParaRPr lang="en-US" dirty="0">
              <a:solidFill>
                <a:prstClr val="black">
                  <a:tint val="75000"/>
                </a:prstClr>
              </a:solidFill>
            </a:endParaRPr>
          </a:p>
        </p:txBody>
      </p:sp>
    </p:spTree>
    <p:extLst>
      <p:ext uri="{BB962C8B-B14F-4D97-AF65-F5344CB8AC3E}">
        <p14:creationId xmlns:p14="http://schemas.microsoft.com/office/powerpoint/2010/main" val="10725000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lstStyle/>
          <a:p>
            <a:r>
              <a:rPr lang="en-US" sz="4800" dirty="0" smtClean="0">
                <a:latin typeface="Calibri "/>
              </a:rPr>
              <a:t>Definition</a:t>
            </a:r>
            <a:endParaRPr lang="en-US" sz="5400" dirty="0">
              <a:latin typeface="Calibri "/>
            </a:endParaRPr>
          </a:p>
        </p:txBody>
      </p:sp>
      <p:sp>
        <p:nvSpPr>
          <p:cNvPr id="6" name="Content Placeholder 2"/>
          <p:cNvSpPr>
            <a:spLocks noGrp="1"/>
          </p:cNvSpPr>
          <p:nvPr>
            <p:ph idx="1"/>
          </p:nvPr>
        </p:nvSpPr>
        <p:spPr>
          <a:xfrm>
            <a:off x="447206" y="1439764"/>
            <a:ext cx="11297587" cy="4306557"/>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Newly certified:</a:t>
            </a:r>
          </a:p>
          <a:p>
            <a:pPr lvl="1"/>
            <a:r>
              <a:rPr lang="en-US" dirty="0" smtClean="0">
                <a:latin typeface="Times New Roman" panose="02020603050405020304" pitchFamily="18" charset="0"/>
                <a:cs typeface="Times New Roman" panose="02020603050405020304" pitchFamily="18" charset="0"/>
              </a:rPr>
              <a:t>Nursing </a:t>
            </a:r>
            <a:r>
              <a:rPr lang="en-US" dirty="0">
                <a:latin typeface="Times New Roman" panose="02020603050405020304" pitchFamily="18" charset="0"/>
                <a:cs typeface="Times New Roman" panose="02020603050405020304" pitchFamily="18" charset="0"/>
              </a:rPr>
              <a:t>facilities (</a:t>
            </a:r>
            <a:r>
              <a:rPr lang="en-US" dirty="0" smtClean="0">
                <a:latin typeface="Times New Roman" panose="02020603050405020304" pitchFamily="18" charset="0"/>
                <a:cs typeface="Times New Roman" panose="02020603050405020304" pitchFamily="18" charset="0"/>
              </a:rPr>
              <a:t>NF) </a:t>
            </a:r>
            <a:r>
              <a:rPr lang="en-US" dirty="0">
                <a:latin typeface="Times New Roman" panose="02020603050405020304" pitchFamily="18" charset="0"/>
                <a:cs typeface="Times New Roman" panose="02020603050405020304" pitchFamily="18" charset="0"/>
              </a:rPr>
              <a:t>or </a:t>
            </a:r>
            <a:r>
              <a:rPr lang="en-US" dirty="0" smtClean="0">
                <a:latin typeface="Times New Roman" panose="02020603050405020304" pitchFamily="18" charset="0"/>
                <a:cs typeface="Times New Roman" panose="02020603050405020304" pitchFamily="18" charset="0"/>
              </a:rPr>
              <a:t>skilled nursing facilities (SNF) which </a:t>
            </a:r>
            <a:r>
              <a:rPr lang="en-US" dirty="0">
                <a:latin typeface="Times New Roman" panose="02020603050405020304" pitchFamily="18" charset="0"/>
                <a:cs typeface="Times New Roman" panose="02020603050405020304" pitchFamily="18" charset="0"/>
              </a:rPr>
              <a:t>re-enter the Medicare or Medicaid programs</a:t>
            </a:r>
            <a:r>
              <a:rPr lang="en-US" dirty="0" smtClean="0">
                <a:latin typeface="Times New Roman" panose="02020603050405020304" pitchFamily="18" charset="0"/>
                <a:cs typeface="Times New Roman" panose="02020603050405020304" pitchFamily="18" charset="0"/>
              </a:rPr>
              <a:t>, whether </a:t>
            </a:r>
            <a:r>
              <a:rPr lang="en-US" dirty="0">
                <a:latin typeface="Times New Roman" panose="02020603050405020304" pitchFamily="18" charset="0"/>
                <a:cs typeface="Times New Roman" panose="02020603050405020304" pitchFamily="18" charset="0"/>
              </a:rPr>
              <a:t>they voluntarily or involuntarily left the program after March 31, 1992</a:t>
            </a:r>
            <a:r>
              <a:rPr lang="en-US" dirty="0" smtClean="0">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NF or </a:t>
            </a:r>
            <a:r>
              <a:rPr lang="en-US" dirty="0">
                <a:latin typeface="Times New Roman" panose="02020603050405020304" pitchFamily="18" charset="0"/>
                <a:cs typeface="Times New Roman" panose="02020603050405020304" pitchFamily="18" charset="0"/>
              </a:rPr>
              <a:t>SNF </a:t>
            </a:r>
            <a:r>
              <a:rPr lang="en-US" dirty="0" smtClean="0">
                <a:latin typeface="Times New Roman" panose="02020603050405020304" pitchFamily="18" charset="0"/>
                <a:cs typeface="Times New Roman" panose="02020603050405020304" pitchFamily="18" charset="0"/>
              </a:rPr>
              <a:t>that undergoes </a:t>
            </a:r>
            <a:r>
              <a:rPr lang="en-US" dirty="0">
                <a:latin typeface="Times New Roman" panose="02020603050405020304" pitchFamily="18" charset="0"/>
                <a:cs typeface="Times New Roman" panose="02020603050405020304" pitchFamily="18" charset="0"/>
              </a:rPr>
              <a:t>a change of ownership under §489.18 and the new owner does not accept assignment of the existing provider </a:t>
            </a:r>
            <a:r>
              <a:rPr lang="en-US" dirty="0" smtClean="0">
                <a:latin typeface="Times New Roman" panose="02020603050405020304" pitchFamily="18" charset="0"/>
                <a:cs typeface="Times New Roman" panose="02020603050405020304" pitchFamily="18" charset="0"/>
              </a:rPr>
              <a:t>agreement. The NF or SNF would require </a:t>
            </a:r>
            <a:r>
              <a:rPr lang="en-US" dirty="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new initial </a:t>
            </a:r>
            <a:r>
              <a:rPr lang="en-US" dirty="0">
                <a:latin typeface="Times New Roman" panose="02020603050405020304" pitchFamily="18" charset="0"/>
                <a:cs typeface="Times New Roman" panose="02020603050405020304" pitchFamily="18" charset="0"/>
              </a:rPr>
              <a:t>certification" for a new provider agreement that would be effective after November 28, 2016</a:t>
            </a:r>
            <a:r>
              <a:rPr lang="en-US" dirty="0" smtClean="0">
                <a:latin typeface="Times New Roman" panose="02020603050405020304" pitchFamily="18" charset="0"/>
                <a:cs typeface="Times New Roman" panose="02020603050405020304" pitchFamily="18" charset="0"/>
              </a:rPr>
              <a:t>,</a:t>
            </a:r>
          </a:p>
          <a:p>
            <a:pPr lvl="2"/>
            <a:r>
              <a:rPr lang="en-US" dirty="0" smtClean="0">
                <a:latin typeface="Times New Roman" panose="02020603050405020304" pitchFamily="18" charset="0"/>
                <a:cs typeface="Times New Roman" panose="02020603050405020304" pitchFamily="18" charset="0"/>
              </a:rPr>
              <a:t>facility </a:t>
            </a:r>
            <a:r>
              <a:rPr lang="en-US" dirty="0">
                <a:latin typeface="Times New Roman" panose="02020603050405020304" pitchFamily="18" charset="0"/>
                <a:cs typeface="Times New Roman" panose="02020603050405020304" pitchFamily="18" charset="0"/>
              </a:rPr>
              <a:t>would be expected to be upgraded to meet </a:t>
            </a:r>
            <a:r>
              <a:rPr lang="en-US" dirty="0" smtClean="0">
                <a:latin typeface="Times New Roman" panose="02020603050405020304" pitchFamily="18" charset="0"/>
                <a:cs typeface="Times New Roman" panose="02020603050405020304" pitchFamily="18" charset="0"/>
              </a:rPr>
              <a:t>the requirements of “new”</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77</a:t>
            </a:fld>
            <a:endParaRPr lang="en-US" dirty="0">
              <a:solidFill>
                <a:prstClr val="black">
                  <a:tint val="75000"/>
                </a:prstClr>
              </a:solidFill>
            </a:endParaRPr>
          </a:p>
        </p:txBody>
      </p:sp>
    </p:spTree>
    <p:extLst>
      <p:ext uri="{BB962C8B-B14F-4D97-AF65-F5344CB8AC3E}">
        <p14:creationId xmlns:p14="http://schemas.microsoft.com/office/powerpoint/2010/main" val="18437642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157" y="1309449"/>
            <a:ext cx="11147685" cy="4297363"/>
          </a:xfrm>
        </p:spPr>
        <p:txBody>
          <a:bodyPr>
            <a:normAutofit/>
          </a:bodyPr>
          <a:lstStyle/>
          <a:p>
            <a:pPr marL="0" indent="0">
              <a:buNone/>
            </a:pPr>
            <a:r>
              <a:rPr lang="en-US" sz="3000" dirty="0" smtClean="0">
                <a:latin typeface="Times New Roman" panose="02020603050405020304" pitchFamily="18" charset="0"/>
                <a:cs typeface="Times New Roman" panose="02020603050405020304" pitchFamily="18" charset="0"/>
              </a:rPr>
              <a:t>F-Tag 909</a:t>
            </a:r>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Conduct Regular inspection of all bed frames, mattresses, and bed rails, if any, as part of a regular maintenance program to identify areas of possible entrapment. </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Reference </a:t>
            </a:r>
            <a:r>
              <a:rPr lang="en-US" sz="3000" dirty="0">
                <a:latin typeface="Times New Roman" panose="02020603050405020304" pitchFamily="18" charset="0"/>
                <a:cs typeface="Times New Roman" panose="02020603050405020304" pitchFamily="18" charset="0"/>
              </a:rPr>
              <a:t>FDA guidelines</a:t>
            </a:r>
          </a:p>
          <a:p>
            <a:endParaRPr lang="en-US" dirty="0">
              <a:latin typeface="Times New Roman" panose="02020603050405020304" pitchFamily="18" charset="0"/>
              <a:cs typeface="Times New Roman" panose="02020603050405020304" pitchFamily="18" charset="0"/>
            </a:endParaRPr>
          </a:p>
        </p:txBody>
      </p:sp>
      <p:sp>
        <p:nvSpPr>
          <p:cNvPr id="5" name="Title 3"/>
          <p:cNvSpPr>
            <a:spLocks noGrp="1"/>
          </p:cNvSpPr>
          <p:nvPr>
            <p:ph type="title"/>
          </p:nvPr>
        </p:nvSpPr>
        <p:spPr/>
        <p:txBody>
          <a:bodyPr/>
          <a:lstStyle/>
          <a:p>
            <a:r>
              <a:rPr lang="en-US" sz="4800" dirty="0"/>
              <a:t>§</a:t>
            </a:r>
            <a:r>
              <a:rPr lang="en-US" sz="4800" dirty="0" smtClean="0"/>
              <a:t>483.90(d)(3) Resident Bed</a:t>
            </a:r>
            <a:endParaRPr lang="en-US" sz="4800"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78</a:t>
            </a:fld>
            <a:endParaRPr lang="en-US" dirty="0">
              <a:solidFill>
                <a:prstClr val="black">
                  <a:tint val="75000"/>
                </a:prstClr>
              </a:solidFill>
            </a:endParaRPr>
          </a:p>
        </p:txBody>
      </p:sp>
    </p:spTree>
    <p:extLst>
      <p:ext uri="{BB962C8B-B14F-4D97-AF65-F5344CB8AC3E}">
        <p14:creationId xmlns:p14="http://schemas.microsoft.com/office/powerpoint/2010/main" val="396518501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662" y="1259174"/>
            <a:ext cx="11162675" cy="4297363"/>
          </a:xfrm>
        </p:spPr>
        <p:txBody>
          <a:bodyPr>
            <a:normAutofit/>
          </a:bodyPr>
          <a:lstStyle/>
          <a:p>
            <a:pPr marL="0" indent="0">
              <a:buNone/>
            </a:pPr>
            <a:r>
              <a:rPr lang="en-US" sz="3000" dirty="0" smtClean="0">
                <a:latin typeface="Times New Roman" panose="02020603050405020304" pitchFamily="18" charset="0"/>
                <a:cs typeface="Times New Roman" panose="02020603050405020304" pitchFamily="18" charset="0"/>
              </a:rPr>
              <a:t>F-Tag 911</a:t>
            </a:r>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Accommodate no more than four residents. For facilities that receive approval of construction or reconstruction plans by State and local authorities or are newly certified after November 28, 2016, bedrooms must accommodate no more than two residents.</a:t>
            </a:r>
          </a:p>
          <a:p>
            <a:r>
              <a:rPr lang="en-US" sz="3000" dirty="0">
                <a:latin typeface="Times New Roman" panose="02020603050405020304" pitchFamily="18" charset="0"/>
                <a:cs typeface="Times New Roman" panose="02020603050405020304" pitchFamily="18" charset="0"/>
              </a:rPr>
              <a:t>Change of ownership/newly certified/reconstruction</a:t>
            </a:r>
          </a:p>
          <a:p>
            <a:pPr lvl="1"/>
            <a:r>
              <a:rPr lang="en-US" sz="3000" dirty="0">
                <a:latin typeface="Times New Roman" panose="02020603050405020304" pitchFamily="18" charset="0"/>
                <a:cs typeface="Times New Roman" panose="02020603050405020304" pitchFamily="18" charset="0"/>
              </a:rPr>
              <a:t>Must meet the requirements of “new”</a:t>
            </a:r>
          </a:p>
          <a:p>
            <a:r>
              <a:rPr lang="en-US" sz="3000" dirty="0">
                <a:latin typeface="Times New Roman" panose="02020603050405020304" pitchFamily="18" charset="0"/>
                <a:cs typeface="Times New Roman" panose="02020603050405020304" pitchFamily="18" charset="0"/>
              </a:rPr>
              <a:t>Variance approval- §483.90(e)(3)</a:t>
            </a: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800" dirty="0">
                <a:latin typeface="Calibri" panose="020F0502020204030204" pitchFamily="34" charset="0"/>
              </a:rPr>
              <a:t>§483.90(e)(i) Bedroom # of residents</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79</a:t>
            </a:fld>
            <a:endParaRPr lang="en-US" dirty="0">
              <a:solidFill>
                <a:prstClr val="black">
                  <a:tint val="75000"/>
                </a:prstClr>
              </a:solidFill>
            </a:endParaRPr>
          </a:p>
        </p:txBody>
      </p:sp>
    </p:spTree>
    <p:extLst>
      <p:ext uri="{BB962C8B-B14F-4D97-AF65-F5344CB8AC3E}">
        <p14:creationId xmlns:p14="http://schemas.microsoft.com/office/powerpoint/2010/main" val="192510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752"/>
            <a:ext cx="12192000" cy="694267"/>
          </a:xfrm>
        </p:spPr>
        <p:txBody>
          <a:bodyPr/>
          <a:lstStyle/>
          <a:p>
            <a:r>
              <a:rPr lang="en-US" sz="6000" dirty="0"/>
              <a:t>§483.20 Resident Assessment</a:t>
            </a:r>
          </a:p>
        </p:txBody>
      </p:sp>
      <p:sp>
        <p:nvSpPr>
          <p:cNvPr id="4" name="TextBox 3"/>
          <p:cNvSpPr txBox="1"/>
          <p:nvPr/>
        </p:nvSpPr>
        <p:spPr>
          <a:xfrm>
            <a:off x="742951" y="1487317"/>
            <a:ext cx="10744200" cy="4262705"/>
          </a:xfrm>
          <a:prstGeom prst="rect">
            <a:avLst/>
          </a:prstGeom>
          <a:noFill/>
        </p:spPr>
        <p:txBody>
          <a:bodyPr wrap="square" rtlCol="0">
            <a:spAutoFit/>
          </a:bodyPr>
          <a:lstStyle/>
          <a:p>
            <a:pPr>
              <a:spcAft>
                <a:spcPts val="1800"/>
              </a:spcAft>
            </a:pPr>
            <a:r>
              <a:rPr lang="en-US" sz="2400" b="1" dirty="0">
                <a:solidFill>
                  <a:prstClr val="black"/>
                </a:solidFill>
                <a:latin typeface="Times New Roman" panose="02020603050405020304" pitchFamily="18" charset="0"/>
                <a:cs typeface="Times New Roman" panose="02020603050405020304" pitchFamily="18" charset="0"/>
              </a:rPr>
              <a:t>Regulatory Changes in Resident Assessment</a:t>
            </a:r>
            <a:endParaRPr lang="en-US" sz="2400" dirty="0">
              <a:solidFill>
                <a:prstClr val="black"/>
              </a:solidFill>
              <a:latin typeface="Times New Roman" panose="02020603050405020304" pitchFamily="18" charset="0"/>
              <a:cs typeface="Times New Roman" panose="02020603050405020304" pitchFamily="18" charset="0"/>
            </a:endParaRPr>
          </a:p>
          <a:p>
            <a:pPr marL="342900" indent="-342900">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Comprehensive Assessment requirement updated to include resident strengths, goals, life history and preferences in the Resident Assessment </a:t>
            </a:r>
            <a:r>
              <a:rPr lang="en-US" sz="2400" dirty="0" smtClean="0">
                <a:solidFill>
                  <a:prstClr val="black"/>
                </a:solidFill>
                <a:latin typeface="Times New Roman" panose="02020603050405020304" pitchFamily="18" charset="0"/>
                <a:cs typeface="Times New Roman" panose="02020603050405020304" pitchFamily="18" charset="0"/>
              </a:rPr>
              <a:t>Instrument</a:t>
            </a:r>
          </a:p>
          <a:p>
            <a:pPr marL="342900" indent="-342900">
              <a:spcAft>
                <a:spcPts val="1200"/>
              </a:spcAft>
              <a:buFont typeface="Wingdings" panose="05000000000000000000" pitchFamily="2" charset="2"/>
              <a:buChar char="§"/>
            </a:pPr>
            <a:r>
              <a:rPr lang="en-US" sz="2400" dirty="0" smtClean="0">
                <a:solidFill>
                  <a:prstClr val="black"/>
                </a:solidFill>
                <a:latin typeface="Times New Roman" panose="02020603050405020304" pitchFamily="18" charset="0"/>
                <a:cs typeface="Times New Roman" panose="02020603050405020304" pitchFamily="18" charset="0"/>
              </a:rPr>
              <a:t>Discharge Planning </a:t>
            </a:r>
          </a:p>
          <a:p>
            <a:pPr marL="342900" indent="-342900">
              <a:spcAft>
                <a:spcPts val="1200"/>
              </a:spcAft>
              <a:buFont typeface="Wingdings" panose="05000000000000000000" pitchFamily="2" charset="2"/>
              <a:buChar char="§"/>
            </a:pPr>
            <a:r>
              <a:rPr lang="en-US" sz="2400" dirty="0" smtClean="0">
                <a:solidFill>
                  <a:prstClr val="black"/>
                </a:solidFill>
                <a:latin typeface="Times New Roman" panose="02020603050405020304" pitchFamily="18" charset="0"/>
                <a:cs typeface="Times New Roman" panose="02020603050405020304" pitchFamily="18" charset="0"/>
              </a:rPr>
              <a:t>Requires direct observation and communication with the resident, as well as with licensed and unlicensed direct care staff on all shifts </a:t>
            </a:r>
            <a:endParaRPr lang="en-US" sz="2400" dirty="0">
              <a:solidFill>
                <a:prstClr val="black"/>
              </a:solidFill>
              <a:latin typeface="Times New Roman" panose="02020603050405020304" pitchFamily="18" charset="0"/>
              <a:cs typeface="Times New Roman" panose="02020603050405020304" pitchFamily="18" charset="0"/>
            </a:endParaRPr>
          </a:p>
          <a:p>
            <a:pPr marL="342900" indent="-342900">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Inclusion of the requirement that the facility use the results of the resident’s assessments to develop, review and revise the resident’s comprehensive care </a:t>
            </a:r>
            <a:r>
              <a:rPr lang="en-US" sz="2400" dirty="0" smtClean="0">
                <a:solidFill>
                  <a:prstClr val="black"/>
                </a:solidFill>
                <a:latin typeface="Times New Roman" panose="02020603050405020304" pitchFamily="18" charset="0"/>
                <a:cs typeface="Times New Roman" panose="02020603050405020304" pitchFamily="18" charset="0"/>
              </a:rPr>
              <a:t>plan</a:t>
            </a:r>
          </a:p>
          <a:p>
            <a:pPr marL="342900" indent="-342900">
              <a:spcAft>
                <a:spcPts val="1200"/>
              </a:spcAft>
              <a:buFont typeface="Wingdings" panose="05000000000000000000" pitchFamily="2" charset="2"/>
              <a:buChar char="§"/>
            </a:pPr>
            <a:r>
              <a:rPr lang="en-US" sz="2400" dirty="0" smtClean="0">
                <a:solidFill>
                  <a:prstClr val="black"/>
                </a:solidFill>
                <a:latin typeface="Times New Roman" panose="02020603050405020304" pitchFamily="18" charset="0"/>
                <a:cs typeface="Times New Roman" panose="02020603050405020304" pitchFamily="18" charset="0"/>
              </a:rPr>
              <a:t>Resident Assessment Critical Element (CE) Pathway</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32269510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275" y="1199214"/>
            <a:ext cx="11372538" cy="4542019"/>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F-Tag 918</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Each resident room must be equipped with or located near toilet and bathing facilities. For facilities that receive approval of </a:t>
            </a:r>
            <a:r>
              <a:rPr lang="en-US" sz="2800" dirty="0" smtClean="0">
                <a:latin typeface="Times New Roman" panose="02020603050405020304" pitchFamily="18" charset="0"/>
                <a:cs typeface="Times New Roman" panose="02020603050405020304" pitchFamily="18" charset="0"/>
              </a:rPr>
              <a:t>construction plans </a:t>
            </a:r>
            <a:r>
              <a:rPr lang="en-US" sz="2800" dirty="0">
                <a:latin typeface="Times New Roman" panose="02020603050405020304" pitchFamily="18" charset="0"/>
                <a:cs typeface="Times New Roman" panose="02020603050405020304" pitchFamily="18" charset="0"/>
              </a:rPr>
              <a:t>from State and local authorities or are newly certified after  November 28, 2016, each residential room must have its own bathroom equipped with at least a commode and sink.</a:t>
            </a:r>
          </a:p>
          <a:p>
            <a:r>
              <a:rPr lang="en-US" sz="2800" dirty="0">
                <a:latin typeface="Times New Roman" panose="02020603050405020304" pitchFamily="18" charset="0"/>
                <a:cs typeface="Times New Roman" panose="02020603050405020304" pitchFamily="18" charset="0"/>
              </a:rPr>
              <a:t>Change of ownership/newly certified/reconstruction</a:t>
            </a:r>
          </a:p>
          <a:p>
            <a:pPr marL="457200" lvl="1" indent="0">
              <a:buNone/>
            </a:pPr>
            <a:endParaRPr lang="en-US" sz="2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itle 3"/>
          <p:cNvSpPr>
            <a:spLocks noGrp="1"/>
          </p:cNvSpPr>
          <p:nvPr>
            <p:ph type="title"/>
          </p:nvPr>
        </p:nvSpPr>
        <p:spPr>
          <a:xfrm>
            <a:off x="-134911" y="135467"/>
            <a:ext cx="12326911" cy="694267"/>
          </a:xfrm>
        </p:spPr>
        <p:txBody>
          <a:bodyPr/>
          <a:lstStyle/>
          <a:p>
            <a:r>
              <a:rPr lang="en-US" dirty="0"/>
              <a:t>§483.90(f</a:t>
            </a:r>
            <a:r>
              <a:rPr lang="en-US" dirty="0" smtClean="0"/>
              <a:t>) Bedrooms equipped/near lavatory/toilet</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80</a:t>
            </a:fld>
            <a:endParaRPr lang="en-US" dirty="0">
              <a:solidFill>
                <a:prstClr val="black">
                  <a:tint val="75000"/>
                </a:prstClr>
              </a:solidFill>
            </a:endParaRPr>
          </a:p>
        </p:txBody>
      </p:sp>
    </p:spTree>
    <p:extLst>
      <p:ext uri="{BB962C8B-B14F-4D97-AF65-F5344CB8AC3E}">
        <p14:creationId xmlns:p14="http://schemas.microsoft.com/office/powerpoint/2010/main" val="324790340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034" y="1264310"/>
            <a:ext cx="10487932" cy="4661940"/>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F-Tag 919</a:t>
            </a: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quipped </a:t>
            </a:r>
            <a:r>
              <a:rPr lang="en-US" sz="2800" dirty="0">
                <a:latin typeface="Times New Roman" panose="02020603050405020304" pitchFamily="18" charset="0"/>
                <a:cs typeface="Times New Roman" panose="02020603050405020304" pitchFamily="18" charset="0"/>
              </a:rPr>
              <a:t>to allow residents to call for staff assistance through a communication system which relays the call directly to a staff member or to a centralized staff work area.</a:t>
            </a:r>
          </a:p>
          <a:p>
            <a:r>
              <a:rPr lang="en-US" sz="2800" dirty="0">
                <a:latin typeface="Times New Roman" panose="02020603050405020304" pitchFamily="18" charset="0"/>
                <a:cs typeface="Times New Roman" panose="02020603050405020304" pitchFamily="18" charset="0"/>
              </a:rPr>
              <a:t>Toilet and bathing facilities.</a:t>
            </a: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139943"/>
            <a:ext cx="12192000" cy="694267"/>
          </a:xfrm>
        </p:spPr>
        <p:txBody>
          <a:bodyPr/>
          <a:lstStyle/>
          <a:p>
            <a:r>
              <a:rPr lang="en-US" dirty="0"/>
              <a:t>§483.90(g)(1)-(2) Resident Call System</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81</a:t>
            </a:fld>
            <a:endParaRPr lang="en-US" dirty="0">
              <a:solidFill>
                <a:prstClr val="black">
                  <a:tint val="75000"/>
                </a:prstClr>
              </a:solidFill>
            </a:endParaRPr>
          </a:p>
        </p:txBody>
      </p:sp>
    </p:spTree>
    <p:extLst>
      <p:ext uri="{BB962C8B-B14F-4D97-AF65-F5344CB8AC3E}">
        <p14:creationId xmlns:p14="http://schemas.microsoft.com/office/powerpoint/2010/main" val="37280107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544" y="1289676"/>
            <a:ext cx="10802911" cy="4961743"/>
          </a:xfrm>
        </p:spPr>
        <p:txBody>
          <a:bodyPr>
            <a:normAutofit/>
          </a:bodyPr>
          <a:lstStyle/>
          <a:p>
            <a:pPr marL="0" indent="0">
              <a:buNone/>
            </a:pPr>
            <a:r>
              <a:rPr lang="en-US" sz="3000" dirty="0" smtClean="0">
                <a:latin typeface="Times New Roman" panose="02020603050405020304" pitchFamily="18" charset="0"/>
                <a:cs typeface="Times New Roman" panose="02020603050405020304" pitchFamily="18" charset="0"/>
              </a:rPr>
              <a:t>F-Tag 926</a:t>
            </a:r>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Smoking policies:</a:t>
            </a:r>
          </a:p>
          <a:p>
            <a:pPr lvl="1"/>
            <a:r>
              <a:rPr lang="en-US" sz="3000" dirty="0">
                <a:latin typeface="Times New Roman" panose="02020603050405020304" pitchFamily="18" charset="0"/>
                <a:cs typeface="Times New Roman" panose="02020603050405020304" pitchFamily="18" charset="0"/>
              </a:rPr>
              <a:t>Establish policies, in accordance with applicable Federal, State, and local laws and regulations, regarding smoking, smoking areas, and smoking safety that also take into account </a:t>
            </a:r>
            <a:r>
              <a:rPr lang="en-US" sz="3000" dirty="0" smtClean="0">
                <a:latin typeface="Times New Roman" panose="02020603050405020304" pitchFamily="18" charset="0"/>
                <a:cs typeface="Times New Roman" panose="02020603050405020304" pitchFamily="18" charset="0"/>
              </a:rPr>
              <a:t>nonsmoking residents</a:t>
            </a:r>
            <a:r>
              <a:rPr lang="en-US" sz="3000" dirty="0">
                <a:latin typeface="Times New Roman" panose="02020603050405020304" pitchFamily="18" charset="0"/>
                <a:cs typeface="Times New Roman" panose="02020603050405020304" pitchFamily="18" charset="0"/>
              </a:rPr>
              <a:t>.</a:t>
            </a:r>
          </a:p>
          <a:p>
            <a:pPr lvl="0"/>
            <a:r>
              <a:rPr lang="en-US" sz="3000" dirty="0" smtClean="0">
                <a:solidFill>
                  <a:prstClr val="black"/>
                </a:solidFill>
                <a:latin typeface="Times New Roman" panose="02020603050405020304" pitchFamily="18" charset="0"/>
                <a:cs typeface="Times New Roman" panose="02020603050405020304" pitchFamily="18" charset="0"/>
              </a:rPr>
              <a:t>The </a:t>
            </a:r>
            <a:r>
              <a:rPr lang="en-US" sz="3000" dirty="0">
                <a:solidFill>
                  <a:prstClr val="black"/>
                </a:solidFill>
                <a:latin typeface="Times New Roman" panose="02020603050405020304" pitchFamily="18" charset="0"/>
                <a:cs typeface="Times New Roman" panose="02020603050405020304" pitchFamily="18" charset="0"/>
              </a:rPr>
              <a:t>use of oxygen while smoking is PROHIBITED</a:t>
            </a:r>
          </a:p>
          <a:p>
            <a:pPr lvl="0"/>
            <a:r>
              <a:rPr lang="en-US" sz="3000" dirty="0">
                <a:solidFill>
                  <a:prstClr val="black"/>
                </a:solidFill>
                <a:latin typeface="Times New Roman" panose="02020603050405020304" pitchFamily="18" charset="0"/>
                <a:cs typeface="Times New Roman" panose="02020603050405020304" pitchFamily="18" charset="0"/>
              </a:rPr>
              <a:t>Reference Tag </a:t>
            </a:r>
            <a:r>
              <a:rPr lang="en-US" sz="3000" dirty="0" smtClean="0">
                <a:solidFill>
                  <a:prstClr val="black"/>
                </a:solidFill>
                <a:latin typeface="Times New Roman" panose="02020603050405020304" pitchFamily="18" charset="0"/>
                <a:cs typeface="Times New Roman" panose="02020603050405020304" pitchFamily="18" charset="0"/>
              </a:rPr>
              <a:t>689 </a:t>
            </a:r>
            <a:r>
              <a:rPr lang="en-US" sz="3000" dirty="0">
                <a:solidFill>
                  <a:prstClr val="black"/>
                </a:solidFill>
                <a:latin typeface="Times New Roman" panose="02020603050405020304" pitchFamily="18" charset="0"/>
                <a:cs typeface="Times New Roman" panose="02020603050405020304" pitchFamily="18" charset="0"/>
              </a:rPr>
              <a:t>for additional smoking guidance </a:t>
            </a:r>
          </a:p>
          <a:p>
            <a:endParaRPr lang="en-US" dirty="0">
              <a:latin typeface="Times New Roman" panose="02020603050405020304" pitchFamily="18" charset="0"/>
              <a:cs typeface="Times New Roman" panose="02020603050405020304" pitchFamily="18" charset="0"/>
            </a:endParaRPr>
          </a:p>
        </p:txBody>
      </p:sp>
      <p:sp>
        <p:nvSpPr>
          <p:cNvPr id="5" name="Title 3"/>
          <p:cNvSpPr>
            <a:spLocks noGrp="1"/>
          </p:cNvSpPr>
          <p:nvPr>
            <p:ph type="title"/>
          </p:nvPr>
        </p:nvSpPr>
        <p:spPr/>
        <p:txBody>
          <a:bodyPr/>
          <a:lstStyle/>
          <a:p>
            <a:r>
              <a:rPr lang="en-US" sz="4800" dirty="0">
                <a:latin typeface="Calibri "/>
              </a:rPr>
              <a:t>§483.90(i)(5)</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82</a:t>
            </a:fld>
            <a:endParaRPr lang="en-US" dirty="0">
              <a:solidFill>
                <a:prstClr val="black">
                  <a:tint val="75000"/>
                </a:prstClr>
              </a:solidFill>
            </a:endParaRPr>
          </a:p>
        </p:txBody>
      </p:sp>
    </p:spTree>
    <p:extLst>
      <p:ext uri="{BB962C8B-B14F-4D97-AF65-F5344CB8AC3E}">
        <p14:creationId xmlns:p14="http://schemas.microsoft.com/office/powerpoint/2010/main" val="41194239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lstStyle/>
          <a:p>
            <a:r>
              <a:rPr lang="en-US" sz="4800" dirty="0">
                <a:latin typeface="Calibri" panose="020F0502020204030204" pitchFamily="34" charset="0"/>
              </a:rPr>
              <a:t>§483.95 Training Requirements </a:t>
            </a:r>
          </a:p>
        </p:txBody>
      </p:sp>
      <p:sp>
        <p:nvSpPr>
          <p:cNvPr id="6" name="Text Placeholder 2"/>
          <p:cNvSpPr txBox="1">
            <a:spLocks/>
          </p:cNvSpPr>
          <p:nvPr/>
        </p:nvSpPr>
        <p:spPr>
          <a:xfrm>
            <a:off x="839788" y="1681163"/>
            <a:ext cx="5157787" cy="8239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latin typeface="Times New Roman" panose="02020603050405020304" pitchFamily="18" charset="0"/>
                <a:cs typeface="Times New Roman" panose="02020603050405020304" pitchFamily="18" charset="0"/>
              </a:rPr>
              <a:t>New Training Requirements F-Tag Numbering:</a:t>
            </a:r>
            <a:endParaRPr lang="en-US" sz="2800" dirty="0">
              <a:latin typeface="Times New Roman" panose="02020603050405020304" pitchFamily="18" charset="0"/>
              <a:cs typeface="Times New Roman" panose="02020603050405020304" pitchFamily="18" charset="0"/>
            </a:endParaRPr>
          </a:p>
        </p:txBody>
      </p:sp>
      <p:sp>
        <p:nvSpPr>
          <p:cNvPr id="7" name="Content Placeholder 3"/>
          <p:cNvSpPr txBox="1">
            <a:spLocks/>
          </p:cNvSpPr>
          <p:nvPr/>
        </p:nvSpPr>
        <p:spPr>
          <a:xfrm>
            <a:off x="839788" y="2671763"/>
            <a:ext cx="5157787"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F940 Training Requirements-General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F941 Communication Training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F942 Resident’s Rights Training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F943 Abuse, Neglect, and Exploitation Training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F944 QAPI Training </a:t>
            </a:r>
            <a:endPar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8" name="Content Placeholder 5"/>
          <p:cNvSpPr txBox="1">
            <a:spLocks/>
          </p:cNvSpPr>
          <p:nvPr/>
        </p:nvSpPr>
        <p:spPr>
          <a:xfrm>
            <a:off x="6146006" y="2694895"/>
            <a:ext cx="5183188"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F945 Infection Control Training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F946 Compliance and Ethics Training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F947 Required In-service Training for Nurse Aides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F948 Training for Feeding Assistants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F949 Behavioral Health Training </a:t>
            </a:r>
            <a:endParaRPr kumimoji="0" lang="en-US"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022FF3C-310F-4809-A5BE-BC5BA8AA108D}" type="slidenum">
              <a:rPr lang="en-US" smtClean="0">
                <a:solidFill>
                  <a:prstClr val="black">
                    <a:tint val="75000"/>
                  </a:prstClr>
                </a:solidFill>
              </a:rPr>
              <a:pPr/>
              <a:t>83</a:t>
            </a:fld>
            <a:endParaRPr lang="en-US" dirty="0">
              <a:solidFill>
                <a:prstClr val="black">
                  <a:tint val="75000"/>
                </a:prstClr>
              </a:solidFill>
            </a:endParaRPr>
          </a:p>
        </p:txBody>
      </p:sp>
    </p:spTree>
    <p:extLst>
      <p:ext uri="{BB962C8B-B14F-4D97-AF65-F5344CB8AC3E}">
        <p14:creationId xmlns:p14="http://schemas.microsoft.com/office/powerpoint/2010/main" val="267648688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985" y="1158241"/>
            <a:ext cx="10704029" cy="488333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F-Tag 940</a:t>
            </a:r>
          </a:p>
          <a:p>
            <a:r>
              <a:rPr lang="en-US" sz="2800" dirty="0" smtClean="0">
                <a:latin typeface="Times New Roman" panose="02020603050405020304" pitchFamily="18" charset="0"/>
                <a:cs typeface="Times New Roman" panose="02020603050405020304" pitchFamily="18" charset="0"/>
              </a:rPr>
              <a:t>New tag</a:t>
            </a:r>
          </a:p>
          <a:p>
            <a:r>
              <a:rPr lang="en-US" sz="2800" dirty="0" smtClean="0">
                <a:latin typeface="Times New Roman" panose="02020603050405020304" pitchFamily="18" charset="0"/>
                <a:cs typeface="Times New Roman" panose="02020603050405020304" pitchFamily="18" charset="0"/>
              </a:rPr>
              <a:t>Will be implemented in Phase 3</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facility must develop, implement, and maintain an effective training program for all new and existing staff; individuals providing services under a contractual arrangement; and volunteers, consistent with their expected roles.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facility must determine the A </a:t>
            </a:r>
            <a:r>
              <a:rPr lang="en-US" sz="2800" dirty="0">
                <a:latin typeface="Times New Roman" panose="02020603050405020304" pitchFamily="18" charset="0"/>
                <a:cs typeface="Times New Roman" panose="02020603050405020304" pitchFamily="18" charset="0"/>
              </a:rPr>
              <a:t>facility must determine the amount and types of training necessary based on a facility assessment </a:t>
            </a:r>
            <a:r>
              <a:rPr lang="en-US" sz="2800" dirty="0" smtClean="0">
                <a:latin typeface="Times New Roman" panose="02020603050405020304" pitchFamily="18" charset="0"/>
                <a:cs typeface="Times New Roman" panose="02020603050405020304" pitchFamily="18" charset="0"/>
              </a:rPr>
              <a:t>as specified at §483.70(e).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000" b="1" i="1" dirty="0">
              <a:solidFill>
                <a:srgbClr val="FF0000"/>
              </a:solidFill>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smtClean="0">
                <a:latin typeface="Calibri "/>
              </a:rPr>
              <a:t>Training Requirements Regulation</a:t>
            </a:r>
            <a:endParaRPr lang="en-US" dirty="0">
              <a:latin typeface="Calibri "/>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84</a:t>
            </a:fld>
            <a:endParaRPr lang="en-US" dirty="0">
              <a:solidFill>
                <a:prstClr val="black">
                  <a:tint val="75000"/>
                </a:prstClr>
              </a:solidFill>
            </a:endParaRPr>
          </a:p>
        </p:txBody>
      </p:sp>
    </p:spTree>
    <p:extLst>
      <p:ext uri="{BB962C8B-B14F-4D97-AF65-F5344CB8AC3E}">
        <p14:creationId xmlns:p14="http://schemas.microsoft.com/office/powerpoint/2010/main" val="17230665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b="1" dirty="0" smtClean="0">
                <a:latin typeface="Times New Roman" panose="02020603050405020304" pitchFamily="18" charset="0"/>
                <a:cs typeface="Times New Roman" panose="02020603050405020304" pitchFamily="18" charset="0"/>
              </a:rPr>
              <a:t>F-Tag 941 Communication </a:t>
            </a:r>
          </a:p>
          <a:p>
            <a:r>
              <a:rPr lang="en-US" sz="2400" dirty="0" smtClean="0">
                <a:latin typeface="Times New Roman" panose="02020603050405020304" pitchFamily="18" charset="0"/>
                <a:cs typeface="Times New Roman" panose="02020603050405020304" pitchFamily="18" charset="0"/>
              </a:rPr>
              <a:t>New requirement </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facility must include effective communications as mandatory training for direct care staff</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Phase 3 implementation</a:t>
            </a:r>
          </a:p>
          <a:p>
            <a:pPr marL="0" indent="0">
              <a:buNone/>
            </a:pPr>
            <a:r>
              <a:rPr lang="en-US" sz="2800" b="1" dirty="0" smtClean="0">
                <a:latin typeface="Times New Roman" panose="02020603050405020304" pitchFamily="18" charset="0"/>
                <a:cs typeface="Times New Roman" panose="02020603050405020304" pitchFamily="18" charset="0"/>
              </a:rPr>
              <a:t>F-Tag 942 Resident’s Rights</a:t>
            </a:r>
          </a:p>
          <a:p>
            <a:r>
              <a:rPr lang="en-US" sz="2000" dirty="0" smtClean="0">
                <a:latin typeface="Times New Roman" panose="02020603050405020304" pitchFamily="18" charset="0"/>
                <a:cs typeface="Times New Roman" panose="02020603050405020304" pitchFamily="18" charset="0"/>
              </a:rPr>
              <a:t>New requirement</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 facility must ensure that staff members are educated on the rights of the resident and the responsibilities of a facility to properly care for its residents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Phase 3 implementation</a:t>
            </a:r>
          </a:p>
          <a:p>
            <a:endParaRPr lang="en-US" sz="2000"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§483.95 Training Requirements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85</a:t>
            </a:fld>
            <a:endParaRPr lang="en-US" dirty="0">
              <a:solidFill>
                <a:prstClr val="black">
                  <a:tint val="75000"/>
                </a:prstClr>
              </a:solidFill>
            </a:endParaRPr>
          </a:p>
        </p:txBody>
      </p:sp>
    </p:spTree>
    <p:extLst>
      <p:ext uri="{BB962C8B-B14F-4D97-AF65-F5344CB8AC3E}">
        <p14:creationId xmlns:p14="http://schemas.microsoft.com/office/powerpoint/2010/main" val="364054622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844" y="1365339"/>
            <a:ext cx="10758311" cy="4297363"/>
          </a:xfrm>
        </p:spPr>
        <p:txBody>
          <a:bodyPr>
            <a:normAutofit fontScale="92500"/>
          </a:bodyPr>
          <a:lstStyle/>
          <a:p>
            <a:pPr marL="0" indent="0">
              <a:buNone/>
            </a:pPr>
            <a:r>
              <a:rPr lang="en-US" sz="2600" b="1" dirty="0" smtClean="0">
                <a:latin typeface="Times New Roman" panose="02020603050405020304" pitchFamily="18" charset="0"/>
                <a:cs typeface="Times New Roman" panose="02020603050405020304" pitchFamily="18" charset="0"/>
              </a:rPr>
              <a:t>F-Tag 943 Abuse, Neglect, and Exploitation</a:t>
            </a:r>
            <a:endParaRPr lang="en-US" sz="2600" b="1"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Old F-Tag 226</a:t>
            </a:r>
          </a:p>
          <a:p>
            <a:r>
              <a:rPr lang="en-US" sz="2600" dirty="0" smtClean="0">
                <a:latin typeface="Times New Roman" panose="02020603050405020304" pitchFamily="18" charset="0"/>
                <a:cs typeface="Times New Roman" panose="02020603050405020304" pitchFamily="18" charset="0"/>
              </a:rPr>
              <a:t>Phase 1 requirement</a:t>
            </a:r>
          </a:p>
          <a:p>
            <a:r>
              <a:rPr lang="en-US" sz="2600" dirty="0" smtClean="0">
                <a:latin typeface="Times New Roman" panose="02020603050405020304" pitchFamily="18" charset="0"/>
                <a:cs typeface="Times New Roman" panose="02020603050405020304" pitchFamily="18" charset="0"/>
              </a:rPr>
              <a:t>A facility must provide training for its staff on the freedom from abuse, neglect, and exploitation</a:t>
            </a:r>
          </a:p>
          <a:p>
            <a:pPr marL="0" indent="0">
              <a:buNone/>
            </a:pPr>
            <a:r>
              <a:rPr lang="en-US" sz="2600" b="1" dirty="0" smtClean="0">
                <a:latin typeface="Times New Roman" panose="02020603050405020304" pitchFamily="18" charset="0"/>
                <a:cs typeface="Times New Roman" panose="02020603050405020304" pitchFamily="18" charset="0"/>
              </a:rPr>
              <a:t>F-Tag 944 QAPI Training</a:t>
            </a:r>
            <a:r>
              <a:rPr lang="en-US" sz="2600" dirty="0" smtClean="0">
                <a:latin typeface="Times New Roman" panose="02020603050405020304" pitchFamily="18" charset="0"/>
                <a:cs typeface="Times New Roman" panose="02020603050405020304" pitchFamily="18" charset="0"/>
              </a:rPr>
              <a:t> </a:t>
            </a:r>
          </a:p>
          <a:p>
            <a:r>
              <a:rPr lang="en-US" sz="2600" dirty="0" smtClean="0">
                <a:latin typeface="Times New Roman" panose="02020603050405020304" pitchFamily="18" charset="0"/>
                <a:cs typeface="Times New Roman" panose="02020603050405020304" pitchFamily="18" charset="0"/>
              </a:rPr>
              <a:t>New requirement</a:t>
            </a:r>
          </a:p>
          <a:p>
            <a:r>
              <a:rPr lang="en-US" sz="2600" dirty="0" smtClean="0">
                <a:latin typeface="Times New Roman" panose="02020603050405020304" pitchFamily="18" charset="0"/>
                <a:cs typeface="Times New Roman" panose="02020603050405020304" pitchFamily="18" charset="0"/>
              </a:rPr>
              <a:t>Phase 3 requirement</a:t>
            </a:r>
          </a:p>
          <a:p>
            <a:r>
              <a:rPr lang="en-US" sz="2600" dirty="0">
                <a:latin typeface="Times New Roman" panose="02020603050405020304" pitchFamily="18" charset="0"/>
                <a:cs typeface="Times New Roman" panose="02020603050405020304" pitchFamily="18" charset="0"/>
              </a:rPr>
              <a:t>A facility must include as part of its QAPI program mandatory training that outlines and informs staff of the elements and goals of the facility’s QAPI </a:t>
            </a:r>
            <a:r>
              <a:rPr lang="en-US" sz="2600" dirty="0" smtClean="0">
                <a:latin typeface="Times New Roman" panose="02020603050405020304" pitchFamily="18" charset="0"/>
                <a:cs typeface="Times New Roman" panose="02020603050405020304" pitchFamily="18" charset="0"/>
              </a:rPr>
              <a:t>program.</a:t>
            </a:r>
            <a:endParaRPr lang="en-US" sz="26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4800" dirty="0">
                <a:latin typeface="Calibri "/>
              </a:rPr>
              <a:t>§483.95 Training Requirements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86</a:t>
            </a:fld>
            <a:endParaRPr lang="en-US" dirty="0">
              <a:solidFill>
                <a:prstClr val="black">
                  <a:tint val="75000"/>
                </a:prstClr>
              </a:solidFill>
            </a:endParaRPr>
          </a:p>
        </p:txBody>
      </p:sp>
    </p:spTree>
    <p:extLst>
      <p:ext uri="{BB962C8B-B14F-4D97-AF65-F5344CB8AC3E}">
        <p14:creationId xmlns:p14="http://schemas.microsoft.com/office/powerpoint/2010/main" val="356502851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400" b="1" dirty="0" smtClean="0">
                <a:latin typeface="Times New Roman" panose="02020603050405020304" pitchFamily="18" charset="0"/>
                <a:cs typeface="Times New Roman" panose="02020603050405020304" pitchFamily="18" charset="0"/>
              </a:rPr>
              <a:t>F-Tag 945 Infection Control Training </a:t>
            </a:r>
          </a:p>
          <a:p>
            <a:r>
              <a:rPr lang="en-US" sz="2400" dirty="0" smtClean="0">
                <a:latin typeface="Times New Roman" panose="02020603050405020304" pitchFamily="18" charset="0"/>
                <a:cs typeface="Times New Roman" panose="02020603050405020304" pitchFamily="18" charset="0"/>
              </a:rPr>
              <a:t>New requirement</a:t>
            </a:r>
          </a:p>
          <a:p>
            <a:r>
              <a:rPr lang="en-US" sz="2400" dirty="0" smtClean="0">
                <a:latin typeface="Times New Roman" panose="02020603050405020304" pitchFamily="18" charset="0"/>
                <a:cs typeface="Times New Roman" panose="02020603050405020304" pitchFamily="18" charset="0"/>
              </a:rPr>
              <a:t>Phase 3 implementation</a:t>
            </a:r>
            <a:r>
              <a:rPr lang="en-US" sz="2400" dirty="0">
                <a:solidFill>
                  <a:prstClr val="black"/>
                </a:solidFill>
                <a:latin typeface="Times New Roman" panose="02020603050405020304" pitchFamily="18" charset="0"/>
                <a:cs typeface="Times New Roman" panose="02020603050405020304" pitchFamily="18" charset="0"/>
              </a:rPr>
              <a:t> </a:t>
            </a:r>
            <a:endParaRPr lang="en-US" sz="2400" dirty="0" smtClean="0">
              <a:solidFill>
                <a:prstClr val="black"/>
              </a:solidFill>
              <a:latin typeface="Times New Roman" panose="02020603050405020304" pitchFamily="18" charset="0"/>
              <a:cs typeface="Times New Roman" panose="02020603050405020304" pitchFamily="18" charset="0"/>
            </a:endParaRPr>
          </a:p>
          <a:p>
            <a:r>
              <a:rPr lang="en-US" sz="2400" dirty="0" smtClean="0">
                <a:solidFill>
                  <a:prstClr val="black"/>
                </a:solidFill>
                <a:latin typeface="Times New Roman" panose="02020603050405020304" pitchFamily="18" charset="0"/>
                <a:cs typeface="Times New Roman" panose="02020603050405020304" pitchFamily="18" charset="0"/>
              </a:rPr>
              <a:t>A </a:t>
            </a:r>
            <a:r>
              <a:rPr lang="en-US" sz="2400" dirty="0">
                <a:solidFill>
                  <a:prstClr val="black"/>
                </a:solidFill>
                <a:latin typeface="Times New Roman" panose="02020603050405020304" pitchFamily="18" charset="0"/>
                <a:cs typeface="Times New Roman" panose="02020603050405020304" pitchFamily="18" charset="0"/>
              </a:rPr>
              <a:t>facility must include as part of its infection prevention and control program mandatory training that includes the written standards, policies, and procedures for the program </a:t>
            </a:r>
            <a:r>
              <a:rPr lang="en-US" sz="2400" dirty="0" smtClean="0">
                <a:solidFill>
                  <a:prstClr val="black"/>
                </a:solidFill>
                <a:latin typeface="Times New Roman" panose="02020603050405020304" pitchFamily="18" charset="0"/>
                <a:cs typeface="Times New Roman" panose="02020603050405020304" pitchFamily="18" charset="0"/>
              </a:rPr>
              <a:t> </a:t>
            </a:r>
          </a:p>
          <a:p>
            <a:pPr marL="0" indent="0">
              <a:buNone/>
            </a:pPr>
            <a:r>
              <a:rPr lang="en-US" sz="2400" b="1" dirty="0" smtClean="0">
                <a:solidFill>
                  <a:prstClr val="black"/>
                </a:solidFill>
                <a:latin typeface="Times New Roman" panose="02020603050405020304" pitchFamily="18" charset="0"/>
                <a:cs typeface="Times New Roman" panose="02020603050405020304" pitchFamily="18" charset="0"/>
              </a:rPr>
              <a:t>F-Tag 946 Compliance and Ethics Training </a:t>
            </a:r>
          </a:p>
          <a:p>
            <a:r>
              <a:rPr lang="en-US" sz="2400" dirty="0" smtClean="0">
                <a:solidFill>
                  <a:prstClr val="black"/>
                </a:solidFill>
                <a:latin typeface="Times New Roman" panose="02020603050405020304" pitchFamily="18" charset="0"/>
                <a:cs typeface="Times New Roman" panose="02020603050405020304" pitchFamily="18" charset="0"/>
              </a:rPr>
              <a:t>New requirement </a:t>
            </a:r>
          </a:p>
          <a:p>
            <a:r>
              <a:rPr lang="en-US" sz="2400" dirty="0" smtClean="0">
                <a:solidFill>
                  <a:prstClr val="black"/>
                </a:solidFill>
                <a:latin typeface="Times New Roman" panose="02020603050405020304" pitchFamily="18" charset="0"/>
                <a:cs typeface="Times New Roman" panose="02020603050405020304" pitchFamily="18" charset="0"/>
              </a:rPr>
              <a:t>Phase 3 implementation </a:t>
            </a:r>
          </a:p>
          <a:p>
            <a:r>
              <a:rPr lang="en-US" sz="2400" dirty="0" smtClean="0">
                <a:solidFill>
                  <a:prstClr val="black"/>
                </a:solidFill>
                <a:latin typeface="Times New Roman" panose="02020603050405020304" pitchFamily="18" charset="0"/>
                <a:cs typeface="Times New Roman" panose="02020603050405020304" pitchFamily="18" charset="0"/>
              </a:rPr>
              <a:t>The </a:t>
            </a:r>
            <a:r>
              <a:rPr lang="en-US" sz="2400" dirty="0">
                <a:solidFill>
                  <a:prstClr val="black"/>
                </a:solidFill>
                <a:latin typeface="Times New Roman" panose="02020603050405020304" pitchFamily="18" charset="0"/>
                <a:cs typeface="Times New Roman" panose="02020603050405020304" pitchFamily="18" charset="0"/>
              </a:rPr>
              <a:t>operating organization for each facility must include </a:t>
            </a:r>
            <a:r>
              <a:rPr lang="en-US" sz="2400" dirty="0" smtClean="0">
                <a:solidFill>
                  <a:prstClr val="black"/>
                </a:solidFill>
                <a:latin typeface="Times New Roman" panose="02020603050405020304" pitchFamily="18" charset="0"/>
                <a:cs typeface="Times New Roman" panose="02020603050405020304" pitchFamily="18" charset="0"/>
              </a:rPr>
              <a:t>compliance </a:t>
            </a:r>
            <a:r>
              <a:rPr lang="en-US" sz="2400" dirty="0">
                <a:solidFill>
                  <a:prstClr val="black"/>
                </a:solidFill>
                <a:latin typeface="Times New Roman" panose="02020603050405020304" pitchFamily="18" charset="0"/>
                <a:cs typeface="Times New Roman" panose="02020603050405020304" pitchFamily="18" charset="0"/>
              </a:rPr>
              <a:t>and ethics </a:t>
            </a:r>
            <a:r>
              <a:rPr lang="en-US" sz="2400" dirty="0" smtClean="0">
                <a:solidFill>
                  <a:prstClr val="black"/>
                </a:solidFill>
                <a:latin typeface="Times New Roman" panose="02020603050405020304" pitchFamily="18" charset="0"/>
                <a:cs typeface="Times New Roman" panose="02020603050405020304" pitchFamily="18" charset="0"/>
              </a:rPr>
              <a:t>training for staff </a:t>
            </a:r>
            <a:endParaRPr lang="en-US" sz="2400" dirty="0">
              <a:solidFill>
                <a:prstClr val="black"/>
              </a:solidFill>
              <a:latin typeface="Times New Roman" panose="02020603050405020304" pitchFamily="18" charset="0"/>
              <a:cs typeface="Times New Roman" panose="02020603050405020304" pitchFamily="18" charset="0"/>
            </a:endParaRPr>
          </a:p>
          <a:p>
            <a:endParaRPr lang="en-US" sz="2400" dirty="0" smtClean="0">
              <a:solidFill>
                <a:prstClr val="black"/>
              </a:solidFill>
              <a:latin typeface="Times New Roman" panose="02020603050405020304" pitchFamily="18" charset="0"/>
              <a:cs typeface="Times New Roman" panose="02020603050405020304" pitchFamily="18" charset="0"/>
            </a:endParaRPr>
          </a:p>
          <a:p>
            <a:endParaRPr lang="en-US" sz="2400" dirty="0" smtClean="0">
              <a:solidFill>
                <a:prstClr val="black"/>
              </a:solidFill>
              <a:latin typeface="Times New Roman" panose="02020603050405020304" pitchFamily="18" charset="0"/>
              <a:cs typeface="Times New Roman" panose="02020603050405020304" pitchFamily="18" charset="0"/>
            </a:endParaRPr>
          </a:p>
          <a:p>
            <a:endParaRPr lang="en-US" sz="2400"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§483.95 Training Requirements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87</a:t>
            </a:fld>
            <a:endParaRPr lang="en-US" dirty="0">
              <a:solidFill>
                <a:prstClr val="black">
                  <a:tint val="75000"/>
                </a:prstClr>
              </a:solidFill>
            </a:endParaRPr>
          </a:p>
        </p:txBody>
      </p:sp>
    </p:spTree>
    <p:extLst>
      <p:ext uri="{BB962C8B-B14F-4D97-AF65-F5344CB8AC3E}">
        <p14:creationId xmlns:p14="http://schemas.microsoft.com/office/powerpoint/2010/main" val="227065850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4361"/>
            <a:ext cx="10668000" cy="4297363"/>
          </a:xfrm>
        </p:spPr>
        <p:txBody>
          <a:bodyPr>
            <a:normAutofit fontScale="92500" lnSpcReduction="10000"/>
          </a:bodyPr>
          <a:lstStyle/>
          <a:p>
            <a:pPr marL="0" indent="0">
              <a:buNone/>
            </a:pPr>
            <a:r>
              <a:rPr lang="en-US" sz="2800" b="1" dirty="0" smtClean="0">
                <a:latin typeface="Times New Roman" panose="02020603050405020304" pitchFamily="18" charset="0"/>
                <a:cs typeface="Times New Roman" panose="02020603050405020304" pitchFamily="18" charset="0"/>
              </a:rPr>
              <a:t>F-Tag 947 In-Service Training for Nurse Aides </a:t>
            </a:r>
          </a:p>
          <a:p>
            <a:r>
              <a:rPr lang="en-US" sz="2800" dirty="0" smtClean="0">
                <a:latin typeface="Times New Roman" panose="02020603050405020304" pitchFamily="18" charset="0"/>
                <a:cs typeface="Times New Roman" panose="02020603050405020304" pitchFamily="18" charset="0"/>
              </a:rPr>
              <a:t>Old F-Tag 498</a:t>
            </a:r>
          </a:p>
          <a:p>
            <a:r>
              <a:rPr lang="en-US" sz="2800" dirty="0" smtClean="0">
                <a:latin typeface="Times New Roman" panose="02020603050405020304" pitchFamily="18" charset="0"/>
                <a:cs typeface="Times New Roman" panose="02020603050405020304" pitchFamily="18" charset="0"/>
              </a:rPr>
              <a:t>Phase 1 requirement</a:t>
            </a:r>
            <a:r>
              <a:rPr lang="en-US" sz="2800" dirty="0">
                <a:solidFill>
                  <a:prstClr val="black"/>
                </a:solidFill>
                <a:latin typeface="Times New Roman" panose="02020603050405020304" pitchFamily="18" charset="0"/>
                <a:cs typeface="Times New Roman" panose="02020603050405020304" pitchFamily="18" charset="0"/>
              </a:rPr>
              <a:t> </a:t>
            </a:r>
            <a:endParaRPr lang="en-US" sz="2800" dirty="0" smtClean="0">
              <a:solidFill>
                <a:prstClr val="black"/>
              </a:solidFill>
              <a:latin typeface="Times New Roman" panose="02020603050405020304" pitchFamily="18" charset="0"/>
              <a:cs typeface="Times New Roman" panose="02020603050405020304" pitchFamily="18" charset="0"/>
            </a:endParaRPr>
          </a:p>
          <a:p>
            <a:r>
              <a:rPr lang="en-US" sz="2800" dirty="0" smtClean="0">
                <a:solidFill>
                  <a:prstClr val="black"/>
                </a:solidFill>
                <a:latin typeface="Times New Roman" panose="02020603050405020304" pitchFamily="18" charset="0"/>
                <a:cs typeface="Times New Roman" panose="02020603050405020304" pitchFamily="18" charset="0"/>
              </a:rPr>
              <a:t>Required </a:t>
            </a:r>
            <a:r>
              <a:rPr lang="en-US" sz="2800" dirty="0">
                <a:solidFill>
                  <a:prstClr val="black"/>
                </a:solidFill>
                <a:latin typeface="Times New Roman" panose="02020603050405020304" pitchFamily="18" charset="0"/>
                <a:cs typeface="Times New Roman" panose="02020603050405020304" pitchFamily="18" charset="0"/>
              </a:rPr>
              <a:t>in-service training for nurse </a:t>
            </a:r>
            <a:r>
              <a:rPr lang="en-US" sz="2800" dirty="0" smtClean="0">
                <a:solidFill>
                  <a:prstClr val="black"/>
                </a:solidFill>
                <a:latin typeface="Times New Roman" panose="02020603050405020304" pitchFamily="18" charset="0"/>
                <a:cs typeface="Times New Roman" panose="02020603050405020304" pitchFamily="18" charset="0"/>
              </a:rPr>
              <a:t>aides</a:t>
            </a:r>
          </a:p>
          <a:p>
            <a:pPr marL="0" indent="0">
              <a:buNone/>
            </a:pPr>
            <a:r>
              <a:rPr lang="en-US" sz="2800" b="1" dirty="0" smtClean="0">
                <a:solidFill>
                  <a:prstClr val="black"/>
                </a:solidFill>
                <a:latin typeface="Times New Roman" panose="02020603050405020304" pitchFamily="18" charset="0"/>
                <a:cs typeface="Times New Roman" panose="02020603050405020304" pitchFamily="18" charset="0"/>
              </a:rPr>
              <a:t>F-Tag 948 Training for Feeding Assistants </a:t>
            </a:r>
          </a:p>
          <a:p>
            <a:r>
              <a:rPr lang="en-US" sz="2800" dirty="0" smtClean="0">
                <a:solidFill>
                  <a:prstClr val="black"/>
                </a:solidFill>
                <a:latin typeface="Times New Roman" panose="02020603050405020304" pitchFamily="18" charset="0"/>
                <a:cs typeface="Times New Roman" panose="02020603050405020304" pitchFamily="18" charset="0"/>
              </a:rPr>
              <a:t>Old F-Tag 373</a:t>
            </a:r>
          </a:p>
          <a:p>
            <a:r>
              <a:rPr lang="en-US" sz="2800" dirty="0" smtClean="0">
                <a:solidFill>
                  <a:prstClr val="black"/>
                </a:solidFill>
                <a:latin typeface="Times New Roman" panose="02020603050405020304" pitchFamily="18" charset="0"/>
                <a:cs typeface="Times New Roman" panose="02020603050405020304" pitchFamily="18" charset="0"/>
              </a:rPr>
              <a:t>Phase 1 requirement</a:t>
            </a:r>
          </a:p>
          <a:p>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facility must not use any individual working in the facility as a paid feeding assistant unless that individual has successfully completed a State-approved training program for feeding assistants, as specified in §483.160.</a:t>
            </a:r>
          </a:p>
          <a:p>
            <a:endParaRPr lang="en-US" dirty="0" smtClean="0">
              <a:solidFill>
                <a:prstClr val="black"/>
              </a:solidFill>
              <a:latin typeface="Times New Roman" panose="02020603050405020304" pitchFamily="18" charset="0"/>
              <a:cs typeface="Times New Roman" panose="02020603050405020304" pitchFamily="18" charset="0"/>
            </a:endParaRPr>
          </a:p>
          <a:p>
            <a:endParaRPr lang="en-US" dirty="0" smtClean="0">
              <a:solidFill>
                <a:prstClr val="black"/>
              </a:solidFill>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§483.95 Training Requirements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88</a:t>
            </a:fld>
            <a:endParaRPr lang="en-US" dirty="0">
              <a:solidFill>
                <a:prstClr val="black">
                  <a:tint val="75000"/>
                </a:prstClr>
              </a:solidFill>
            </a:endParaRPr>
          </a:p>
        </p:txBody>
      </p:sp>
    </p:spTree>
    <p:extLst>
      <p:ext uri="{BB962C8B-B14F-4D97-AF65-F5344CB8AC3E}">
        <p14:creationId xmlns:p14="http://schemas.microsoft.com/office/powerpoint/2010/main" val="6499336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644" y="1444361"/>
            <a:ext cx="10148711" cy="4297363"/>
          </a:xfrm>
        </p:spPr>
        <p:txBody>
          <a:bodyPr/>
          <a:lstStyle/>
          <a:p>
            <a:pPr marL="0" indent="0">
              <a:buNone/>
            </a:pPr>
            <a:r>
              <a:rPr lang="en-US" sz="2400" b="1" dirty="0" smtClean="0">
                <a:latin typeface="Times New Roman" panose="02020603050405020304" pitchFamily="18" charset="0"/>
                <a:cs typeface="Times New Roman" panose="02020603050405020304" pitchFamily="18" charset="0"/>
              </a:rPr>
              <a:t>F-Tag 949 Behavioral Health Training </a:t>
            </a:r>
          </a:p>
          <a:p>
            <a:r>
              <a:rPr lang="en-US" sz="2400" dirty="0" smtClean="0">
                <a:latin typeface="Times New Roman" panose="02020603050405020304" pitchFamily="18" charset="0"/>
                <a:cs typeface="Times New Roman" panose="02020603050405020304" pitchFamily="18" charset="0"/>
              </a:rPr>
              <a:t>New requirement </a:t>
            </a:r>
          </a:p>
          <a:p>
            <a:r>
              <a:rPr lang="en-US" sz="2400" dirty="0" smtClean="0">
                <a:latin typeface="Times New Roman" panose="02020603050405020304" pitchFamily="18" charset="0"/>
                <a:cs typeface="Times New Roman" panose="02020603050405020304" pitchFamily="18" charset="0"/>
              </a:rPr>
              <a:t>Phase 3 implementation</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facility must provide behavioral health training consistent with the requirements at §483.40 and as determined by the facility </a:t>
            </a:r>
            <a:r>
              <a:rPr lang="en-US" sz="2400" dirty="0" smtClean="0">
                <a:latin typeface="Times New Roman" panose="02020603050405020304" pitchFamily="18" charset="0"/>
                <a:cs typeface="Times New Roman" panose="02020603050405020304" pitchFamily="18" charset="0"/>
              </a:rPr>
              <a:t>assessment</a:t>
            </a:r>
            <a:endParaRPr lang="en-US" sz="2400"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a:latin typeface="Calibri" panose="020F0502020204030204" pitchFamily="34" charset="0"/>
              </a:rPr>
              <a:t>§483.95 Training Requirements </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89</a:t>
            </a:fld>
            <a:endParaRPr lang="en-US" dirty="0">
              <a:solidFill>
                <a:prstClr val="black">
                  <a:tint val="75000"/>
                </a:prstClr>
              </a:solidFill>
            </a:endParaRPr>
          </a:p>
        </p:txBody>
      </p:sp>
    </p:spTree>
    <p:extLst>
      <p:ext uri="{BB962C8B-B14F-4D97-AF65-F5344CB8AC3E}">
        <p14:creationId xmlns:p14="http://schemas.microsoft.com/office/powerpoint/2010/main" val="3328009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133" y="1444361"/>
            <a:ext cx="10735733" cy="4297363"/>
          </a:xfrm>
        </p:spPr>
        <p:txBody>
          <a:bodyPr>
            <a:normAutofit/>
          </a:bodyPr>
          <a:lstStyle/>
          <a:p>
            <a:pPr marL="0" indent="0">
              <a:spcAft>
                <a:spcPts val="1200"/>
              </a:spcAft>
              <a:buNone/>
            </a:pPr>
            <a:r>
              <a:rPr lang="en-US" sz="2400" b="1" dirty="0" smtClean="0">
                <a:solidFill>
                  <a:prstClr val="black"/>
                </a:solidFill>
                <a:latin typeface="Times New Roman" panose="02020603050405020304" pitchFamily="18" charset="0"/>
                <a:cs typeface="Times New Roman" panose="02020603050405020304" pitchFamily="18" charset="0"/>
              </a:rPr>
              <a:t>Regulatory Changes in Resident Assessment cont.</a:t>
            </a:r>
          </a:p>
          <a:p>
            <a:pPr>
              <a:spcAft>
                <a:spcPts val="1200"/>
              </a:spcAft>
              <a:buFont typeface="Wingdings" panose="05000000000000000000" pitchFamily="2" charset="2"/>
              <a:buChar char="§"/>
            </a:pPr>
            <a:r>
              <a:rPr lang="en-US" sz="2400" dirty="0" smtClean="0">
                <a:solidFill>
                  <a:prstClr val="black"/>
                </a:solidFill>
                <a:latin typeface="Times New Roman" panose="02020603050405020304" pitchFamily="18" charset="0"/>
                <a:cs typeface="Times New Roman" panose="02020603050405020304" pitchFamily="18" charset="0"/>
              </a:rPr>
              <a:t>New </a:t>
            </a:r>
            <a:r>
              <a:rPr lang="en-US" sz="2400" dirty="0">
                <a:solidFill>
                  <a:prstClr val="black"/>
                </a:solidFill>
                <a:latin typeface="Times New Roman" panose="02020603050405020304" pitchFamily="18" charset="0"/>
                <a:cs typeface="Times New Roman" panose="02020603050405020304" pitchFamily="18" charset="0"/>
              </a:rPr>
              <a:t>requirement to include </a:t>
            </a:r>
            <a:r>
              <a:rPr lang="en-US" sz="2400" dirty="0" smtClean="0">
                <a:solidFill>
                  <a:prstClr val="black"/>
                </a:solidFill>
                <a:latin typeface="Times New Roman" panose="02020603050405020304" pitchFamily="18" charset="0"/>
                <a:cs typeface="Times New Roman" panose="02020603050405020304" pitchFamily="18" charset="0"/>
              </a:rPr>
              <a:t>PASRR </a:t>
            </a:r>
            <a:r>
              <a:rPr lang="en-US" sz="2400" dirty="0">
                <a:solidFill>
                  <a:prstClr val="black"/>
                </a:solidFill>
                <a:latin typeface="Times New Roman" panose="02020603050405020304" pitchFamily="18" charset="0"/>
                <a:cs typeface="Times New Roman" panose="02020603050405020304" pitchFamily="18" charset="0"/>
              </a:rPr>
              <a:t>evaluation and determination information in the resident’s comprehensive assessment, care planning and transitions of care</a:t>
            </a:r>
          </a:p>
          <a:p>
            <a:pPr>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New requirement to refer residents with a level II </a:t>
            </a:r>
            <a:r>
              <a:rPr lang="en-US" sz="2400" dirty="0" smtClean="0">
                <a:solidFill>
                  <a:prstClr val="black"/>
                </a:solidFill>
                <a:latin typeface="Times New Roman" panose="02020603050405020304" pitchFamily="18" charset="0"/>
                <a:cs typeface="Times New Roman" panose="02020603050405020304" pitchFamily="18" charset="0"/>
              </a:rPr>
              <a:t>PASRR </a:t>
            </a:r>
            <a:r>
              <a:rPr lang="en-US" sz="2400" dirty="0">
                <a:solidFill>
                  <a:prstClr val="black"/>
                </a:solidFill>
                <a:latin typeface="Times New Roman" panose="02020603050405020304" pitchFamily="18" charset="0"/>
                <a:cs typeface="Times New Roman" panose="02020603050405020304" pitchFamily="18" charset="0"/>
              </a:rPr>
              <a:t>and newly evident or possible mental disorder, intellectual disability or related condition to the appropriate state authority upon a significant change in </a:t>
            </a:r>
            <a:r>
              <a:rPr lang="en-US" sz="2400" dirty="0" smtClean="0">
                <a:solidFill>
                  <a:prstClr val="black"/>
                </a:solidFill>
                <a:latin typeface="Times New Roman" panose="02020603050405020304" pitchFamily="18" charset="0"/>
                <a:cs typeface="Times New Roman" panose="02020603050405020304" pitchFamily="18" charset="0"/>
              </a:rPr>
              <a:t>status</a:t>
            </a:r>
          </a:p>
          <a:p>
            <a:pPr>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All occurrences of the term “mental illness” have been updated to “mental disorder” and the term “intellectually disabled” has been updated to “intellectual disability”</a:t>
            </a:r>
            <a:endParaRPr lang="en-US" sz="2400" b="1" dirty="0">
              <a:solidFill>
                <a:prstClr val="black"/>
              </a:solidFill>
              <a:latin typeface="Times New Roman" panose="02020603050405020304" pitchFamily="18" charset="0"/>
              <a:cs typeface="Times New Roman" panose="02020603050405020304" pitchFamily="18" charset="0"/>
            </a:endParaRPr>
          </a:p>
          <a:p>
            <a:pPr>
              <a:spcAft>
                <a:spcPts val="1200"/>
              </a:spcAft>
              <a:buFont typeface="Wingdings" panose="05000000000000000000" pitchFamily="2" charset="2"/>
              <a:buChar char="§"/>
            </a:pPr>
            <a:endParaRPr lang="en-US" sz="2000" dirty="0" smtClean="0">
              <a:solidFill>
                <a:prstClr val="black"/>
              </a:solidFill>
              <a:latin typeface="Arial" panose="020B0604020202020204" pitchFamily="34" charset="0"/>
              <a:cs typeface="Arial" panose="020B0604020202020204" pitchFamily="34" charset="0"/>
            </a:endParaRPr>
          </a:p>
          <a:p>
            <a:pPr>
              <a:spcAft>
                <a:spcPts val="1200"/>
              </a:spcAft>
              <a:buFont typeface="Wingdings" panose="05000000000000000000" pitchFamily="2" charset="2"/>
              <a:buChar char="§"/>
            </a:pPr>
            <a:endParaRPr lang="en-US" sz="2000" dirty="0">
              <a:solidFill>
                <a:prstClr val="black"/>
              </a:solidFill>
              <a:latin typeface="Arial" panose="020B0604020202020204" pitchFamily="34" charset="0"/>
              <a:cs typeface="Arial" panose="020B0604020202020204" pitchFamily="34" charset="0"/>
            </a:endParaRPr>
          </a:p>
          <a:p>
            <a:endParaRPr lang="en-US" dirty="0"/>
          </a:p>
        </p:txBody>
      </p:sp>
      <p:sp>
        <p:nvSpPr>
          <p:cNvPr id="4" name="Title 3"/>
          <p:cNvSpPr>
            <a:spLocks noGrp="1"/>
          </p:cNvSpPr>
          <p:nvPr>
            <p:ph type="title"/>
          </p:nvPr>
        </p:nvSpPr>
        <p:spPr/>
        <p:txBody>
          <a:bodyPr/>
          <a:lstStyle/>
          <a:p>
            <a:r>
              <a:rPr lang="en-US" sz="6000" dirty="0"/>
              <a:t>§483.20 Resident Assessment</a:t>
            </a: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476349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311" y="1332090"/>
            <a:ext cx="10487378" cy="4297363"/>
          </a:xfrm>
        </p:spPr>
        <p:txBody>
          <a:bodyPr>
            <a:normAutofit fontScale="55000" lnSpcReduction="20000"/>
          </a:bodyPr>
          <a:lstStyle/>
          <a:p>
            <a:r>
              <a:rPr lang="en-US" dirty="0" smtClean="0">
                <a:latin typeface="Times New Roman" panose="02020603050405020304" pitchFamily="18" charset="0"/>
                <a:cs typeface="Times New Roman" panose="02020603050405020304" pitchFamily="18" charset="0"/>
              </a:rPr>
              <a:t>This training has provided you with an overview and key concepts of the new Long Term Care Regulations and Guidance</a:t>
            </a:r>
          </a:p>
          <a:p>
            <a:r>
              <a:rPr lang="en-US" dirty="0" smtClean="0">
                <a:latin typeface="Times New Roman" panose="02020603050405020304" pitchFamily="18" charset="0"/>
                <a:cs typeface="Times New Roman" panose="02020603050405020304" pitchFamily="18" charset="0"/>
              </a:rPr>
              <a:t>For additional questions please submit to NH Survey Development Mailbox at </a:t>
            </a:r>
            <a:r>
              <a:rPr lang="en-US" dirty="0" smtClean="0">
                <a:latin typeface="Times New Roman" panose="02020603050405020304" pitchFamily="18" charset="0"/>
                <a:cs typeface="Times New Roman" panose="02020603050405020304" pitchFamily="18" charset="0"/>
                <a:hlinkClick r:id="rId3"/>
              </a:rPr>
              <a:t>NHSurveyDevelopment@cms.hhs.gov</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Link to the LTC Survey Process SME Videos:</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Overview</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Abuse and Neglect</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Admission, Transfers, and Discharge </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Behavioral Health Services </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Facility Assessment </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Infection Control </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Nursing Services</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Person Centered Care </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Pharmacy Services</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Quality Assurance and Performance Improvement</a:t>
            </a:r>
          </a:p>
          <a:p>
            <a:pPr lvl="1">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Quality of Life/Quality of Care </a:t>
            </a:r>
          </a:p>
          <a:p>
            <a:pPr lvl="1">
              <a:buFont typeface="Courier New" panose="02070309020205020404" pitchFamily="49" charset="0"/>
              <a:buChar char="o"/>
            </a:pPr>
            <a:endParaRPr lang="en-US" dirty="0" smtClean="0">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hlinkClick r:id="rId4"/>
              </a:rPr>
              <a:t>https</a:t>
            </a:r>
            <a:r>
              <a:rPr lang="en-US" u="sng" dirty="0">
                <a:latin typeface="Times New Roman" panose="02020603050405020304" pitchFamily="18" charset="0"/>
                <a:cs typeface="Times New Roman" panose="02020603050405020304" pitchFamily="18" charset="0"/>
                <a:hlinkClick r:id="rId4"/>
              </a:rPr>
              <a:t>://</a:t>
            </a:r>
            <a:r>
              <a:rPr lang="en-US" u="sng" dirty="0" smtClean="0">
                <a:latin typeface="Times New Roman" panose="02020603050405020304" pitchFamily="18" charset="0"/>
                <a:cs typeface="Times New Roman" panose="02020603050405020304" pitchFamily="18" charset="0"/>
                <a:hlinkClick r:id="rId4"/>
              </a:rPr>
              <a:t>surveyortraining.cms.hhs.gov/pubs/CourseMenu.aspx?cid=0CMSLTCSME_VID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5400" dirty="0" smtClean="0">
                <a:latin typeface="Calibri" panose="020F0502020204030204" pitchFamily="34" charset="0"/>
              </a:rPr>
              <a:t>Conclusion </a:t>
            </a:r>
            <a:endParaRPr lang="en-US" dirty="0">
              <a:latin typeface="Calibri" panose="020F0502020204030204" pitchFamily="34" charset="0"/>
            </a:endParaRPr>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90</a:t>
            </a:fld>
            <a:endParaRPr lang="en-US" dirty="0">
              <a:solidFill>
                <a:prstClr val="black">
                  <a:tint val="75000"/>
                </a:prstClr>
              </a:solidFill>
            </a:endParaRPr>
          </a:p>
        </p:txBody>
      </p:sp>
    </p:spTree>
    <p:extLst>
      <p:ext uri="{BB962C8B-B14F-4D97-AF65-F5344CB8AC3E}">
        <p14:creationId xmlns:p14="http://schemas.microsoft.com/office/powerpoint/2010/main" val="7459840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a:lnSpc>
                <a:spcPct val="100000"/>
              </a:lnSpc>
              <a:spcBef>
                <a:spcPts val="0"/>
              </a:spcBef>
              <a:buNone/>
            </a:pPr>
            <a:r>
              <a:rPr lang="en-US" sz="5400" dirty="0">
                <a:solidFill>
                  <a:prstClr val="black"/>
                </a:solidFill>
                <a:latin typeface="Calibri" panose="020F0502020204030204" pitchFamily="34" charset="0"/>
              </a:rPr>
              <a:t>For all of your hard work in assuring the health, safety, needs and choices of residents that reside in Nursing Homes</a:t>
            </a:r>
          </a:p>
          <a:p>
            <a:pPr marL="0" indent="0">
              <a:buNone/>
            </a:pPr>
            <a:endParaRPr lang="en-US" dirty="0"/>
          </a:p>
        </p:txBody>
      </p:sp>
      <p:sp>
        <p:nvSpPr>
          <p:cNvPr id="3" name="Title 2"/>
          <p:cNvSpPr>
            <a:spLocks noGrp="1"/>
          </p:cNvSpPr>
          <p:nvPr>
            <p:ph type="title"/>
          </p:nvPr>
        </p:nvSpPr>
        <p:spPr/>
        <p:txBody>
          <a:bodyPr>
            <a:noAutofit/>
          </a:bodyPr>
          <a:lstStyle/>
          <a:p>
            <a:pPr algn="ctr"/>
            <a:r>
              <a:rPr lang="en-US" sz="6000" b="1" dirty="0">
                <a:solidFill>
                  <a:prstClr val="black"/>
                </a:solidFill>
                <a:latin typeface="Calibri" panose="020F0502020204030204" pitchFamily="34" charset="0"/>
              </a:rPr>
              <a:t>THANK YOU</a:t>
            </a:r>
            <a:endParaRPr lang="en-US" sz="6000" dirty="0"/>
          </a:p>
        </p:txBody>
      </p:sp>
      <p:pic>
        <p:nvPicPr>
          <p:cNvPr id="4" name="Picture 3"/>
          <p:cNvPicPr>
            <a:picLocks noChangeAspect="1"/>
          </p:cNvPicPr>
          <p:nvPr/>
        </p:nvPicPr>
        <p:blipFill>
          <a:blip r:embed="rId3"/>
          <a:stretch>
            <a:fillRect/>
          </a:stretch>
        </p:blipFill>
        <p:spPr>
          <a:xfrm>
            <a:off x="8145492" y="4546840"/>
            <a:ext cx="1905000" cy="1905000"/>
          </a:xfrm>
          <a:prstGeom prst="rect">
            <a:avLst/>
          </a:prstGeom>
        </p:spPr>
      </p:pic>
      <p:sp>
        <p:nvSpPr>
          <p:cNvPr id="7" name="Slide Number Placeholder 6"/>
          <p:cNvSpPr>
            <a:spLocks noGrp="1"/>
          </p:cNvSpPr>
          <p:nvPr>
            <p:ph type="sldNum" sz="quarter" idx="10"/>
          </p:nvPr>
        </p:nvSpPr>
        <p:spPr/>
        <p:txBody>
          <a:bodyPr/>
          <a:lstStyle/>
          <a:p>
            <a:fld id="{7022FF3C-310F-4809-A5BE-BC5BA8AA108D}" type="slidenum">
              <a:rPr lang="en-US" smtClean="0">
                <a:solidFill>
                  <a:prstClr val="black">
                    <a:tint val="75000"/>
                  </a:prstClr>
                </a:solidFill>
              </a:rPr>
              <a:pPr/>
              <a:t>91</a:t>
            </a:fld>
            <a:endParaRPr lang="en-US" dirty="0">
              <a:solidFill>
                <a:prstClr val="black">
                  <a:tint val="75000"/>
                </a:prstClr>
              </a:solidFill>
            </a:endParaRPr>
          </a:p>
        </p:txBody>
      </p:sp>
    </p:spTree>
    <p:extLst>
      <p:ext uri="{BB962C8B-B14F-4D97-AF65-F5344CB8AC3E}">
        <p14:creationId xmlns:p14="http://schemas.microsoft.com/office/powerpoint/2010/main" val="311920950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155" y="1444361"/>
            <a:ext cx="10577689" cy="4297363"/>
          </a:xfrm>
        </p:spPr>
        <p:txBody>
          <a:bodyPr/>
          <a:lstStyle/>
          <a:p>
            <a:pPr marL="0" indent="0" algn="ctr">
              <a:buNone/>
            </a:pPr>
            <a:r>
              <a:rPr lang="en-US" dirty="0" smtClean="0">
                <a:latin typeface="Times New Roman" panose="02020603050405020304" pitchFamily="18" charset="0"/>
                <a:cs typeface="Times New Roman" panose="02020603050405020304" pitchFamily="18" charset="0"/>
              </a:rPr>
              <a:t>On behalf of CMS Central Office we would like to acknowledge and thank, the CMS Team, Key Stakeholders, Contractors, Consultants, and Subject Matter Experts for your collaboration, support, knowledge and skills in helping us develop the new Long Term Care Regulations and Guidance. </a:t>
            </a:r>
            <a:endParaRPr lang="en-US"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smtClean="0"/>
              <a:t>Acknowledgement </a:t>
            </a:r>
            <a:endParaRPr lang="en-US" dirty="0"/>
          </a:p>
        </p:txBody>
      </p:sp>
      <p:sp>
        <p:nvSpPr>
          <p:cNvPr id="6" name="Slide Number Placeholder 5"/>
          <p:cNvSpPr>
            <a:spLocks noGrp="1"/>
          </p:cNvSpPr>
          <p:nvPr>
            <p:ph type="sldNum" sz="quarter" idx="10"/>
          </p:nvPr>
        </p:nvSpPr>
        <p:spPr/>
        <p:txBody>
          <a:bodyPr/>
          <a:lstStyle/>
          <a:p>
            <a:fld id="{7022FF3C-310F-4809-A5BE-BC5BA8AA108D}" type="slidenum">
              <a:rPr lang="en-US" smtClean="0">
                <a:solidFill>
                  <a:prstClr val="black">
                    <a:tint val="75000"/>
                  </a:prstClr>
                </a:solidFill>
              </a:rPr>
              <a:pPr/>
              <a:t>92</a:t>
            </a:fld>
            <a:endParaRPr lang="en-US" dirty="0">
              <a:solidFill>
                <a:prstClr val="black">
                  <a:tint val="75000"/>
                </a:prstClr>
              </a:solidFill>
            </a:endParaRPr>
          </a:p>
        </p:txBody>
      </p:sp>
    </p:spTree>
    <p:extLst>
      <p:ext uri="{BB962C8B-B14F-4D97-AF65-F5344CB8AC3E}">
        <p14:creationId xmlns:p14="http://schemas.microsoft.com/office/powerpoint/2010/main" val="4003478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Custom 1">
      <a:majorFont>
        <a:latin typeface="Times New Roman"/>
        <a:ea typeface=""/>
        <a:cs typeface=""/>
      </a:majorFont>
      <a:minorFont>
        <a:latin typeface="Times New Roman"/>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736C039F8C5A47B108CC7FD10ECC89" ma:contentTypeVersion="" ma:contentTypeDescription="Create a new document." ma:contentTypeScope="" ma:versionID="30548e45f7a1ef69117295ab9a7900d9">
  <xsd:schema xmlns:xsd="http://www.w3.org/2001/XMLSchema" xmlns:xs="http://www.w3.org/2001/XMLSchema" xmlns:p="http://schemas.microsoft.com/office/2006/metadata/properties" targetNamespace="http://schemas.microsoft.com/office/2006/metadata/properties" ma:root="true" ma:fieldsID="21884e123a96006eadc83d3039f631b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6C73E8-FC43-48EF-B5C4-6869A81CB6D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C24D495-D2DD-4D63-96F8-169F43658B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1400DC6-4A0A-48DB-A07D-4F9CDE588E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16043</TotalTime>
  <Words>18193</Words>
  <Application>Microsoft Office PowerPoint</Application>
  <PresentationFormat>Widescreen</PresentationFormat>
  <Paragraphs>1720</Paragraphs>
  <Slides>92</Slides>
  <Notes>92</Notes>
  <HiddenSlides>0</HiddenSlides>
  <MMClips>0</MMClips>
  <ScaleCrop>false</ScaleCrop>
  <HeadingPairs>
    <vt:vector size="6" baseType="variant">
      <vt:variant>
        <vt:lpstr>Fonts Used</vt:lpstr>
      </vt:variant>
      <vt:variant>
        <vt:i4>12</vt:i4>
      </vt:variant>
      <vt:variant>
        <vt:lpstr>Theme</vt:lpstr>
      </vt:variant>
      <vt:variant>
        <vt:i4>10</vt:i4>
      </vt:variant>
      <vt:variant>
        <vt:lpstr>Slide Titles</vt:lpstr>
      </vt:variant>
      <vt:variant>
        <vt:i4>92</vt:i4>
      </vt:variant>
    </vt:vector>
  </HeadingPairs>
  <TitlesOfParts>
    <vt:vector size="114" baseType="lpstr">
      <vt:lpstr>Arial</vt:lpstr>
      <vt:lpstr>Calibri</vt:lpstr>
      <vt:lpstr>Calibri </vt:lpstr>
      <vt:lpstr>Calibri Light</vt:lpstr>
      <vt:lpstr>Constantia</vt:lpstr>
      <vt:lpstr>Courier New</vt:lpstr>
      <vt:lpstr>Helvetica</vt:lpstr>
      <vt:lpstr>Helvetica LT Std</vt:lpstr>
      <vt:lpstr>Lucida Sans</vt:lpstr>
      <vt:lpstr>Nirmala UI</vt:lpstr>
      <vt:lpstr>Times New Roman</vt:lpstr>
      <vt:lpstr>Wingdings</vt:lpstr>
      <vt:lpstr>1_CMS_template</vt:lpstr>
      <vt:lpstr>2_CMS_template</vt:lpstr>
      <vt:lpstr>Office Theme</vt:lpstr>
      <vt:lpstr>CMS_template</vt:lpstr>
      <vt:lpstr>5_CMS_template</vt:lpstr>
      <vt:lpstr>3_CMS_template</vt:lpstr>
      <vt:lpstr>6_CMS_template</vt:lpstr>
      <vt:lpstr>1_Office Theme</vt:lpstr>
      <vt:lpstr>7_CMS_template</vt:lpstr>
      <vt:lpstr>2_Office Theme</vt:lpstr>
      <vt:lpstr>Long Term Care Regulations and Guidance  </vt:lpstr>
      <vt:lpstr>§ 483.10 Resident Rights</vt:lpstr>
      <vt:lpstr>  § 483.10 Resident Rights  </vt:lpstr>
      <vt:lpstr>  § 483.10 Resident Rights  </vt:lpstr>
      <vt:lpstr>  § 483.10 Resident Rights  </vt:lpstr>
      <vt:lpstr>  § 483.10 Resident Rights  </vt:lpstr>
      <vt:lpstr>§483.20 Resident Assessment</vt:lpstr>
      <vt:lpstr>§483.20 Resident Assessment</vt:lpstr>
      <vt:lpstr>§483.20 Resident Assessment</vt:lpstr>
      <vt:lpstr>§483.20 Resident Assessment</vt:lpstr>
      <vt:lpstr>§ 483.21 Comprehensive Person-Centered Care Planning</vt:lpstr>
      <vt:lpstr>F655 Baseline Care Plan – New Requirement</vt:lpstr>
      <vt:lpstr>F655 Baseline Care Plan</vt:lpstr>
      <vt:lpstr>F656 Comprehensive Person-Centered Care Plan</vt:lpstr>
      <vt:lpstr>F656 Comprehensive Person-Centered Care Plan</vt:lpstr>
      <vt:lpstr>F657 Care Plan Timing and Revision</vt:lpstr>
      <vt:lpstr>F657 Care Plan Timing and Revision</vt:lpstr>
      <vt:lpstr>F657 Care Plan Timing and Revision</vt:lpstr>
      <vt:lpstr>F658 Services Provided Meet Professional Standards</vt:lpstr>
      <vt:lpstr>F659 Qualified Persons</vt:lpstr>
      <vt:lpstr>F660 Discharge Planning Process</vt:lpstr>
      <vt:lpstr>F661 Discharge Summary</vt:lpstr>
      <vt:lpstr>483.24 Quality of Life </vt:lpstr>
      <vt:lpstr>F675 – Quality of Life</vt:lpstr>
      <vt:lpstr>F676  - Activities of Daily Living (ADLs)</vt:lpstr>
      <vt:lpstr>F677 – ADL Care Provided for Dependent Residents</vt:lpstr>
      <vt:lpstr>F678  Cardio-Pulmonary Resuscitation (CPR)</vt:lpstr>
      <vt:lpstr>F679 – Activities</vt:lpstr>
      <vt:lpstr>F680 – Qualifications of Activity Professional</vt:lpstr>
      <vt:lpstr>§483.25 Quality of Care </vt:lpstr>
      <vt:lpstr> F684 Quality of Care  </vt:lpstr>
      <vt:lpstr>F685 - Vision and Hearing</vt:lpstr>
      <vt:lpstr>F686 – Pressure Ulcers</vt:lpstr>
      <vt:lpstr>F687 - Foot Care</vt:lpstr>
      <vt:lpstr>F688 -Mobility and Range of Motion </vt:lpstr>
      <vt:lpstr>F689 - Accidents and Supervision</vt:lpstr>
      <vt:lpstr> F690 Bowel/Bladder Incontinence, Catheter, UTI </vt:lpstr>
      <vt:lpstr>F691 - Colostomy, Urostomy, or Ileostomy care</vt:lpstr>
      <vt:lpstr> F692 - Assisted Nutrition and Hydration  </vt:lpstr>
      <vt:lpstr>F693 - Tube Feeding Management Restore Eating Skills</vt:lpstr>
      <vt:lpstr> F694 Parenteral/IV Fluids  </vt:lpstr>
      <vt:lpstr>F695 - Respiratory Care, including  Tracheostomy Care and Tracheal Suctioning</vt:lpstr>
      <vt:lpstr>F696  - Prostheses  </vt:lpstr>
      <vt:lpstr> F697 - Pain Management   </vt:lpstr>
      <vt:lpstr>F698  – Dialysis</vt:lpstr>
      <vt:lpstr> F699 Trauma Informed Care  </vt:lpstr>
      <vt:lpstr> F700 Bedrails  </vt:lpstr>
      <vt:lpstr>Physician Services</vt:lpstr>
      <vt:lpstr>Physician Services</vt:lpstr>
      <vt:lpstr>§483.50 Laboratory, Radiology, and Other Diagnostic Services</vt:lpstr>
      <vt:lpstr>§483.50 Laboratory, Radiology, and Other Diagnostic Services</vt:lpstr>
      <vt:lpstr>§483.50 Laboratory, Radiology, and Other Diagnostic Services</vt:lpstr>
      <vt:lpstr>§483.55 Dental Services </vt:lpstr>
      <vt:lpstr>§483.55 Dental Services </vt:lpstr>
      <vt:lpstr>§483.60 Food and Nutrition Services</vt:lpstr>
      <vt:lpstr> §483.60 Food and Nutrition Services – F800</vt:lpstr>
      <vt:lpstr>§483.60(a)(1)-(2) Staffing – F801</vt:lpstr>
      <vt:lpstr>§483.60(a)(1)-(2) Staffing – F801</vt:lpstr>
      <vt:lpstr>§483.60 Food and Nutrition Services</vt:lpstr>
      <vt:lpstr>§483.60(d) Food and Drink</vt:lpstr>
      <vt:lpstr>§483.60(d) Food and drink –  F807</vt:lpstr>
      <vt:lpstr>§483.60(e) Therapeutic Diets – F808</vt:lpstr>
      <vt:lpstr>§483.60(f) Frequency of Meals – F809</vt:lpstr>
      <vt:lpstr> §483.60(g) Assistive Devices – F810</vt:lpstr>
      <vt:lpstr>§483.60(h) Paid Feeding Assistants – F811</vt:lpstr>
      <vt:lpstr>§483.60(i) Food Safety Requirements – F812</vt:lpstr>
      <vt:lpstr> §483.60(i) Food Safety Requirements – F813</vt:lpstr>
      <vt:lpstr>§483.65 Specialized Rehabilitative Services</vt:lpstr>
      <vt:lpstr>§483.65 Specialized Rehabilitative Services </vt:lpstr>
      <vt:lpstr>§483.70 Administration</vt:lpstr>
      <vt:lpstr>§483.70   Administration</vt:lpstr>
      <vt:lpstr>§483.70   Administration</vt:lpstr>
      <vt:lpstr>§483.70   Administration</vt:lpstr>
      <vt:lpstr>§483.70   Administration</vt:lpstr>
      <vt:lpstr>§483.70   Administration</vt:lpstr>
      <vt:lpstr>§483.90 Physical Environment</vt:lpstr>
      <vt:lpstr>Definition</vt:lpstr>
      <vt:lpstr>§483.90(d)(3) Resident Bed</vt:lpstr>
      <vt:lpstr>§483.90(e)(i) Bedroom # of residents</vt:lpstr>
      <vt:lpstr>§483.90(f) Bedrooms equipped/near lavatory/toilet</vt:lpstr>
      <vt:lpstr>§483.90(g)(1)-(2) Resident Call System</vt:lpstr>
      <vt:lpstr>§483.90(i)(5)</vt:lpstr>
      <vt:lpstr>§483.95 Training Requirements </vt:lpstr>
      <vt:lpstr>Training Requirements Regulation</vt:lpstr>
      <vt:lpstr>§483.95 Training Requirements </vt:lpstr>
      <vt:lpstr>§483.95 Training Requirements </vt:lpstr>
      <vt:lpstr>§483.95 Training Requirements </vt:lpstr>
      <vt:lpstr>§483.95 Training Requirements </vt:lpstr>
      <vt:lpstr>§483.95 Training Requirements </vt:lpstr>
      <vt:lpstr>Conclusion </vt:lpstr>
      <vt:lpstr>THANK YOU</vt:lpstr>
      <vt:lpstr>Acknowledgement </vt:lpstr>
    </vt:vector>
  </TitlesOfParts>
  <Company>CMS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 Requirements Interpretive Guidance Review</dc:title>
  <dc:creator>DEBRA LYONS</dc:creator>
  <cp:lastModifiedBy>Sara Brice-Payne</cp:lastModifiedBy>
  <cp:revision>440</cp:revision>
  <cp:lastPrinted>2017-11-29T17:20:29Z</cp:lastPrinted>
  <dcterms:created xsi:type="dcterms:W3CDTF">2016-12-03T14:01:44Z</dcterms:created>
  <dcterms:modified xsi:type="dcterms:W3CDTF">2017-12-13T01:29:55Z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1717092432</vt:i4>
  </property>
  <property fmtid="{D5CDD505-2E9C-101B-9397-08002B2CF9AE}" pid="3" name="_NewReviewCycle">
    <vt:lpwstr/>
  </property>
  <property fmtid="{D5CDD505-2E9C-101B-9397-08002B2CF9AE}" pid="4" name="_EmailSubject">
    <vt:lpwstr>posting of training </vt:lpwstr>
  </property>
  <property fmtid="{D5CDD505-2E9C-101B-9397-08002B2CF9AE}" pid="5" name="_AuthorEmail">
    <vt:lpwstr>Sara.Brice-Payne@cms.hhs.gov</vt:lpwstr>
  </property>
  <property fmtid="{D5CDD505-2E9C-101B-9397-08002B2CF9AE}" pid="6" name="_AuthorEmailDisplayName">
    <vt:lpwstr>Brice-Payne, Sara L. (CMS/CCSQ)</vt:lpwstr>
  </property>
  <property fmtid="{D5CDD505-2E9C-101B-9397-08002B2CF9AE}" pid="7" name="_PreviousAdHocReviewCycleID">
    <vt:i4>-580561084</vt:i4>
  </property>
  <property fmtid="{D5CDD505-2E9C-101B-9397-08002B2CF9AE}" pid="8" name="ContentTypeId">
    <vt:lpwstr>0x01010078736C039F8C5A47B108CC7FD10ECC89</vt:lpwstr>
  </property>
</Properties>
</file>