
<file path=[Content_Types].xml><?xml version="1.0" encoding="utf-8"?>
<Types xmlns="http://schemas.openxmlformats.org/package/2006/content-types">
  <Default Extension="png" ContentType="image/png"/>
  <Default Extension="png&amp;ehk=UjIxXfJ4heSrM" ContentType="image/png"/>
  <Default Extension="jpeg" ContentType="image/jpeg"/>
  <Default Extension="rels" ContentType="application/vnd.openxmlformats-package.relationships+xml"/>
  <Default Extension="xml" ContentType="application/xml"/>
  <Default Extension="wdp" ContentType="image/vnd.ms-photo"/>
  <Default Extension="jpg&amp;ehk=Nsg2iAb0"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67"/>
  </p:notesMasterIdLst>
  <p:handoutMasterIdLst>
    <p:handoutMasterId r:id="rId68"/>
  </p:handoutMasterIdLst>
  <p:sldIdLst>
    <p:sldId id="256" r:id="rId5"/>
    <p:sldId id="276" r:id="rId6"/>
    <p:sldId id="257" r:id="rId7"/>
    <p:sldId id="266" r:id="rId8"/>
    <p:sldId id="258" r:id="rId9"/>
    <p:sldId id="316" r:id="rId10"/>
    <p:sldId id="317" r:id="rId11"/>
    <p:sldId id="319" r:id="rId12"/>
    <p:sldId id="296" r:id="rId13"/>
    <p:sldId id="321" r:id="rId14"/>
    <p:sldId id="320" r:id="rId15"/>
    <p:sldId id="322" r:id="rId16"/>
    <p:sldId id="294" r:id="rId17"/>
    <p:sldId id="295" r:id="rId18"/>
    <p:sldId id="323" r:id="rId19"/>
    <p:sldId id="324" r:id="rId20"/>
    <p:sldId id="325" r:id="rId21"/>
    <p:sldId id="326" r:id="rId22"/>
    <p:sldId id="327" r:id="rId23"/>
    <p:sldId id="328" r:id="rId24"/>
    <p:sldId id="330" r:id="rId25"/>
    <p:sldId id="358" r:id="rId26"/>
    <p:sldId id="267" r:id="rId27"/>
    <p:sldId id="356" r:id="rId28"/>
    <p:sldId id="331" r:id="rId29"/>
    <p:sldId id="332" r:id="rId30"/>
    <p:sldId id="333" r:id="rId31"/>
    <p:sldId id="334" r:id="rId32"/>
    <p:sldId id="268" r:id="rId33"/>
    <p:sldId id="336" r:id="rId34"/>
    <p:sldId id="338" r:id="rId35"/>
    <p:sldId id="335" r:id="rId36"/>
    <p:sldId id="337" r:id="rId37"/>
    <p:sldId id="339" r:id="rId38"/>
    <p:sldId id="340" r:id="rId39"/>
    <p:sldId id="341" r:id="rId40"/>
    <p:sldId id="342" r:id="rId41"/>
    <p:sldId id="343" r:id="rId42"/>
    <p:sldId id="314" r:id="rId43"/>
    <p:sldId id="269" r:id="rId44"/>
    <p:sldId id="259" r:id="rId45"/>
    <p:sldId id="344" r:id="rId46"/>
    <p:sldId id="345" r:id="rId47"/>
    <p:sldId id="346" r:id="rId48"/>
    <p:sldId id="353" r:id="rId49"/>
    <p:sldId id="300" r:id="rId50"/>
    <p:sldId id="270" r:id="rId51"/>
    <p:sldId id="350" r:id="rId52"/>
    <p:sldId id="351" r:id="rId53"/>
    <p:sldId id="354" r:id="rId54"/>
    <p:sldId id="271" r:id="rId55"/>
    <p:sldId id="352" r:id="rId56"/>
    <p:sldId id="347" r:id="rId57"/>
    <p:sldId id="348" r:id="rId58"/>
    <p:sldId id="349" r:id="rId59"/>
    <p:sldId id="299" r:id="rId60"/>
    <p:sldId id="274" r:id="rId61"/>
    <p:sldId id="355" r:id="rId62"/>
    <p:sldId id="275" r:id="rId63"/>
    <p:sldId id="297" r:id="rId64"/>
    <p:sldId id="278" r:id="rId65"/>
    <p:sldId id="357" r:id="rId66"/>
  </p:sldIdLst>
  <p:sldSz cx="12192000" cy="6858000"/>
  <p:notesSz cx="6858000" cy="9144000"/>
  <p:custDataLst>
    <p:tags r:id="rId6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D1CC00"/>
    <a:srgbClr val="339966"/>
    <a:srgbClr val="FF8F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17" autoAdjust="0"/>
  </p:normalViewPr>
  <p:slideViewPr>
    <p:cSldViewPr snapToGrid="0">
      <p:cViewPr varScale="1">
        <p:scale>
          <a:sx n="40" d="100"/>
          <a:sy n="40" d="100"/>
        </p:scale>
        <p:origin x="426"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1F0C4C-4960-464E-8258-F7D817DFDBFD}" type="datetime8">
              <a:rPr lang="en-US" smtClean="0"/>
              <a:t>11/06/2017 9:20 AM</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B8BED8-0A0C-4B3B-B43F-D65831482C82}" type="slidenum">
              <a:rPr lang="en-US" smtClean="0"/>
              <a:t>‹#›</a:t>
            </a:fld>
            <a:endParaRPr lang="en-US" dirty="0"/>
          </a:p>
        </p:txBody>
      </p:sp>
    </p:spTree>
    <p:extLst>
      <p:ext uri="{BB962C8B-B14F-4D97-AF65-F5344CB8AC3E}">
        <p14:creationId xmlns:p14="http://schemas.microsoft.com/office/powerpoint/2010/main" val="428119778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894BDB-B1DD-4D74-93BE-83B3D6D6EB55}" type="datetime8">
              <a:rPr lang="en-US" smtClean="0"/>
              <a:t>11/06/2017 9:20 AM</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C51784-AF18-4D11-B587-04A0D2E37F89}" type="slidenum">
              <a:rPr lang="en-US" smtClean="0"/>
              <a:t>‹#›</a:t>
            </a:fld>
            <a:endParaRPr lang="en-US" dirty="0"/>
          </a:p>
        </p:txBody>
      </p:sp>
    </p:spTree>
    <p:extLst>
      <p:ext uri="{BB962C8B-B14F-4D97-AF65-F5344CB8AC3E}">
        <p14:creationId xmlns:p14="http://schemas.microsoft.com/office/powerpoint/2010/main" val="40311924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1675660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6192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7174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1930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3672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9456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8652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9121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6820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9983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4430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1753126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2267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7701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9673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808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1131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2139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7536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788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74365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7132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5103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26129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1046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2323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36608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52250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7914673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29923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38956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94370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5536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34351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35747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16752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1376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9090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3643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2859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6856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9831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10436410"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10436410" cy="861420"/>
          </a:xfrm>
        </p:spPr>
        <p:txBody>
          <a:bodyPr anchor="t"/>
          <a:lstStyle>
            <a:lvl1pPr marL="0" indent="0" algn="l">
              <a:buNone/>
              <a:defRPr cap="all">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0076" y="4800587"/>
            <a:ext cx="1095375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0075" y="685800"/>
            <a:ext cx="1095375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0075" y="5367325"/>
            <a:ext cx="10953749"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8" name="Picture 7"/>
          <p:cNvPicPr>
            <a:picLocks noChangeAspect="1"/>
          </p:cNvPicPr>
          <p:nvPr userDrawn="1"/>
        </p:nvPicPr>
        <p:blipFill>
          <a:blip r:embed="rId2">
            <a:extLst>
              <a:ext uri="{BEBA8EAE-BF5A-486C-A8C5-ECC9F3942E4B}">
                <a14:imgProps xmlns:a14="http://schemas.microsoft.com/office/drawing/2010/main">
                  <a14:imgLayer r:embed="rId3">
                    <a14:imgEffect>
                      <a14:artisticPhotocopy detail="10"/>
                    </a14:imgEffect>
                  </a14:imgLayer>
                </a14:imgProps>
              </a:ext>
            </a:extLst>
          </a:blip>
          <a:stretch>
            <a:fillRect/>
          </a:stretch>
        </p:blipFill>
        <p:spPr>
          <a:xfrm>
            <a:off x="922336" y="6067424"/>
            <a:ext cx="637733" cy="647855"/>
          </a:xfrm>
          <a:prstGeom prst="rect">
            <a:avLst/>
          </a:prstGeom>
        </p:spPr>
      </p:pic>
      <p:pic>
        <p:nvPicPr>
          <p:cNvPr id="9" name="Picture 8"/>
          <p:cNvPicPr>
            <a:picLocks noChangeAspect="1"/>
          </p:cNvPicPr>
          <p:nvPr userDrawn="1"/>
        </p:nvPicPr>
        <p:blipFill>
          <a:blip r:embed="rId4">
            <a:extLst>
              <a:ext uri="{BEBA8EAE-BF5A-486C-A8C5-ECC9F3942E4B}">
                <a14:imgProps xmlns:a14="http://schemas.microsoft.com/office/drawing/2010/main">
                  <a14:imgLayer r:embed="rId5">
                    <a14:imgEffect>
                      <a14:artisticPhotocopy detail="10"/>
                    </a14:imgEffect>
                  </a14:imgLayer>
                </a14:imgProps>
              </a:ext>
            </a:extLst>
          </a:blip>
          <a:stretch>
            <a:fillRect/>
          </a:stretch>
        </p:blipFill>
        <p:spPr>
          <a:xfrm>
            <a:off x="9629733" y="6152795"/>
            <a:ext cx="1645334" cy="640080"/>
          </a:xfrm>
          <a:prstGeom prst="rect">
            <a:avLst/>
          </a:prstGeom>
          <a:effectLst/>
        </p:spPr>
      </p:pic>
      <p:sp>
        <p:nvSpPr>
          <p:cNvPr id="10" name="Slide Number Placeholder 5"/>
          <p:cNvSpPr>
            <a:spLocks noGrp="1"/>
          </p:cNvSpPr>
          <p:nvPr>
            <p:ph type="sldNum" sz="quarter" idx="12"/>
          </p:nvPr>
        </p:nvSpPr>
        <p:spPr>
          <a:xfrm>
            <a:off x="5695155" y="6164146"/>
            <a:ext cx="838199" cy="609601"/>
          </a:xfrm>
          <a:prstGeom prst="rect">
            <a:avLst/>
          </a:prstGeom>
        </p:spPr>
        <p:txBody>
          <a:bodyPr/>
          <a:lstStyle>
            <a:lvl1pPr algn="ctr">
              <a:defRPr>
                <a:solidFill>
                  <a:schemeClr val="tx2"/>
                </a:solidFill>
                <a:latin typeface="Times New Roman" panose="02020603050405020304" pitchFamily="18" charset="0"/>
                <a:cs typeface="Times New Roman" panose="02020603050405020304" pitchFamily="18" charset="0"/>
              </a:defRPr>
            </a:lvl1pPr>
          </a:lstStyle>
          <a:p>
            <a:fld id="{D57F1E4F-1CFF-5643-939E-02111984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5695155" y="6248399"/>
            <a:ext cx="838199" cy="609601"/>
          </a:xfrm>
          <a:prstGeom prst="rect">
            <a:avLst/>
          </a:prstGeom>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5695155" y="6248399"/>
            <a:ext cx="838199" cy="609601"/>
          </a:xfrm>
          <a:prstGeom prst="rect">
            <a:avLst/>
          </a:prstGeom>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5695155" y="6248399"/>
            <a:ext cx="838199" cy="609601"/>
          </a:xfrm>
          <a:prstGeom prst="rect">
            <a:avLst/>
          </a:prstGeom>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rot="5400000">
            <a:off x="10155639" y="1790701"/>
            <a:ext cx="990599" cy="304799"/>
          </a:xfrm>
          <a:prstGeom prst="rect">
            <a:avLst/>
          </a:prstGeom>
        </p:spPr>
        <p:txBody>
          <a:bodyPr/>
          <a:lstStyle/>
          <a:p>
            <a:endParaRPr lang="en-US" dirty="0"/>
          </a:p>
        </p:txBody>
      </p:sp>
      <p:sp>
        <p:nvSpPr>
          <p:cNvPr id="4" name="Footer Placeholder 4"/>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5695155" y="6248399"/>
            <a:ext cx="838199" cy="609601"/>
          </a:xfrm>
          <a:prstGeom prst="rect">
            <a:avLst/>
          </a:prstGeom>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rot="5400000">
            <a:off x="10155639" y="1790701"/>
            <a:ext cx="990599" cy="304799"/>
          </a:xfrm>
          <a:prstGeom prst="rect">
            <a:avLst/>
          </a:prstGeom>
        </p:spPr>
        <p:txBody>
          <a:bodyPr/>
          <a:lstStyle/>
          <a:p>
            <a:endParaRPr lang="en-US" dirty="0"/>
          </a:p>
        </p:txBody>
      </p:sp>
      <p:sp>
        <p:nvSpPr>
          <p:cNvPr id="4" name="Footer Placeholder 4"/>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5695155" y="6248399"/>
            <a:ext cx="838199" cy="609601"/>
          </a:xfrm>
          <a:prstGeom prst="rect">
            <a:avLst/>
          </a:prstGeom>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5695155" y="6248399"/>
            <a:ext cx="838199" cy="609601"/>
          </a:xfrm>
          <a:prstGeom prst="rect">
            <a:avLst/>
          </a:prstGeom>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5695155" y="6248399"/>
            <a:ext cx="838199" cy="609601"/>
          </a:xfrm>
          <a:prstGeom prst="rect">
            <a:avLst/>
          </a:prstGeom>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46112" y="2052918"/>
            <a:ext cx="10936288" cy="390020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5695155" y="6179689"/>
            <a:ext cx="838199" cy="620953"/>
          </a:xfrm>
          <a:prstGeom prst="rect">
            <a:avLst/>
          </a:prstGeom>
        </p:spPr>
        <p:txBody>
          <a:bodyPr/>
          <a:lstStyle>
            <a:lvl1pPr algn="ctr">
              <a:defRPr>
                <a:latin typeface="Times New Roman" panose="02020603050405020304" pitchFamily="18" charset="0"/>
                <a:cs typeface="Times New Roman" panose="02020603050405020304" pitchFamily="18" charset="0"/>
              </a:defRPr>
            </a:lvl1pPr>
          </a:lstStyle>
          <a:p>
            <a:r>
              <a:rPr lang="en-US" dirty="0"/>
              <a:t>2</a:t>
            </a:r>
          </a:p>
        </p:txBody>
      </p:sp>
      <p:pic>
        <p:nvPicPr>
          <p:cNvPr id="9" name="Picture 8"/>
          <p:cNvPicPr>
            <a:picLocks noChangeAspect="1"/>
          </p:cNvPicPr>
          <p:nvPr userDrawn="1"/>
        </p:nvPicPr>
        <p:blipFill>
          <a:blip r:embed="rId2">
            <a:extLst>
              <a:ext uri="{BEBA8EAE-BF5A-486C-A8C5-ECC9F3942E4B}">
                <a14:imgProps xmlns:a14="http://schemas.microsoft.com/office/drawing/2010/main">
                  <a14:imgLayer r:embed="rId3">
                    <a14:imgEffect>
                      <a14:artisticPhotocopy detail="10"/>
                    </a14:imgEffect>
                  </a14:imgLayer>
                </a14:imgProps>
              </a:ext>
            </a:extLst>
          </a:blip>
          <a:stretch>
            <a:fillRect/>
          </a:stretch>
        </p:blipFill>
        <p:spPr>
          <a:xfrm>
            <a:off x="617536" y="6145020"/>
            <a:ext cx="637733" cy="647855"/>
          </a:xfrm>
          <a:prstGeom prst="rect">
            <a:avLst/>
          </a:prstGeom>
        </p:spPr>
      </p:pic>
      <p:pic>
        <p:nvPicPr>
          <p:cNvPr id="10" name="Picture 9"/>
          <p:cNvPicPr>
            <a:picLocks noChangeAspect="1"/>
          </p:cNvPicPr>
          <p:nvPr userDrawn="1"/>
        </p:nvPicPr>
        <p:blipFill>
          <a:blip r:embed="rId4">
            <a:extLst>
              <a:ext uri="{BEBA8EAE-BF5A-486C-A8C5-ECC9F3942E4B}">
                <a14:imgProps xmlns:a14="http://schemas.microsoft.com/office/drawing/2010/main">
                  <a14:imgLayer r:embed="rId5">
                    <a14:imgEffect>
                      <a14:artisticPhotocopy detail="10"/>
                    </a14:imgEffect>
                  </a14:imgLayer>
                </a14:imgProps>
              </a:ext>
            </a:extLst>
          </a:blip>
          <a:stretch>
            <a:fillRect/>
          </a:stretch>
        </p:blipFill>
        <p:spPr>
          <a:xfrm>
            <a:off x="10020258" y="6152795"/>
            <a:ext cx="1645334" cy="640080"/>
          </a:xfrm>
          <a:prstGeom prst="rect">
            <a:avLst/>
          </a:prstGeom>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10454338" cy="1915647"/>
          </a:xfrm>
        </p:spPr>
        <p:txBody>
          <a:bodyPr anchor="b"/>
          <a:lstStyle>
            <a:lvl1pPr algn="l">
              <a:defRPr sz="4400" b="0" cap="none">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1154954" y="4777381"/>
            <a:ext cx="10454339"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4" name="Picture 3"/>
          <p:cNvPicPr>
            <a:picLocks noChangeAspect="1"/>
          </p:cNvPicPr>
          <p:nvPr userDrawn="1"/>
        </p:nvPicPr>
        <p:blipFill>
          <a:blip r:embed="rId2">
            <a:extLst>
              <a:ext uri="{BEBA8EAE-BF5A-486C-A8C5-ECC9F3942E4B}">
                <a14:imgProps xmlns:a14="http://schemas.microsoft.com/office/drawing/2010/main">
                  <a14:imgLayer r:embed="rId3">
                    <a14:imgEffect>
                      <a14:artisticPhotocopy detail="10"/>
                    </a14:imgEffect>
                  </a14:imgLayer>
                </a14:imgProps>
              </a:ext>
            </a:extLst>
          </a:blip>
          <a:stretch>
            <a:fillRect/>
          </a:stretch>
        </p:blipFill>
        <p:spPr>
          <a:xfrm>
            <a:off x="618171" y="6145020"/>
            <a:ext cx="637733" cy="647855"/>
          </a:xfrm>
          <a:prstGeom prst="rect">
            <a:avLst/>
          </a:prstGeom>
        </p:spPr>
      </p:pic>
      <p:pic>
        <p:nvPicPr>
          <p:cNvPr id="5" name="Picture 4"/>
          <p:cNvPicPr>
            <a:picLocks noChangeAspect="1"/>
          </p:cNvPicPr>
          <p:nvPr userDrawn="1"/>
        </p:nvPicPr>
        <p:blipFill>
          <a:blip r:embed="rId4">
            <a:extLst>
              <a:ext uri="{BEBA8EAE-BF5A-486C-A8C5-ECC9F3942E4B}">
                <a14:imgProps xmlns:a14="http://schemas.microsoft.com/office/drawing/2010/main">
                  <a14:imgLayer r:embed="rId5">
                    <a14:imgEffect>
                      <a14:artisticPhotocopy detail="10"/>
                    </a14:imgEffect>
                  </a14:imgLayer>
                </a14:imgProps>
              </a:ext>
            </a:extLst>
          </a:blip>
          <a:stretch>
            <a:fillRect/>
          </a:stretch>
        </p:blipFill>
        <p:spPr>
          <a:xfrm>
            <a:off x="10020258" y="6152795"/>
            <a:ext cx="1645334" cy="640080"/>
          </a:xfrm>
          <a:prstGeom prst="rect">
            <a:avLst/>
          </a:prstGeom>
          <a:effectLst/>
        </p:spPr>
      </p:pic>
      <p:sp>
        <p:nvSpPr>
          <p:cNvPr id="6" name="Slide Number Placeholder 5"/>
          <p:cNvSpPr>
            <a:spLocks noGrp="1"/>
          </p:cNvSpPr>
          <p:nvPr>
            <p:ph type="sldNum" sz="quarter" idx="12"/>
          </p:nvPr>
        </p:nvSpPr>
        <p:spPr>
          <a:xfrm>
            <a:off x="5695155" y="6164146"/>
            <a:ext cx="838199" cy="609601"/>
          </a:xfrm>
          <a:prstGeom prst="rect">
            <a:avLst/>
          </a:prstGeom>
        </p:spPr>
        <p:txBody>
          <a:bodyPr/>
          <a:lstStyle>
            <a:lvl1pPr algn="ctr">
              <a:defRPr>
                <a:solidFill>
                  <a:schemeClr val="tx2"/>
                </a:solidFill>
                <a:latin typeface="Times New Roman" panose="02020603050405020304" pitchFamily="18" charset="0"/>
                <a:cs typeface="Times New Roman" panose="02020603050405020304" pitchFamily="18" charset="0"/>
              </a:defRPr>
            </a:lvl1pPr>
          </a:lstStyle>
          <a:p>
            <a:fld id="{D57F1E4F-1CFF-5643-939E-02111984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46111" y="2060576"/>
            <a:ext cx="5369207" cy="3873500"/>
          </a:xfrm>
        </p:spPr>
        <p:txBody>
          <a:bodyPr>
            <a:normAutofit/>
          </a:bodyPr>
          <a:lstStyle>
            <a:lvl1pPr>
              <a:defRPr sz="2400"/>
            </a:lvl1pPr>
            <a:lvl2pPr>
              <a:defRPr sz="2400"/>
            </a:lvl2pPr>
            <a:lvl3pPr>
              <a:defRPr sz="2400"/>
            </a:lvl3pPr>
            <a:lvl4pPr>
              <a:defRPr sz="2400"/>
            </a:lvl4pPr>
            <a:lvl5pPr>
              <a:defRPr sz="24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31859" y="2056093"/>
            <a:ext cx="5450541" cy="3877984"/>
          </a:xfrm>
        </p:spPr>
        <p:txBody>
          <a:bodyPr>
            <a:normAutofit/>
          </a:bodyPr>
          <a:lstStyle>
            <a:lvl1pPr>
              <a:defRPr sz="2400"/>
            </a:lvl1pPr>
            <a:lvl2pPr>
              <a:defRPr sz="2400"/>
            </a:lvl2pPr>
            <a:lvl3pPr>
              <a:defRPr sz="2400"/>
            </a:lvl3pPr>
            <a:lvl4pPr>
              <a:defRPr sz="2400"/>
            </a:lvl4pPr>
            <a:lvl5pPr>
              <a:defRPr sz="24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a:extLst>
              <a:ext uri="{BEBA8EAE-BF5A-486C-A8C5-ECC9F3942E4B}">
                <a14:imgProps xmlns:a14="http://schemas.microsoft.com/office/drawing/2010/main">
                  <a14:imgLayer r:embed="rId3">
                    <a14:imgEffect>
                      <a14:artisticPhotocopy detail="10"/>
                    </a14:imgEffect>
                  </a14:imgLayer>
                </a14:imgProps>
              </a:ext>
            </a:extLst>
          </a:blip>
          <a:stretch>
            <a:fillRect/>
          </a:stretch>
        </p:blipFill>
        <p:spPr>
          <a:xfrm>
            <a:off x="638491" y="6145020"/>
            <a:ext cx="637733" cy="647855"/>
          </a:xfrm>
          <a:prstGeom prst="rect">
            <a:avLst/>
          </a:prstGeom>
        </p:spPr>
      </p:pic>
      <p:pic>
        <p:nvPicPr>
          <p:cNvPr id="11" name="Picture 10"/>
          <p:cNvPicPr>
            <a:picLocks noChangeAspect="1"/>
          </p:cNvPicPr>
          <p:nvPr userDrawn="1"/>
        </p:nvPicPr>
        <p:blipFill>
          <a:blip r:embed="rId4">
            <a:extLst>
              <a:ext uri="{BEBA8EAE-BF5A-486C-A8C5-ECC9F3942E4B}">
                <a14:imgProps xmlns:a14="http://schemas.microsoft.com/office/drawing/2010/main">
                  <a14:imgLayer r:embed="rId5">
                    <a14:imgEffect>
                      <a14:artisticPhotocopy detail="10"/>
                    </a14:imgEffect>
                  </a14:imgLayer>
                </a14:imgProps>
              </a:ext>
            </a:extLst>
          </a:blip>
          <a:stretch>
            <a:fillRect/>
          </a:stretch>
        </p:blipFill>
        <p:spPr>
          <a:xfrm>
            <a:off x="10020258" y="6152795"/>
            <a:ext cx="1645334" cy="640080"/>
          </a:xfrm>
          <a:prstGeom prst="rect">
            <a:avLst/>
          </a:prstGeom>
          <a:effectLst/>
        </p:spPr>
      </p:pic>
      <p:sp>
        <p:nvSpPr>
          <p:cNvPr id="14" name="Slide Number Placeholder 5"/>
          <p:cNvSpPr>
            <a:spLocks noGrp="1"/>
          </p:cNvSpPr>
          <p:nvPr>
            <p:ph type="sldNum" sz="quarter" idx="12"/>
          </p:nvPr>
        </p:nvSpPr>
        <p:spPr>
          <a:xfrm>
            <a:off x="5695155" y="6164146"/>
            <a:ext cx="838199" cy="609601"/>
          </a:xfrm>
          <a:prstGeom prst="rect">
            <a:avLst/>
          </a:prstGeom>
        </p:spPr>
        <p:txBody>
          <a:bodyPr/>
          <a:lstStyle>
            <a:lvl1pPr algn="ctr">
              <a:defRPr>
                <a:solidFill>
                  <a:schemeClr val="tx2"/>
                </a:solidFill>
                <a:latin typeface="Times New Roman" panose="02020603050405020304" pitchFamily="18" charset="0"/>
                <a:cs typeface="Times New Roman" panose="02020603050405020304" pitchFamily="18" charset="0"/>
              </a:defRPr>
            </a:lvl1pPr>
          </a:lstStyle>
          <a:p>
            <a:fld id="{D57F1E4F-1CFF-5643-939E-02111984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46111" y="1905000"/>
            <a:ext cx="5387136" cy="576262"/>
          </a:xfrm>
        </p:spPr>
        <p:txBody>
          <a:bodyPr anchor="b">
            <a:noAutofit/>
          </a:bodyPr>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46111" y="2514600"/>
            <a:ext cx="5387135" cy="3429000"/>
          </a:xfrm>
        </p:spPr>
        <p:txBody>
          <a:bodyPr>
            <a:normAutofit/>
          </a:bodyPr>
          <a:lstStyle>
            <a:lvl1pPr>
              <a:defRPr sz="2400"/>
            </a:lvl1pPr>
            <a:lvl2pPr>
              <a:defRPr sz="2400"/>
            </a:lvl2pPr>
            <a:lvl3pPr>
              <a:defRPr sz="2400"/>
            </a:lvl3pPr>
            <a:lvl4pPr>
              <a:defRPr sz="2400"/>
            </a:lvl4pPr>
            <a:lvl5pPr>
              <a:defRPr sz="24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6682" y="1905000"/>
            <a:ext cx="5405718" cy="576262"/>
          </a:xfrm>
        </p:spPr>
        <p:txBody>
          <a:bodyPr anchor="b">
            <a:noAutofit/>
          </a:bodyPr>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6682" y="2514600"/>
            <a:ext cx="5405718" cy="3429000"/>
          </a:xfrm>
        </p:spPr>
        <p:txBody>
          <a:bodyPr>
            <a:normAutofit/>
          </a:bodyPr>
          <a:lstStyle>
            <a:lvl1pPr>
              <a:defRPr sz="2400"/>
            </a:lvl1pPr>
            <a:lvl2pPr>
              <a:defRPr sz="2400"/>
            </a:lvl2pPr>
            <a:lvl3pPr>
              <a:defRPr sz="2400"/>
            </a:lvl3pPr>
            <a:lvl4pPr>
              <a:defRPr sz="2400"/>
            </a:lvl4pPr>
            <a:lvl5pPr>
              <a:defRPr sz="24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BEBA8EAE-BF5A-486C-A8C5-ECC9F3942E4B}">
                <a14:imgProps xmlns:a14="http://schemas.microsoft.com/office/drawing/2010/main">
                  <a14:imgLayer r:embed="rId3">
                    <a14:imgEffect>
                      <a14:artisticPhotocopy detail="10"/>
                    </a14:imgEffect>
                  </a14:imgLayer>
                </a14:imgProps>
              </a:ext>
            </a:extLst>
          </a:blip>
          <a:stretch>
            <a:fillRect/>
          </a:stretch>
        </p:blipFill>
        <p:spPr>
          <a:xfrm>
            <a:off x="618171" y="6145020"/>
            <a:ext cx="637733" cy="647855"/>
          </a:xfrm>
          <a:prstGeom prst="rect">
            <a:avLst/>
          </a:prstGeom>
        </p:spPr>
      </p:pic>
      <p:pic>
        <p:nvPicPr>
          <p:cNvPr id="13" name="Picture 12"/>
          <p:cNvPicPr>
            <a:picLocks noChangeAspect="1"/>
          </p:cNvPicPr>
          <p:nvPr userDrawn="1"/>
        </p:nvPicPr>
        <p:blipFill>
          <a:blip r:embed="rId4">
            <a:extLst>
              <a:ext uri="{BEBA8EAE-BF5A-486C-A8C5-ECC9F3942E4B}">
                <a14:imgProps xmlns:a14="http://schemas.microsoft.com/office/drawing/2010/main">
                  <a14:imgLayer r:embed="rId5">
                    <a14:imgEffect>
                      <a14:artisticPhotocopy detail="10"/>
                    </a14:imgEffect>
                  </a14:imgLayer>
                </a14:imgProps>
              </a:ext>
            </a:extLst>
          </a:blip>
          <a:stretch>
            <a:fillRect/>
          </a:stretch>
        </p:blipFill>
        <p:spPr>
          <a:xfrm>
            <a:off x="10020258" y="6152795"/>
            <a:ext cx="1645334" cy="640080"/>
          </a:xfrm>
          <a:prstGeom prst="rect">
            <a:avLst/>
          </a:prstGeom>
          <a:effectLst/>
        </p:spPr>
      </p:pic>
      <p:sp>
        <p:nvSpPr>
          <p:cNvPr id="14" name="Slide Number Placeholder 5"/>
          <p:cNvSpPr>
            <a:spLocks noGrp="1"/>
          </p:cNvSpPr>
          <p:nvPr>
            <p:ph type="sldNum" sz="quarter" idx="12"/>
          </p:nvPr>
        </p:nvSpPr>
        <p:spPr>
          <a:xfrm>
            <a:off x="5695155" y="6164146"/>
            <a:ext cx="838199" cy="609601"/>
          </a:xfrm>
          <a:prstGeom prst="rect">
            <a:avLst/>
          </a:prstGeom>
        </p:spPr>
        <p:txBody>
          <a:bodyPr/>
          <a:lstStyle>
            <a:lvl1pPr algn="ctr">
              <a:defRPr>
                <a:solidFill>
                  <a:schemeClr val="tx2"/>
                </a:solidFill>
                <a:latin typeface="Times New Roman" panose="02020603050405020304" pitchFamily="18" charset="0"/>
                <a:cs typeface="Times New Roman" panose="02020603050405020304" pitchFamily="18" charset="0"/>
              </a:defRPr>
            </a:lvl1pPr>
          </a:lstStyle>
          <a:p>
            <a:fld id="{D57F1E4F-1CFF-5643-939E-02111984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artisticPhotocopy detail="10"/>
                    </a14:imgEffect>
                  </a14:imgLayer>
                </a14:imgProps>
              </a:ext>
            </a:extLst>
          </a:blip>
          <a:stretch>
            <a:fillRect/>
          </a:stretch>
        </p:blipFill>
        <p:spPr>
          <a:xfrm>
            <a:off x="618171" y="6145020"/>
            <a:ext cx="637733" cy="647855"/>
          </a:xfrm>
          <a:prstGeom prst="rect">
            <a:avLst/>
          </a:prstGeom>
        </p:spPr>
      </p:pic>
      <p:pic>
        <p:nvPicPr>
          <p:cNvPr id="10" name="Picture 9"/>
          <p:cNvPicPr>
            <a:picLocks noChangeAspect="1"/>
          </p:cNvPicPr>
          <p:nvPr userDrawn="1"/>
        </p:nvPicPr>
        <p:blipFill>
          <a:blip r:embed="rId4">
            <a:extLst>
              <a:ext uri="{BEBA8EAE-BF5A-486C-A8C5-ECC9F3942E4B}">
                <a14:imgProps xmlns:a14="http://schemas.microsoft.com/office/drawing/2010/main">
                  <a14:imgLayer r:embed="rId5">
                    <a14:imgEffect>
                      <a14:artisticPhotocopy detail="10"/>
                    </a14:imgEffect>
                  </a14:imgLayer>
                </a14:imgProps>
              </a:ext>
            </a:extLst>
          </a:blip>
          <a:stretch>
            <a:fillRect/>
          </a:stretch>
        </p:blipFill>
        <p:spPr>
          <a:xfrm>
            <a:off x="10020258" y="6152795"/>
            <a:ext cx="1645334" cy="640080"/>
          </a:xfrm>
          <a:prstGeom prst="rect">
            <a:avLst/>
          </a:prstGeom>
          <a:effectLst/>
        </p:spPr>
      </p:pic>
      <p:sp>
        <p:nvSpPr>
          <p:cNvPr id="11" name="Slide Number Placeholder 5"/>
          <p:cNvSpPr>
            <a:spLocks noGrp="1"/>
          </p:cNvSpPr>
          <p:nvPr>
            <p:ph type="sldNum" sz="quarter" idx="12"/>
          </p:nvPr>
        </p:nvSpPr>
        <p:spPr>
          <a:xfrm>
            <a:off x="5695155" y="6164146"/>
            <a:ext cx="838199" cy="609601"/>
          </a:xfrm>
          <a:prstGeom prst="rect">
            <a:avLst/>
          </a:prstGeom>
        </p:spPr>
        <p:txBody>
          <a:bodyPr/>
          <a:lstStyle>
            <a:lvl1pPr algn="ctr">
              <a:defRPr>
                <a:solidFill>
                  <a:schemeClr val="tx2"/>
                </a:solidFill>
                <a:latin typeface="Times New Roman" panose="02020603050405020304" pitchFamily="18" charset="0"/>
                <a:cs typeface="Times New Roman" panose="02020603050405020304" pitchFamily="18" charset="0"/>
              </a:defRPr>
            </a:lvl1pPr>
          </a:lstStyle>
          <a:p>
            <a:fld id="{D57F1E4F-1CFF-5643-939E-02111984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BEBA8EAE-BF5A-486C-A8C5-ECC9F3942E4B}">
                <a14:imgProps xmlns:a14="http://schemas.microsoft.com/office/drawing/2010/main">
                  <a14:imgLayer r:embed="rId3">
                    <a14:imgEffect>
                      <a14:artisticPhotocopy detail="10"/>
                    </a14:imgEffect>
                  </a14:imgLayer>
                </a14:imgProps>
              </a:ext>
            </a:extLst>
          </a:blip>
          <a:stretch>
            <a:fillRect/>
          </a:stretch>
        </p:blipFill>
        <p:spPr>
          <a:xfrm>
            <a:off x="628331" y="6145020"/>
            <a:ext cx="637733" cy="647855"/>
          </a:xfrm>
          <a:prstGeom prst="rect">
            <a:avLst/>
          </a:prstGeom>
        </p:spPr>
      </p:pic>
      <p:pic>
        <p:nvPicPr>
          <p:cNvPr id="7" name="Picture 6"/>
          <p:cNvPicPr>
            <a:picLocks noChangeAspect="1"/>
          </p:cNvPicPr>
          <p:nvPr userDrawn="1"/>
        </p:nvPicPr>
        <p:blipFill>
          <a:blip r:embed="rId4">
            <a:extLst>
              <a:ext uri="{BEBA8EAE-BF5A-486C-A8C5-ECC9F3942E4B}">
                <a14:imgProps xmlns:a14="http://schemas.microsoft.com/office/drawing/2010/main">
                  <a14:imgLayer r:embed="rId5">
                    <a14:imgEffect>
                      <a14:artisticPhotocopy detail="10"/>
                    </a14:imgEffect>
                  </a14:imgLayer>
                </a14:imgProps>
              </a:ext>
            </a:extLst>
          </a:blip>
          <a:stretch>
            <a:fillRect/>
          </a:stretch>
        </p:blipFill>
        <p:spPr>
          <a:xfrm>
            <a:off x="10020258" y="6152795"/>
            <a:ext cx="1645334" cy="640080"/>
          </a:xfrm>
          <a:prstGeom prst="rect">
            <a:avLst/>
          </a:prstGeom>
          <a:effectLst/>
        </p:spPr>
      </p:pic>
      <p:sp>
        <p:nvSpPr>
          <p:cNvPr id="10" name="Slide Number Placeholder 5"/>
          <p:cNvSpPr>
            <a:spLocks noGrp="1"/>
          </p:cNvSpPr>
          <p:nvPr>
            <p:ph type="sldNum" sz="quarter" idx="12"/>
          </p:nvPr>
        </p:nvSpPr>
        <p:spPr>
          <a:xfrm>
            <a:off x="5695155" y="6164146"/>
            <a:ext cx="838199" cy="609601"/>
          </a:xfrm>
          <a:prstGeom prst="rect">
            <a:avLst/>
          </a:prstGeom>
        </p:spPr>
        <p:txBody>
          <a:bodyPr/>
          <a:lstStyle>
            <a:lvl1pPr algn="ctr">
              <a:defRPr>
                <a:latin typeface="Times New Roman" panose="02020603050405020304" pitchFamily="18" charset="0"/>
                <a:cs typeface="Times New Roman" panose="02020603050405020304" pitchFamily="18" charset="0"/>
              </a:defRPr>
            </a:lvl1pPr>
          </a:lstStyle>
          <a:p>
            <a:fld id="{D57F1E4F-1CFF-5643-939E-02111984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6807309" cy="4495801"/>
          </a:xfrm>
        </p:spPr>
        <p:txBody>
          <a:bodyPr anchor="ctr">
            <a:normAutofit/>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4" y="3129281"/>
            <a:ext cx="3401063" cy="2814320"/>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10" name="Picture 9"/>
          <p:cNvPicPr>
            <a:picLocks noChangeAspect="1"/>
          </p:cNvPicPr>
          <p:nvPr userDrawn="1"/>
        </p:nvPicPr>
        <p:blipFill>
          <a:blip r:embed="rId2">
            <a:extLst>
              <a:ext uri="{BEBA8EAE-BF5A-486C-A8C5-ECC9F3942E4B}">
                <a14:imgProps xmlns:a14="http://schemas.microsoft.com/office/drawing/2010/main">
                  <a14:imgLayer r:embed="rId3">
                    <a14:imgEffect>
                      <a14:artisticPhotocopy detail="10"/>
                    </a14:imgEffect>
                  </a14:imgLayer>
                </a14:imgProps>
              </a:ext>
            </a:extLst>
          </a:blip>
          <a:stretch>
            <a:fillRect/>
          </a:stretch>
        </p:blipFill>
        <p:spPr>
          <a:xfrm>
            <a:off x="628331" y="6145020"/>
            <a:ext cx="637733" cy="647855"/>
          </a:xfrm>
          <a:prstGeom prst="rect">
            <a:avLst/>
          </a:prstGeom>
        </p:spPr>
      </p:pic>
      <p:pic>
        <p:nvPicPr>
          <p:cNvPr id="11" name="Picture 10"/>
          <p:cNvPicPr>
            <a:picLocks noChangeAspect="1"/>
          </p:cNvPicPr>
          <p:nvPr userDrawn="1"/>
        </p:nvPicPr>
        <p:blipFill>
          <a:blip r:embed="rId4">
            <a:extLst>
              <a:ext uri="{BEBA8EAE-BF5A-486C-A8C5-ECC9F3942E4B}">
                <a14:imgProps xmlns:a14="http://schemas.microsoft.com/office/drawing/2010/main">
                  <a14:imgLayer r:embed="rId5">
                    <a14:imgEffect>
                      <a14:artisticPhotocopy detail="10"/>
                    </a14:imgEffect>
                  </a14:imgLayer>
                </a14:imgProps>
              </a:ext>
            </a:extLst>
          </a:blip>
          <a:stretch>
            <a:fillRect/>
          </a:stretch>
        </p:blipFill>
        <p:spPr>
          <a:xfrm>
            <a:off x="10020258" y="6152795"/>
            <a:ext cx="1645334" cy="640080"/>
          </a:xfrm>
          <a:prstGeom prst="rect">
            <a:avLst/>
          </a:prstGeom>
          <a:effectLst/>
        </p:spPr>
      </p:pic>
      <p:sp>
        <p:nvSpPr>
          <p:cNvPr id="12" name="Slide Number Placeholder 5"/>
          <p:cNvSpPr>
            <a:spLocks noGrp="1"/>
          </p:cNvSpPr>
          <p:nvPr>
            <p:ph type="sldNum" sz="quarter" idx="12"/>
          </p:nvPr>
        </p:nvSpPr>
        <p:spPr>
          <a:xfrm>
            <a:off x="5695155" y="6164146"/>
            <a:ext cx="838199" cy="609601"/>
          </a:xfrm>
          <a:prstGeom prst="rect">
            <a:avLst/>
          </a:prstGeom>
        </p:spPr>
        <p:txBody>
          <a:bodyPr/>
          <a:lstStyle>
            <a:lvl1pPr algn="ctr">
              <a:defRPr>
                <a:solidFill>
                  <a:schemeClr val="tx2"/>
                </a:solidFill>
                <a:latin typeface="Times New Roman" panose="02020603050405020304" pitchFamily="18" charset="0"/>
                <a:cs typeface="Times New Roman" panose="02020603050405020304" pitchFamily="18" charset="0"/>
              </a:defRPr>
            </a:lvl1pPr>
          </a:lstStyle>
          <a:p>
            <a:fld id="{D57F1E4F-1CFF-5643-939E-02111984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4651904"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10" name="Picture 9"/>
          <p:cNvPicPr>
            <a:picLocks noChangeAspect="1"/>
          </p:cNvPicPr>
          <p:nvPr userDrawn="1"/>
        </p:nvPicPr>
        <p:blipFill>
          <a:blip r:embed="rId2">
            <a:extLst>
              <a:ext uri="{BEBA8EAE-BF5A-486C-A8C5-ECC9F3942E4B}">
                <a14:imgProps xmlns:a14="http://schemas.microsoft.com/office/drawing/2010/main">
                  <a14:imgLayer r:embed="rId3">
                    <a14:imgEffect>
                      <a14:artisticPhotocopy detail="10"/>
                    </a14:imgEffect>
                  </a14:imgLayer>
                </a14:imgProps>
              </a:ext>
            </a:extLst>
          </a:blip>
          <a:stretch>
            <a:fillRect/>
          </a:stretch>
        </p:blipFill>
        <p:spPr>
          <a:xfrm>
            <a:off x="628331" y="6145020"/>
            <a:ext cx="637733" cy="647855"/>
          </a:xfrm>
          <a:prstGeom prst="rect">
            <a:avLst/>
          </a:prstGeom>
        </p:spPr>
      </p:pic>
      <p:pic>
        <p:nvPicPr>
          <p:cNvPr id="11" name="Picture 10"/>
          <p:cNvPicPr>
            <a:picLocks noChangeAspect="1"/>
          </p:cNvPicPr>
          <p:nvPr userDrawn="1"/>
        </p:nvPicPr>
        <p:blipFill>
          <a:blip r:embed="rId4">
            <a:extLst>
              <a:ext uri="{BEBA8EAE-BF5A-486C-A8C5-ECC9F3942E4B}">
                <a14:imgProps xmlns:a14="http://schemas.microsoft.com/office/drawing/2010/main">
                  <a14:imgLayer r:embed="rId5">
                    <a14:imgEffect>
                      <a14:artisticPhotocopy detail="10"/>
                    </a14:imgEffect>
                  </a14:imgLayer>
                </a14:imgProps>
              </a:ext>
            </a:extLst>
          </a:blip>
          <a:stretch>
            <a:fillRect/>
          </a:stretch>
        </p:blipFill>
        <p:spPr>
          <a:xfrm>
            <a:off x="10020258" y="6152795"/>
            <a:ext cx="1645334" cy="640080"/>
          </a:xfrm>
          <a:prstGeom prst="rect">
            <a:avLst/>
          </a:prstGeom>
          <a:effectLst/>
        </p:spPr>
      </p:pic>
      <p:sp>
        <p:nvSpPr>
          <p:cNvPr id="12" name="Slide Number Placeholder 5"/>
          <p:cNvSpPr>
            <a:spLocks noGrp="1"/>
          </p:cNvSpPr>
          <p:nvPr>
            <p:ph type="sldNum" sz="quarter" idx="12"/>
          </p:nvPr>
        </p:nvSpPr>
        <p:spPr>
          <a:xfrm>
            <a:off x="5695155" y="6164146"/>
            <a:ext cx="838199" cy="609601"/>
          </a:xfrm>
          <a:prstGeom prst="rect">
            <a:avLst/>
          </a:prstGeom>
        </p:spPr>
        <p:txBody>
          <a:bodyPr/>
          <a:lstStyle>
            <a:lvl1pPr algn="ctr">
              <a:defRPr>
                <a:solidFill>
                  <a:schemeClr val="tx2"/>
                </a:solidFill>
                <a:latin typeface="Times New Roman" panose="02020603050405020304" pitchFamily="18" charset="0"/>
                <a:cs typeface="Times New Roman" panose="02020603050405020304" pitchFamily="18" charset="0"/>
              </a:defRPr>
            </a:lvl1pPr>
          </a:lstStyle>
          <a:p>
            <a:fld id="{D57F1E4F-1CFF-5643-939E-02111984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p:cNvPicPr>
            <a:picLocks noChangeAspect="1"/>
          </p:cNvPicPr>
          <p:nvPr/>
        </p:nvPicPr>
        <p:blipFill rotWithShape="1">
          <a:blip r:embed="rId20">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 name="Title Placeholder 1"/>
          <p:cNvSpPr>
            <a:spLocks noGrp="1"/>
          </p:cNvSpPr>
          <p:nvPr>
            <p:ph type="title"/>
          </p:nvPr>
        </p:nvSpPr>
        <p:spPr>
          <a:xfrm>
            <a:off x="646111" y="452718"/>
            <a:ext cx="10936289"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646112" y="2052918"/>
            <a:ext cx="10936288" cy="41954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u="none" kern="1200">
          <a:solidFill>
            <a:schemeClr val="tx2"/>
          </a:solidFill>
          <a:latin typeface="Times New Roman" panose="02020603050405020304" pitchFamily="18" charset="0"/>
          <a:ea typeface="+mj-ea"/>
          <a:cs typeface="Times New Roman" panose="02020603050405020304" pitchFamily="18"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tx1">
            <a:lumMod val="95000"/>
          </a:schemeClr>
        </a:buClr>
        <a:buSzPct val="80000"/>
        <a:buFont typeface="Wingdings 3" charset="2"/>
        <a:buChar char=""/>
        <a:defRPr sz="2400" b="0" i="0" kern="1200">
          <a:solidFill>
            <a:schemeClr val="tx1"/>
          </a:solidFill>
          <a:latin typeface="Times New Roman" panose="02020603050405020304" pitchFamily="18" charset="0"/>
          <a:ea typeface="+mj-ea"/>
          <a:cs typeface="Times New Roman" panose="02020603050405020304" pitchFamily="18" charset="0"/>
        </a:defRPr>
      </a:lvl1pPr>
      <a:lvl2pPr marL="742950" indent="-285750" algn="l" defTabSz="457200" rtl="0" eaLnBrk="1" latinLnBrk="0" hangingPunct="1">
        <a:spcBef>
          <a:spcPts val="1000"/>
        </a:spcBef>
        <a:spcAft>
          <a:spcPts val="0"/>
        </a:spcAft>
        <a:buClr>
          <a:schemeClr val="tx1">
            <a:lumMod val="95000"/>
          </a:schemeClr>
        </a:buClr>
        <a:buSzPct val="80000"/>
        <a:buFont typeface="Wingdings" panose="05000000000000000000" pitchFamily="2" charset="2"/>
        <a:buChar char="§"/>
        <a:defRPr sz="2400" b="0" i="0" kern="1200">
          <a:solidFill>
            <a:schemeClr val="tx1"/>
          </a:solidFill>
          <a:latin typeface="Times New Roman" panose="02020603050405020304" pitchFamily="18" charset="0"/>
          <a:ea typeface="+mj-ea"/>
          <a:cs typeface="Times New Roman" panose="02020603050405020304" pitchFamily="18" charset="0"/>
        </a:defRPr>
      </a:lvl2pPr>
      <a:lvl3pPr marL="1143000" indent="-228600" algn="l" defTabSz="457200" rtl="0" eaLnBrk="1" latinLnBrk="0" hangingPunct="1">
        <a:spcBef>
          <a:spcPts val="1000"/>
        </a:spcBef>
        <a:spcAft>
          <a:spcPts val="0"/>
        </a:spcAft>
        <a:buClr>
          <a:schemeClr val="tx1">
            <a:lumMod val="95000"/>
          </a:schemeClr>
        </a:buClr>
        <a:buSzPct val="80000"/>
        <a:buFont typeface="Courier New" panose="02070309020205020404" pitchFamily="49" charset="0"/>
        <a:buChar char="o"/>
        <a:defRPr sz="2400" b="0" i="0" kern="1200">
          <a:solidFill>
            <a:schemeClr val="tx1"/>
          </a:solidFill>
          <a:latin typeface="Times New Roman" panose="02020603050405020304" pitchFamily="18" charset="0"/>
          <a:ea typeface="+mj-ea"/>
          <a:cs typeface="Times New Roman" panose="02020603050405020304" pitchFamily="18" charset="0"/>
        </a:defRPr>
      </a:lvl3pPr>
      <a:lvl4pPr marL="1600200" indent="-228600" algn="l" defTabSz="457200" rtl="0" eaLnBrk="1" latinLnBrk="0" hangingPunct="1">
        <a:spcBef>
          <a:spcPts val="1000"/>
        </a:spcBef>
        <a:spcAft>
          <a:spcPts val="0"/>
        </a:spcAft>
        <a:buClr>
          <a:schemeClr val="tx1">
            <a:lumMod val="95000"/>
          </a:schemeClr>
        </a:buClr>
        <a:buSzPct val="80000"/>
        <a:buFont typeface="Wingdings" panose="05000000000000000000" pitchFamily="2" charset="2"/>
        <a:buChar char="Ø"/>
        <a:defRPr sz="2400" b="0" i="0" kern="1200">
          <a:solidFill>
            <a:schemeClr val="tx1"/>
          </a:solidFill>
          <a:latin typeface="Times New Roman" panose="02020603050405020304" pitchFamily="18" charset="0"/>
          <a:ea typeface="+mj-ea"/>
          <a:cs typeface="Times New Roman" panose="02020603050405020304" pitchFamily="18" charset="0"/>
        </a:defRPr>
      </a:lvl4pPr>
      <a:lvl5pPr marL="2057400" indent="-228600" algn="l" defTabSz="457200" rtl="0" eaLnBrk="1" latinLnBrk="0" hangingPunct="1">
        <a:spcBef>
          <a:spcPts val="1000"/>
        </a:spcBef>
        <a:spcAft>
          <a:spcPts val="0"/>
        </a:spcAft>
        <a:buClr>
          <a:schemeClr val="tx1">
            <a:lumMod val="95000"/>
          </a:schemeClr>
        </a:buClr>
        <a:buSzPct val="80000"/>
        <a:buFont typeface="Arial" panose="020B0604020202020204" pitchFamily="34" charset="0"/>
        <a:buChar char="•"/>
        <a:defRPr sz="2400" b="0" i="0" kern="1200">
          <a:solidFill>
            <a:schemeClr val="tx1"/>
          </a:solidFill>
          <a:latin typeface="Times New Roman" panose="02020603050405020304" pitchFamily="18" charset="0"/>
          <a:ea typeface="+mj-ea"/>
          <a:cs typeface="Times New Roman" panose="02020603050405020304" pitchFamily="18"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6.png&amp;ehk=UjIxXfJ4heSrM"/><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amp;ehk=UjIxXfJ4heSrM"/><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amp;ehk=UjIxXfJ4heSrM"/><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slide" Target="slide14.xml"/><Relationship Id="rId4" Type="http://schemas.openxmlformats.org/officeDocument/2006/relationships/image" Target="../media/image6.png&amp;ehk=UjIxXfJ4heSrM"/></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image" Target="../media/image6.png&amp;ehk=UjIxXfJ4heSrM"/></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image" Target="../media/image6.png&amp;ehk=UjIxXfJ4heSrM"/></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image" Target="../media/image6.png&amp;ehk=UjIxXfJ4heSrM"/><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image" Target="../media/image6.png&amp;ehk=UjIxXfJ4heSrM"/><Relationship Id="rId4" Type="http://schemas.openxmlformats.org/officeDocument/2006/relationships/slide" Target="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image" Target="../media/image6.png&amp;ehk=UjIxXfJ4heSrM"/><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image" Target="../media/image6.png&amp;ehk=UjIxXfJ4heSrM"/><Relationship Id="rId4" Type="http://schemas.openxmlformats.org/officeDocument/2006/relationships/slide" Target="slide18.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3.xml"/><Relationship Id="rId4" Type="http://schemas.openxmlformats.org/officeDocument/2006/relationships/image" Target="../media/image6.png&amp;ehk=UjIxXfJ4heSrM"/></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image" Target="../media/image6.png&amp;ehk=UjIxXfJ4heSrM"/><Relationship Id="rId4" Type="http://schemas.openxmlformats.org/officeDocument/2006/relationships/slide" Target="slide19.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slide" Target="slide22.xml"/><Relationship Id="rId4" Type="http://schemas.openxmlformats.org/officeDocument/2006/relationships/image" Target="../media/image6.png&amp;ehk=UjIxXfJ4heSrM"/></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image" Target="../media/image6.png&amp;ehk=UjIxXfJ4heSrM"/></Relationships>
</file>

<file path=ppt/slides/_rels/slide2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slide" Target="slide24.xml"/><Relationship Id="rId4" Type="http://schemas.openxmlformats.org/officeDocument/2006/relationships/image" Target="../media/image6.png&amp;ehk=UjIxXfJ4heSrM"/></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slide" Target="slide25.xml"/><Relationship Id="rId5" Type="http://schemas.openxmlformats.org/officeDocument/2006/relationships/image" Target="../media/image6.png&amp;ehk=UjIxXfJ4heSrM"/><Relationship Id="rId4" Type="http://schemas.openxmlformats.org/officeDocument/2006/relationships/slide" Target="slide23.xml"/></Relationships>
</file>

<file path=ppt/slides/_rels/slide2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slide" Target="slide26.xml"/><Relationship Id="rId4" Type="http://schemas.openxmlformats.org/officeDocument/2006/relationships/image" Target="../media/image6.png&amp;ehk=UjIxXfJ4heSrM"/></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slide" Target="slide2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png&amp;ehk=UjIxXfJ4heSrM"/><Relationship Id="rId5" Type="http://schemas.openxmlformats.org/officeDocument/2006/relationships/slide" Target="slide25.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image" Target="../media/image6.png&amp;ehk=UjIxXfJ4heSrM"/></Relationships>
</file>

<file path=ppt/slides/_rels/slide28.xml.rels><?xml version="1.0" encoding="UTF-8" standalone="yes"?>
<Relationships xmlns="http://schemas.openxmlformats.org/package/2006/relationships"><Relationship Id="rId3" Type="http://schemas.openxmlformats.org/officeDocument/2006/relationships/image" Target="../media/image6.png&amp;ehk=UjIxXfJ4heSrM"/><Relationship Id="rId2" Type="http://schemas.openxmlformats.org/officeDocument/2006/relationships/slide" Target="slide27.xml"/><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image" Target="../media/image6.png&amp;ehk=UjIxXfJ4heSrM"/><Relationship Id="rId4" Type="http://schemas.openxmlformats.org/officeDocument/2006/relationships/slide" Target="slide28.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6.png&amp;ehk=UjIxXfJ4heSrM"/></Relationships>
</file>

<file path=ppt/slides/_rels/slide30.xml.rels><?xml version="1.0" encoding="UTF-8" standalone="yes"?>
<Relationships xmlns="http://schemas.openxmlformats.org/package/2006/relationships"><Relationship Id="rId3" Type="http://schemas.openxmlformats.org/officeDocument/2006/relationships/image" Target="../media/image6.png&amp;ehk=UjIxXfJ4heSrM"/><Relationship Id="rId2" Type="http://schemas.openxmlformats.org/officeDocument/2006/relationships/slide" Target="slide29.xml"/><Relationship Id="rId1" Type="http://schemas.openxmlformats.org/officeDocument/2006/relationships/slideLayout" Target="../slideLayouts/slideLayout2.xml"/><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slide" Target="slide32.xml"/><Relationship Id="rId4" Type="http://schemas.openxmlformats.org/officeDocument/2006/relationships/image" Target="../media/image6.png&amp;ehk=UjIxXfJ4heSrM"/></Relationships>
</file>

<file path=ppt/slides/_rels/slide32.xml.rels><?xml version="1.0" encoding="UTF-8" standalone="yes"?>
<Relationships xmlns="http://schemas.openxmlformats.org/package/2006/relationships"><Relationship Id="rId3" Type="http://schemas.openxmlformats.org/officeDocument/2006/relationships/image" Target="../media/image6.png&amp;ehk=UjIxXfJ4heSrM"/><Relationship Id="rId2" Type="http://schemas.openxmlformats.org/officeDocument/2006/relationships/slide" Target="slide31.xml"/><Relationship Id="rId1" Type="http://schemas.openxmlformats.org/officeDocument/2006/relationships/slideLayout" Target="../slideLayouts/slideLayout2.xml"/><Relationship Id="rId4" Type="http://schemas.openxmlformats.org/officeDocument/2006/relationships/slide" Target="slide33.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amp;ehk=UjIxXfJ4heSrM"/><Relationship Id="rId2" Type="http://schemas.openxmlformats.org/officeDocument/2006/relationships/slide" Target="slide32.xml"/><Relationship Id="rId1" Type="http://schemas.openxmlformats.org/officeDocument/2006/relationships/slideLayout" Target="../slideLayouts/slideLayout2.xml"/><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amp;ehk=UjIxXfJ4heSrM"/><Relationship Id="rId2" Type="http://schemas.openxmlformats.org/officeDocument/2006/relationships/slide" Target="slide33.xml"/><Relationship Id="rId1" Type="http://schemas.openxmlformats.org/officeDocument/2006/relationships/slideLayout" Target="../slideLayouts/slideLayout2.xml"/><Relationship Id="rId4" Type="http://schemas.openxmlformats.org/officeDocument/2006/relationships/slide" Target="slide35.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amp;ehk=UjIxXfJ4heSrM"/><Relationship Id="rId2" Type="http://schemas.openxmlformats.org/officeDocument/2006/relationships/slide" Target="slide34.xml"/><Relationship Id="rId1" Type="http://schemas.openxmlformats.org/officeDocument/2006/relationships/slideLayout" Target="../slideLayouts/slideLayout2.xml"/><Relationship Id="rId4" Type="http://schemas.openxmlformats.org/officeDocument/2006/relationships/slide" Target="slide36.xml"/></Relationships>
</file>

<file path=ppt/slides/_rels/slide36.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slide" Target="slide37.xml"/><Relationship Id="rId4" Type="http://schemas.openxmlformats.org/officeDocument/2006/relationships/image" Target="../media/image6.png&amp;ehk=UjIxXfJ4heSrM"/></Relationships>
</file>

<file path=ppt/slides/_rels/slide37.xml.rels><?xml version="1.0" encoding="UTF-8" standalone="yes"?>
<Relationships xmlns="http://schemas.openxmlformats.org/package/2006/relationships"><Relationship Id="rId3" Type="http://schemas.openxmlformats.org/officeDocument/2006/relationships/image" Target="../media/image6.png&amp;ehk=UjIxXfJ4heSrM"/><Relationship Id="rId2" Type="http://schemas.openxmlformats.org/officeDocument/2006/relationships/slide" Target="slide36.xml"/><Relationship Id="rId1" Type="http://schemas.openxmlformats.org/officeDocument/2006/relationships/slideLayout" Target="../slideLayouts/slideLayout2.xml"/><Relationship Id="rId4" Type="http://schemas.openxmlformats.org/officeDocument/2006/relationships/slide" Target="slide38.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image" Target="../media/image6.png&amp;ehk=UjIxXfJ4heSrM"/><Relationship Id="rId4" Type="http://schemas.openxmlformats.org/officeDocument/2006/relationships/slide" Target="slide37.xml"/></Relationships>
</file>

<file path=ppt/slides/_rels/slide39.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slide" Target="slide40.xml"/><Relationship Id="rId4" Type="http://schemas.openxmlformats.org/officeDocument/2006/relationships/image" Target="../media/image6.png&amp;ehk=UjIxXfJ4heSrM"/></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slide" Target="slide5.xml"/><Relationship Id="rId4" Type="http://schemas.openxmlformats.org/officeDocument/2006/relationships/image" Target="../media/image6.png&amp;ehk=UjIxXfJ4heSrM"/></Relationships>
</file>

<file path=ppt/slides/_rels/slide40.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slide" Target="slide41.xml"/><Relationship Id="rId4" Type="http://schemas.openxmlformats.org/officeDocument/2006/relationships/image" Target="../media/image6.png&amp;ehk=UjIxXfJ4heSrM"/></Relationships>
</file>

<file path=ppt/slides/_rels/slide41.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slide" Target="slide42.xml"/><Relationship Id="rId4" Type="http://schemas.openxmlformats.org/officeDocument/2006/relationships/image" Target="../media/image6.png&amp;ehk=UjIxXfJ4heSrM"/></Relationships>
</file>

<file path=ppt/slides/_rels/slide42.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slide" Target="slide43.xml"/><Relationship Id="rId4" Type="http://schemas.openxmlformats.org/officeDocument/2006/relationships/image" Target="../media/image6.png&amp;ehk=UjIxXfJ4heSrM"/></Relationships>
</file>

<file path=ppt/slides/_rels/slide43.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slide" Target="slide44.xml"/><Relationship Id="rId4" Type="http://schemas.openxmlformats.org/officeDocument/2006/relationships/image" Target="../media/image6.png&amp;ehk=UjIxXfJ4heSrM"/></Relationships>
</file>

<file path=ppt/slides/_rels/slide44.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slide" Target="slide45.xml"/><Relationship Id="rId4" Type="http://schemas.openxmlformats.org/officeDocument/2006/relationships/image" Target="../media/image6.png&amp;ehk=UjIxXfJ4heSrM"/></Relationships>
</file>

<file path=ppt/slides/_rels/slide45.xml.rels><?xml version="1.0" encoding="UTF-8" standalone="yes"?>
<Relationships xmlns="http://schemas.openxmlformats.org/package/2006/relationships"><Relationship Id="rId3" Type="http://schemas.openxmlformats.org/officeDocument/2006/relationships/image" Target="../media/image6.png&amp;ehk=UjIxXfJ4heSrM"/><Relationship Id="rId2" Type="http://schemas.openxmlformats.org/officeDocument/2006/relationships/slide" Target="slide44.xml"/><Relationship Id="rId1" Type="http://schemas.openxmlformats.org/officeDocument/2006/relationships/slideLayout" Target="../slideLayouts/slideLayout2.xml"/><Relationship Id="rId4" Type="http://schemas.openxmlformats.org/officeDocument/2006/relationships/slide" Target="slide46.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g&amp;ehk=Nsg2iAb0"/><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slide" Target="slide47.xml"/><Relationship Id="rId5" Type="http://schemas.openxmlformats.org/officeDocument/2006/relationships/image" Target="../media/image6.png&amp;ehk=UjIxXfJ4heSrM"/><Relationship Id="rId4" Type="http://schemas.openxmlformats.org/officeDocument/2006/relationships/slide" Target="slide45.xml"/></Relationships>
</file>

<file path=ppt/slides/_rels/slide47.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slide" Target="slide48.xml"/><Relationship Id="rId4" Type="http://schemas.openxmlformats.org/officeDocument/2006/relationships/image" Target="../media/image6.png&amp;ehk=UjIxXfJ4heSrM"/></Relationships>
</file>

<file path=ppt/slides/_rels/slide48.xml.rels><?xml version="1.0" encoding="UTF-8" standalone="yes"?>
<Relationships xmlns="http://schemas.openxmlformats.org/package/2006/relationships"><Relationship Id="rId3" Type="http://schemas.openxmlformats.org/officeDocument/2006/relationships/image" Target="../media/image6.png&amp;ehk=UjIxXfJ4heSrM"/><Relationship Id="rId2" Type="http://schemas.openxmlformats.org/officeDocument/2006/relationships/slide" Target="slide47.xml"/><Relationship Id="rId1" Type="http://schemas.openxmlformats.org/officeDocument/2006/relationships/slideLayout" Target="../slideLayouts/slideLayout2.xml"/><Relationship Id="rId4" Type="http://schemas.openxmlformats.org/officeDocument/2006/relationships/slide" Target="slide49.xml"/></Relationships>
</file>

<file path=ppt/slides/_rels/slide49.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slide" Target="slide50.xml"/><Relationship Id="rId4" Type="http://schemas.openxmlformats.org/officeDocument/2006/relationships/image" Target="../media/image6.png&amp;ehk=UjIxXfJ4heSrM"/></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image" Target="../media/image6.png&amp;ehk=UjIxXfJ4heSrM"/></Relationships>
</file>

<file path=ppt/slides/_rels/slide50.xml.rels><?xml version="1.0" encoding="UTF-8" standalone="yes"?>
<Relationships xmlns="http://schemas.openxmlformats.org/package/2006/relationships"><Relationship Id="rId3" Type="http://schemas.openxmlformats.org/officeDocument/2006/relationships/image" Target="../media/image25.jpg&amp;ehk=Nsg2iAb0"/><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slide" Target="slide51.xml"/><Relationship Id="rId5" Type="http://schemas.openxmlformats.org/officeDocument/2006/relationships/image" Target="../media/image6.png&amp;ehk=UjIxXfJ4heSrM"/><Relationship Id="rId4" Type="http://schemas.openxmlformats.org/officeDocument/2006/relationships/slide" Target="slide49.xml"/></Relationships>
</file>

<file path=ppt/slides/_rels/slide51.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slide" Target="slide52.xml"/><Relationship Id="rId4" Type="http://schemas.openxmlformats.org/officeDocument/2006/relationships/image" Target="../media/image6.png&amp;ehk=UjIxXfJ4heSrM"/></Relationships>
</file>

<file path=ppt/slides/_rels/slide52.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slide" Target="slide53.xml"/><Relationship Id="rId4" Type="http://schemas.openxmlformats.org/officeDocument/2006/relationships/image" Target="../media/image6.png&amp;ehk=UjIxXfJ4heSrM"/></Relationships>
</file>

<file path=ppt/slides/_rels/slide53.xml.rels><?xml version="1.0" encoding="UTF-8" standalone="yes"?>
<Relationships xmlns="http://schemas.openxmlformats.org/package/2006/relationships"><Relationship Id="rId3" Type="http://schemas.openxmlformats.org/officeDocument/2006/relationships/image" Target="../media/image6.png&amp;ehk=UjIxXfJ4heSrM"/><Relationship Id="rId2" Type="http://schemas.openxmlformats.org/officeDocument/2006/relationships/slide" Target="slide52.xml"/><Relationship Id="rId1" Type="http://schemas.openxmlformats.org/officeDocument/2006/relationships/slideLayout" Target="../slideLayouts/slideLayout2.xml"/><Relationship Id="rId4" Type="http://schemas.openxmlformats.org/officeDocument/2006/relationships/slide" Target="slide54.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slide" Target="slide55.xml"/><Relationship Id="rId5" Type="http://schemas.openxmlformats.org/officeDocument/2006/relationships/image" Target="../media/image6.png&amp;ehk=UjIxXfJ4heSrM"/><Relationship Id="rId4" Type="http://schemas.openxmlformats.org/officeDocument/2006/relationships/slide" Target="slide53.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amp;ehk=UjIxXfJ4heSrM"/><Relationship Id="rId2" Type="http://schemas.openxmlformats.org/officeDocument/2006/relationships/slide" Target="slide54.xml"/><Relationship Id="rId1" Type="http://schemas.openxmlformats.org/officeDocument/2006/relationships/slideLayout" Target="../slideLayouts/slideLayout2.xml"/><Relationship Id="rId4" Type="http://schemas.openxmlformats.org/officeDocument/2006/relationships/slide" Target="slide56.xml"/></Relationships>
</file>

<file path=ppt/slides/_rels/slide56.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image" Target="../media/image25.jpg&amp;ehk=Nsg2iAb0"/><Relationship Id="rId1" Type="http://schemas.openxmlformats.org/officeDocument/2006/relationships/slideLayout" Target="../slideLayouts/slideLayout8.xml"/><Relationship Id="rId5" Type="http://schemas.openxmlformats.org/officeDocument/2006/relationships/slide" Target="slide57.xml"/><Relationship Id="rId4" Type="http://schemas.openxmlformats.org/officeDocument/2006/relationships/image" Target="../media/image6.png&amp;ehk=UjIxXfJ4heSrM"/></Relationships>
</file>

<file path=ppt/slides/_rels/slide57.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slide" Target="slide58.xml"/><Relationship Id="rId4" Type="http://schemas.openxmlformats.org/officeDocument/2006/relationships/image" Target="../media/image6.png&amp;ehk=UjIxXfJ4heSrM"/></Relationships>
</file>

<file path=ppt/slides/_rels/slide58.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slide" Target="slide59.xml"/><Relationship Id="rId4" Type="http://schemas.openxmlformats.org/officeDocument/2006/relationships/image" Target="../media/image6.png&amp;ehk=UjIxXfJ4heSrM"/></Relationships>
</file>

<file path=ppt/slides/_rels/slide59.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notesSlide" Target="../notesSlides/notesSlide40.xml"/><Relationship Id="rId1" Type="http://schemas.openxmlformats.org/officeDocument/2006/relationships/slideLayout" Target="../slideLayouts/slideLayout8.xml"/><Relationship Id="rId5" Type="http://schemas.openxmlformats.org/officeDocument/2006/relationships/slide" Target="slide60.xml"/><Relationship Id="rId4" Type="http://schemas.openxmlformats.org/officeDocument/2006/relationships/image" Target="../media/image6.png&amp;ehk=UjIxXfJ4heSrM"/></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image" Target="../media/image6.png&amp;ehk=UjIxXfJ4heSrM"/></Relationships>
</file>

<file path=ppt/slides/_rels/slide60.xml.rels><?xml version="1.0" encoding="UTF-8" standalone="yes"?>
<Relationships xmlns="http://schemas.openxmlformats.org/package/2006/relationships"><Relationship Id="rId3" Type="http://schemas.openxmlformats.org/officeDocument/2006/relationships/hyperlink" Target="mailto:NHSurveyDevelopment@cms.hhs.gov"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slide" Target="slide61.xml"/><Relationship Id="rId5" Type="http://schemas.openxmlformats.org/officeDocument/2006/relationships/image" Target="../media/image6.png&amp;ehk=UjIxXfJ4heSrM"/><Relationship Id="rId4" Type="http://schemas.openxmlformats.org/officeDocument/2006/relationships/slide" Target="slide59.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slide" Target="slide62.xml"/><Relationship Id="rId5" Type="http://schemas.openxmlformats.org/officeDocument/2006/relationships/image" Target="../media/image6.png&amp;ehk=UjIxXfJ4heSrM"/><Relationship Id="rId4" Type="http://schemas.openxmlformats.org/officeDocument/2006/relationships/slide" Target="slide60.xml"/></Relationships>
</file>

<file path=ppt/slides/_rels/slide62.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Nursing-Homes.html" TargetMode="External"/><Relationship Id="rId7" Type="http://schemas.openxmlformats.org/officeDocument/2006/relationships/slide" Target="slide1.xml"/><Relationship Id="rId2" Type="http://schemas.openxmlformats.org/officeDocument/2006/relationships/hyperlink" Target="https://www.cdc.gov/longtermcare/pdfs/factsheet-core-elements-creating-culture-improve-use.pdf" TargetMode="External"/><Relationship Id="rId1" Type="http://schemas.openxmlformats.org/officeDocument/2006/relationships/slideLayout" Target="../slideLayouts/slideLayout2.xml"/><Relationship Id="rId6" Type="http://schemas.openxmlformats.org/officeDocument/2006/relationships/image" Target="../media/image6.png&amp;ehk=UjIxXfJ4heSrM"/><Relationship Id="rId5" Type="http://schemas.openxmlformats.org/officeDocument/2006/relationships/slide" Target="slide61.xml"/><Relationship Id="rId4" Type="http://schemas.openxmlformats.org/officeDocument/2006/relationships/hyperlink" Target="https://www.federalregister.gov/documents/2016/10/04/2016-23503/medicare-and-medicaid-programs-reform-of-requirements-for-long-term-care-facilities" TargetMode="Externa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image" Target="../media/image6.png&amp;ehk=UjIxXfJ4heSrM"/></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slide" Target="slide9.xml"/><Relationship Id="rId4" Type="http://schemas.openxmlformats.org/officeDocument/2006/relationships/image" Target="../media/image6.png&amp;ehk=UjIxXfJ4heSrM"/></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8.xml"/><Relationship Id="rId4" Type="http://schemas.openxmlformats.org/officeDocument/2006/relationships/image" Target="../media/image6.png&amp;ehk=UjIxXfJ4heSrM"/></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MS Logo"/>
          <p:cNvPicPr>
            <a:picLocks noChangeAspect="1"/>
          </p:cNvPicPr>
          <p:nvPr/>
        </p:nvPicPr>
        <p:blipFill>
          <a:blip r:embed="rId3">
            <a:extLst>
              <a:ext uri="{BEBA8EAE-BF5A-486C-A8C5-ECC9F3942E4B}">
                <a14:imgProps xmlns:a14="http://schemas.microsoft.com/office/drawing/2010/main">
                  <a14:imgLayer r:embed="rId4">
                    <a14:imgEffect>
                      <a14:artisticPhotocopy detail="10"/>
                    </a14:imgEffect>
                  </a14:imgLayer>
                </a14:imgProps>
              </a:ext>
            </a:extLst>
          </a:blip>
          <a:stretch>
            <a:fillRect/>
          </a:stretch>
        </p:blipFill>
        <p:spPr>
          <a:xfrm>
            <a:off x="8553408" y="1164872"/>
            <a:ext cx="3055885" cy="1188823"/>
          </a:xfrm>
          <a:prstGeom prst="rect">
            <a:avLst/>
          </a:prstGeom>
          <a:effectLst/>
        </p:spPr>
      </p:pic>
      <p:pic>
        <p:nvPicPr>
          <p:cNvPr id="7" name="Picture 6" descr="DHHS Logo"/>
          <p:cNvPicPr>
            <a:picLocks noChangeAspect="1"/>
          </p:cNvPicPr>
          <p:nvPr/>
        </p:nvPicPr>
        <p:blipFill>
          <a:blip r:embed="rId5">
            <a:extLst>
              <a:ext uri="{BEBA8EAE-BF5A-486C-A8C5-ECC9F3942E4B}">
                <a14:imgProps xmlns:a14="http://schemas.microsoft.com/office/drawing/2010/main">
                  <a14:imgLayer r:embed="rId6">
                    <a14:imgEffect>
                      <a14:artisticPhotocopy detail="10"/>
                    </a14:imgEffect>
                  </a14:imgLayer>
                </a14:imgProps>
              </a:ext>
            </a:extLst>
          </a:blip>
          <a:stretch>
            <a:fillRect/>
          </a:stretch>
        </p:blipFill>
        <p:spPr>
          <a:xfrm>
            <a:off x="1630083" y="735553"/>
            <a:ext cx="1800226" cy="1828800"/>
          </a:xfrm>
          <a:prstGeom prst="rect">
            <a:avLst/>
          </a:prstGeom>
        </p:spPr>
      </p:pic>
      <p:sp>
        <p:nvSpPr>
          <p:cNvPr id="4" name="Title 3"/>
          <p:cNvSpPr>
            <a:spLocks noGrp="1"/>
          </p:cNvSpPr>
          <p:nvPr>
            <p:ph type="ctrTitle"/>
          </p:nvPr>
        </p:nvSpPr>
        <p:spPr>
          <a:xfrm>
            <a:off x="1154955" y="1795520"/>
            <a:ext cx="10436410" cy="3329581"/>
          </a:xfrm>
        </p:spPr>
        <p:txBody>
          <a:bodyPr anchor="ctr"/>
          <a:lstStyle/>
          <a:p>
            <a:pPr algn="ctr"/>
            <a:r>
              <a:rPr lang="en-US" altLang="en-US" sz="6000" dirty="0"/>
              <a:t>Overview of the New</a:t>
            </a:r>
            <a:br>
              <a:rPr lang="en-US" altLang="en-US" sz="6000" dirty="0"/>
            </a:br>
            <a:r>
              <a:rPr lang="en-US" altLang="en-US" sz="6000" dirty="0"/>
              <a:t>Long-Term Care Survey Process</a:t>
            </a:r>
            <a:endParaRPr lang="en-US" sz="6000" dirty="0"/>
          </a:p>
        </p:txBody>
      </p:sp>
      <p:sp>
        <p:nvSpPr>
          <p:cNvPr id="3" name="Subtitle 2"/>
          <p:cNvSpPr>
            <a:spLocks noGrp="1"/>
          </p:cNvSpPr>
          <p:nvPr>
            <p:ph type="subTitle" idx="1"/>
          </p:nvPr>
        </p:nvSpPr>
        <p:spPr/>
        <p:txBody>
          <a:bodyPr/>
          <a:lstStyle/>
          <a:p>
            <a:pPr algn="ctr"/>
            <a:r>
              <a:rPr lang="en-US" altLang="en-US" dirty="0"/>
              <a:t>For Long-term care (LTC) Providers</a:t>
            </a:r>
            <a:endParaRPr lang="en-US" dirty="0"/>
          </a:p>
        </p:txBody>
      </p:sp>
    </p:spTree>
    <p:extLst>
      <p:ext uri="{BB962C8B-B14F-4D97-AF65-F5344CB8AC3E}">
        <p14:creationId xmlns:p14="http://schemas.microsoft.com/office/powerpoint/2010/main" val="2041114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Purpose of Changes</a:t>
            </a:r>
            <a:br>
              <a:rPr lang="en-US" dirty="0"/>
            </a:br>
            <a:r>
              <a:rPr lang="en-US" dirty="0"/>
              <a:t>to the LTC Survey Processes</a:t>
            </a:r>
          </a:p>
        </p:txBody>
      </p:sp>
      <p:sp>
        <p:nvSpPr>
          <p:cNvPr id="3" name="Content Placeholder 2"/>
          <p:cNvSpPr>
            <a:spLocks noGrp="1"/>
          </p:cNvSpPr>
          <p:nvPr>
            <p:ph idx="1"/>
          </p:nvPr>
        </p:nvSpPr>
        <p:spPr>
          <a:xfrm>
            <a:off x="646112" y="2052918"/>
            <a:ext cx="10936288" cy="3256501"/>
          </a:xfrm>
        </p:spPr>
        <p:txBody>
          <a:bodyPr/>
          <a:lstStyle/>
          <a:p>
            <a:pPr marL="0" lvl="0" indent="0">
              <a:buNone/>
            </a:pPr>
            <a:r>
              <a:rPr lang="en-US" sz="3200" dirty="0"/>
              <a:t>Purpose of the changes: </a:t>
            </a:r>
          </a:p>
          <a:p>
            <a:pPr marL="58738" lvl="1" indent="398463">
              <a:buClrTx/>
              <a:buFont typeface="Arial" panose="020B0604020202020204" pitchFamily="34" charset="0"/>
              <a:buChar char="•"/>
            </a:pPr>
            <a:r>
              <a:rPr lang="en-US" sz="3200" dirty="0"/>
              <a:t>Develop one process for use across the nation</a:t>
            </a:r>
          </a:p>
          <a:p>
            <a:pPr marL="58738" lvl="1" indent="398463">
              <a:buClrTx/>
              <a:buFont typeface="Arial" panose="020B0604020202020204" pitchFamily="34" charset="0"/>
              <a:buChar char="•"/>
            </a:pPr>
            <a:r>
              <a:rPr lang="en-US" sz="3200" dirty="0"/>
              <a:t>Promote consistency </a:t>
            </a:r>
          </a:p>
          <a:p>
            <a:pPr marL="58738" lvl="1" indent="398463">
              <a:buClrTx/>
              <a:buFont typeface="Arial" panose="020B0604020202020204" pitchFamily="34" charset="0"/>
              <a:buChar char="•"/>
            </a:pPr>
            <a:r>
              <a:rPr lang="en-US" sz="3200" dirty="0"/>
              <a:t>Conduct consistent, organized, and systematic investigations</a:t>
            </a:r>
          </a:p>
          <a:p>
            <a:pPr marL="58738" lvl="1" indent="398463">
              <a:buClrTx/>
              <a:buFont typeface="Arial" panose="020B0604020202020204" pitchFamily="34" charset="0"/>
              <a:buChar char="•"/>
            </a:pPr>
            <a:r>
              <a:rPr lang="en-US" sz="3200" dirty="0"/>
              <a:t>Focus on person-centered care. </a:t>
            </a:r>
          </a:p>
        </p:txBody>
      </p:sp>
      <p:pic>
        <p:nvPicPr>
          <p:cNvPr id="4" name="Picture 3" descr="Forward Button">
            <a:hlinkClick r:id="rId2" action="ppaction://hlinksldjump"/>
          </p:cNvPr>
          <p:cNvPicPr>
            <a:picLocks noChangeAspect="1"/>
          </p:cNvPicPr>
          <p:nvPr/>
        </p:nvPicPr>
        <p:blipFill>
          <a:blip r:embed="rId3"/>
          <a:stretch>
            <a:fillRect/>
          </a:stretch>
        </p:blipFill>
        <p:spPr>
          <a:xfrm flipH="1">
            <a:off x="6734176" y="6169421"/>
            <a:ext cx="488946" cy="508008"/>
          </a:xfrm>
          <a:prstGeom prst="rect">
            <a:avLst/>
          </a:prstGeom>
        </p:spPr>
      </p:pic>
      <p:pic>
        <p:nvPicPr>
          <p:cNvPr id="5" name="Picture 4" descr="Windows Media Player Back Button by mightyman - start button for the ...">
            <a:hlinkClick r:id="rId4" action="ppaction://hlinksldjump"/>
          </p:cNvPr>
          <p:cNvPicPr>
            <a:picLocks noChangeAspect="1"/>
          </p:cNvPicPr>
          <p:nvPr/>
        </p:nvPicPr>
        <p:blipFill>
          <a:blip r:embed="rId3"/>
          <a:stretch>
            <a:fillRect/>
          </a:stretch>
        </p:blipFill>
        <p:spPr>
          <a:xfrm>
            <a:off x="4937121" y="6184945"/>
            <a:ext cx="492129" cy="508008"/>
          </a:xfrm>
          <a:prstGeom prst="rect">
            <a:avLst/>
          </a:prstGeom>
        </p:spPr>
      </p:pic>
      <p:sp>
        <p:nvSpPr>
          <p:cNvPr id="10" name="Slide Number Placeholder 9"/>
          <p:cNvSpPr>
            <a:spLocks noGrp="1"/>
          </p:cNvSpPr>
          <p:nvPr>
            <p:ph type="sldNum" sz="quarter" idx="12"/>
          </p:nvPr>
        </p:nvSpPr>
        <p:spPr/>
        <p:txBody>
          <a:bodyPr/>
          <a:lstStyle/>
          <a:p>
            <a:r>
              <a:rPr lang="en-US" dirty="0"/>
              <a:t>10</a:t>
            </a:r>
          </a:p>
        </p:txBody>
      </p:sp>
    </p:spTree>
    <p:extLst>
      <p:ext uri="{BB962C8B-B14F-4D97-AF65-F5344CB8AC3E}">
        <p14:creationId xmlns:p14="http://schemas.microsoft.com/office/powerpoint/2010/main" val="467512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36289" cy="986615"/>
          </a:xfrm>
        </p:spPr>
        <p:txBody>
          <a:bodyPr/>
          <a:lstStyle/>
          <a:p>
            <a:pPr algn="ctr"/>
            <a:r>
              <a:rPr lang="en-US" dirty="0"/>
              <a:t>Key Changes to the LTC Survey Process</a:t>
            </a:r>
          </a:p>
        </p:txBody>
      </p:sp>
      <p:sp>
        <p:nvSpPr>
          <p:cNvPr id="3" name="Content Placeholder 2"/>
          <p:cNvSpPr>
            <a:spLocks noGrp="1"/>
          </p:cNvSpPr>
          <p:nvPr>
            <p:ph idx="1"/>
          </p:nvPr>
        </p:nvSpPr>
        <p:spPr>
          <a:xfrm>
            <a:off x="646112" y="1439334"/>
            <a:ext cx="10936288" cy="3657600"/>
          </a:xfrm>
        </p:spPr>
        <p:txBody>
          <a:bodyPr>
            <a:normAutofit/>
          </a:bodyPr>
          <a:lstStyle/>
          <a:p>
            <a:pPr marL="0" indent="0">
              <a:buNone/>
            </a:pPr>
            <a:r>
              <a:rPr lang="en-US" sz="3200" dirty="0"/>
              <a:t>Key changes to the survey process:  </a:t>
            </a:r>
          </a:p>
          <a:p>
            <a:pPr marL="58738" lvl="1" indent="398463">
              <a:buClrTx/>
              <a:buFont typeface="Arial" panose="020B0604020202020204" pitchFamily="34" charset="0"/>
              <a:buChar char="•"/>
            </a:pPr>
            <a:r>
              <a:rPr lang="en-US" sz="3200" dirty="0"/>
              <a:t>Survey sampling </a:t>
            </a:r>
          </a:p>
          <a:p>
            <a:pPr marL="58738" lvl="1" indent="398463">
              <a:buClrTx/>
              <a:buFont typeface="Arial" panose="020B0604020202020204" pitchFamily="34" charset="0"/>
              <a:buChar char="•"/>
            </a:pPr>
            <a:r>
              <a:rPr lang="en-US" sz="3200" dirty="0"/>
              <a:t>Resident-centered process</a:t>
            </a:r>
          </a:p>
          <a:p>
            <a:pPr marL="58738" lvl="1" indent="398463">
              <a:buClrTx/>
              <a:buFont typeface="Arial" panose="020B0604020202020204" pitchFamily="34" charset="0"/>
              <a:buChar char="•"/>
            </a:pPr>
            <a:r>
              <a:rPr lang="en-US" sz="3200" dirty="0"/>
              <a:t>Focus on resident-centered outcomes</a:t>
            </a:r>
          </a:p>
          <a:p>
            <a:pPr marL="58738" lvl="1" indent="398463">
              <a:buClrTx/>
              <a:buFont typeface="Arial" panose="020B0604020202020204" pitchFamily="34" charset="0"/>
              <a:buChar char="•"/>
            </a:pPr>
            <a:r>
              <a:rPr lang="en-US" sz="3200" dirty="0"/>
              <a:t>Focus on quality of care and quality of life</a:t>
            </a:r>
          </a:p>
          <a:p>
            <a:pPr marL="58738" lvl="1" indent="398463">
              <a:buClrTx/>
              <a:buFont typeface="Arial" panose="020B0604020202020204" pitchFamily="34" charset="0"/>
              <a:buChar char="•"/>
            </a:pPr>
            <a:r>
              <a:rPr lang="en-US" sz="3200" dirty="0"/>
              <a:t>New triggered task.</a:t>
            </a:r>
          </a:p>
        </p:txBody>
      </p:sp>
      <p:pic>
        <p:nvPicPr>
          <p:cNvPr id="4" name="Picture 3" descr="Forward Button">
            <a:hlinkClick r:id="rId2" action="ppaction://hlinksldjump"/>
          </p:cNvPr>
          <p:cNvPicPr>
            <a:picLocks noChangeAspect="1"/>
          </p:cNvPicPr>
          <p:nvPr/>
        </p:nvPicPr>
        <p:blipFill>
          <a:blip r:embed="rId3"/>
          <a:stretch>
            <a:fillRect/>
          </a:stretch>
        </p:blipFill>
        <p:spPr>
          <a:xfrm flipH="1">
            <a:off x="6734176" y="6169421"/>
            <a:ext cx="488946" cy="508008"/>
          </a:xfrm>
          <a:prstGeom prst="rect">
            <a:avLst/>
          </a:prstGeom>
        </p:spPr>
      </p:pic>
      <p:pic>
        <p:nvPicPr>
          <p:cNvPr id="5" name="Picture 4" descr="Windows Media Player Back Button by mightyman - start button for the ...">
            <a:hlinkClick r:id="rId4" action="ppaction://hlinksldjump"/>
          </p:cNvPr>
          <p:cNvPicPr>
            <a:picLocks noChangeAspect="1"/>
          </p:cNvPicPr>
          <p:nvPr/>
        </p:nvPicPr>
        <p:blipFill>
          <a:blip r:embed="rId3"/>
          <a:stretch>
            <a:fillRect/>
          </a:stretch>
        </p:blipFill>
        <p:spPr>
          <a:xfrm>
            <a:off x="4937121" y="6184945"/>
            <a:ext cx="492129" cy="508008"/>
          </a:xfrm>
          <a:prstGeom prst="rect">
            <a:avLst/>
          </a:prstGeom>
        </p:spPr>
      </p:pic>
      <p:sp>
        <p:nvSpPr>
          <p:cNvPr id="10" name="Slide Number Placeholder 9"/>
          <p:cNvSpPr>
            <a:spLocks noGrp="1"/>
          </p:cNvSpPr>
          <p:nvPr>
            <p:ph type="sldNum" sz="quarter" idx="12"/>
          </p:nvPr>
        </p:nvSpPr>
        <p:spPr/>
        <p:txBody>
          <a:bodyPr/>
          <a:lstStyle/>
          <a:p>
            <a:r>
              <a:rPr lang="en-US" dirty="0"/>
              <a:t>11</a:t>
            </a:r>
          </a:p>
        </p:txBody>
      </p:sp>
    </p:spTree>
    <p:extLst>
      <p:ext uri="{BB962C8B-B14F-4D97-AF65-F5344CB8AC3E}">
        <p14:creationId xmlns:p14="http://schemas.microsoft.com/office/powerpoint/2010/main" val="1652233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36289" cy="952749"/>
          </a:xfrm>
        </p:spPr>
        <p:txBody>
          <a:bodyPr/>
          <a:lstStyle/>
          <a:p>
            <a:r>
              <a:rPr lang="en-US" dirty="0"/>
              <a:t>Better Than the Rest!</a:t>
            </a:r>
          </a:p>
        </p:txBody>
      </p:sp>
      <p:sp>
        <p:nvSpPr>
          <p:cNvPr id="3" name="Content Placeholder 2"/>
          <p:cNvSpPr>
            <a:spLocks noGrp="1"/>
          </p:cNvSpPr>
          <p:nvPr>
            <p:ph idx="1"/>
          </p:nvPr>
        </p:nvSpPr>
        <p:spPr>
          <a:xfrm>
            <a:off x="609600" y="1405468"/>
            <a:ext cx="10972800" cy="4547658"/>
          </a:xfrm>
        </p:spPr>
        <p:txBody>
          <a:bodyPr>
            <a:normAutofit/>
          </a:bodyPr>
          <a:lstStyle/>
          <a:p>
            <a:pPr marL="0" indent="0">
              <a:buNone/>
            </a:pPr>
            <a:r>
              <a:rPr lang="en-US" sz="3200" dirty="0"/>
              <a:t>What makes this process better? </a:t>
            </a:r>
          </a:p>
          <a:p>
            <a:pPr marL="117475" lvl="1" indent="339725">
              <a:buClrTx/>
              <a:buFont typeface="Arial" panose="020B0604020202020204" pitchFamily="34" charset="0"/>
              <a:buChar char="•"/>
            </a:pPr>
            <a:r>
              <a:rPr lang="en-US" sz="3200" dirty="0"/>
              <a:t>Consistency in surveys</a:t>
            </a:r>
          </a:p>
          <a:p>
            <a:pPr marL="117475" lvl="1" indent="339725">
              <a:buClrTx/>
              <a:buFont typeface="Arial" panose="020B0604020202020204" pitchFamily="34" charset="0"/>
              <a:buChar char="•"/>
            </a:pPr>
            <a:r>
              <a:rPr lang="en-US" sz="3200" dirty="0"/>
              <a:t>Consistent training model</a:t>
            </a:r>
          </a:p>
          <a:p>
            <a:pPr marL="117475" lvl="1" indent="339725">
              <a:buClrTx/>
              <a:buFont typeface="Arial" panose="020B0604020202020204" pitchFamily="34" charset="0"/>
              <a:buChar char="•"/>
            </a:pPr>
            <a:r>
              <a:rPr lang="en-US" sz="3200" dirty="0"/>
              <a:t>Effective and efficient process</a:t>
            </a:r>
          </a:p>
          <a:p>
            <a:pPr marL="117475" lvl="1" indent="339725">
              <a:buClrTx/>
              <a:buFont typeface="Arial" panose="020B0604020202020204" pitchFamily="34" charset="0"/>
              <a:buChar char="•"/>
            </a:pPr>
            <a:r>
              <a:rPr lang="en-US" sz="3200" dirty="0"/>
              <a:t>Computer based / software supported</a:t>
            </a:r>
          </a:p>
          <a:p>
            <a:pPr marL="117475" lvl="1" indent="339725">
              <a:buClrTx/>
              <a:buFont typeface="Arial" panose="020B0604020202020204" pitchFamily="34" charset="0"/>
              <a:buChar char="•"/>
            </a:pPr>
            <a:r>
              <a:rPr lang="en-US" sz="3200" dirty="0"/>
              <a:t>Resident-centered</a:t>
            </a:r>
          </a:p>
          <a:p>
            <a:pPr marL="117475" lvl="1" indent="339725">
              <a:buClrTx/>
              <a:buFont typeface="Arial" panose="020B0604020202020204" pitchFamily="34" charset="0"/>
              <a:buChar char="•"/>
            </a:pPr>
            <a:r>
              <a:rPr lang="en-US" sz="3200" dirty="0"/>
              <a:t>Shared processes between States and CMS.</a:t>
            </a:r>
          </a:p>
        </p:txBody>
      </p:sp>
      <p:pic>
        <p:nvPicPr>
          <p:cNvPr id="4" name="Picture 3" descr="Windows Media Player Back Button by mightyman - start button for the ...">
            <a:hlinkClick r:id="rId2" action="ppaction://hlinksldjump"/>
          </p:cNvPr>
          <p:cNvPicPr>
            <a:picLocks noChangeAspect="1"/>
          </p:cNvPicPr>
          <p:nvPr/>
        </p:nvPicPr>
        <p:blipFill>
          <a:blip r:embed="rId3"/>
          <a:stretch>
            <a:fillRect/>
          </a:stretch>
        </p:blipFill>
        <p:spPr>
          <a:xfrm>
            <a:off x="4937121" y="6184945"/>
            <a:ext cx="492129" cy="508008"/>
          </a:xfrm>
          <a:prstGeom prst="rect">
            <a:avLst/>
          </a:prstGeom>
        </p:spPr>
      </p:pic>
      <p:pic>
        <p:nvPicPr>
          <p:cNvPr id="6" name="Picture 5" descr="Forward Button">
            <a:hlinkClick r:id="rId4" action="ppaction://hlinksldjump"/>
          </p:cNvPr>
          <p:cNvPicPr>
            <a:picLocks noChangeAspect="1"/>
          </p:cNvPicPr>
          <p:nvPr/>
        </p:nvPicPr>
        <p:blipFill>
          <a:blip r:embed="rId3"/>
          <a:stretch>
            <a:fillRect/>
          </a:stretch>
        </p:blipFill>
        <p:spPr>
          <a:xfrm flipH="1">
            <a:off x="6734176" y="6169421"/>
            <a:ext cx="488946" cy="508008"/>
          </a:xfrm>
          <a:prstGeom prst="rect">
            <a:avLst/>
          </a:prstGeom>
        </p:spPr>
      </p:pic>
      <p:sp>
        <p:nvSpPr>
          <p:cNvPr id="11" name="Slide Number Placeholder 10"/>
          <p:cNvSpPr>
            <a:spLocks noGrp="1"/>
          </p:cNvSpPr>
          <p:nvPr>
            <p:ph type="sldNum" sz="quarter" idx="12"/>
          </p:nvPr>
        </p:nvSpPr>
        <p:spPr/>
        <p:txBody>
          <a:bodyPr/>
          <a:lstStyle/>
          <a:p>
            <a:r>
              <a:rPr lang="en-US" dirty="0"/>
              <a:t>12</a:t>
            </a:r>
          </a:p>
        </p:txBody>
      </p:sp>
    </p:spTree>
    <p:extLst>
      <p:ext uri="{BB962C8B-B14F-4D97-AF65-F5344CB8AC3E}">
        <p14:creationId xmlns:p14="http://schemas.microsoft.com/office/powerpoint/2010/main" val="3058836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64230"/>
            <a:ext cx="10936289" cy="1400530"/>
          </a:xfrm>
        </p:spPr>
        <p:txBody>
          <a:bodyPr/>
          <a:lstStyle/>
          <a:p>
            <a:pPr algn="ctr">
              <a:tabLst>
                <a:tab pos="860425" algn="l"/>
              </a:tabLst>
            </a:pPr>
            <a:r>
              <a:rPr lang="en-US" dirty="0"/>
              <a:t>Implementation of the New LTC Survey Process</a:t>
            </a:r>
          </a:p>
        </p:txBody>
      </p:sp>
      <p:pic>
        <p:nvPicPr>
          <p:cNvPr id="3" name="Picture 2" descr="Windows Media Player Back Button by mightyman - start button for the ...">
            <a:hlinkClick r:id="rId3" action="ppaction://hlinksldjump"/>
          </p:cNvPr>
          <p:cNvPicPr>
            <a:picLocks noChangeAspect="1"/>
          </p:cNvPicPr>
          <p:nvPr/>
        </p:nvPicPr>
        <p:blipFill>
          <a:blip r:embed="rId4"/>
          <a:stretch>
            <a:fillRect/>
          </a:stretch>
        </p:blipFill>
        <p:spPr>
          <a:xfrm>
            <a:off x="4937121" y="6184945"/>
            <a:ext cx="492129" cy="508008"/>
          </a:xfrm>
          <a:prstGeom prst="rect">
            <a:avLst/>
          </a:prstGeom>
        </p:spPr>
      </p:pic>
      <p:pic>
        <p:nvPicPr>
          <p:cNvPr id="5" name="Picture 4" descr="Forward Button">
            <a:hlinkClick r:id="rId5" action="ppaction://hlinksldjump"/>
          </p:cNvPr>
          <p:cNvPicPr>
            <a:picLocks noChangeAspect="1"/>
          </p:cNvPicPr>
          <p:nvPr/>
        </p:nvPicPr>
        <p:blipFill>
          <a:blip r:embed="rId4"/>
          <a:stretch>
            <a:fillRect/>
          </a:stretch>
        </p:blipFill>
        <p:spPr>
          <a:xfrm flipH="1">
            <a:off x="6734176" y="6169421"/>
            <a:ext cx="488946" cy="508008"/>
          </a:xfrm>
          <a:prstGeom prst="rect">
            <a:avLst/>
          </a:prstGeom>
        </p:spPr>
      </p:pic>
      <p:sp>
        <p:nvSpPr>
          <p:cNvPr id="15" name="Slide Number Placeholder 14"/>
          <p:cNvSpPr>
            <a:spLocks noGrp="1"/>
          </p:cNvSpPr>
          <p:nvPr>
            <p:ph type="sldNum" sz="quarter" idx="12"/>
          </p:nvPr>
        </p:nvSpPr>
        <p:spPr/>
        <p:txBody>
          <a:bodyPr/>
          <a:lstStyle/>
          <a:p>
            <a:r>
              <a:rPr lang="en-US" dirty="0"/>
              <a:t>13</a:t>
            </a:r>
          </a:p>
        </p:txBody>
      </p:sp>
      <p:pic>
        <p:nvPicPr>
          <p:cNvPr id="4" name="Picture 3" descr="Calendar showing Implemetation of the New LTC Survey Process on November 28, 2017">
            <a:extLst>
              <a:ext uri="{FF2B5EF4-FFF2-40B4-BE49-F238E27FC236}">
                <a16:creationId xmlns="" xmlns:a16="http://schemas.microsoft.com/office/drawing/2014/main" id="{7C35A4EB-09DD-4768-9719-885B8AF2A233}"/>
              </a:ext>
            </a:extLst>
          </p:cNvPr>
          <p:cNvPicPr>
            <a:picLocks noChangeAspect="1"/>
          </p:cNvPicPr>
          <p:nvPr/>
        </p:nvPicPr>
        <p:blipFill>
          <a:blip r:embed="rId6"/>
          <a:stretch>
            <a:fillRect/>
          </a:stretch>
        </p:blipFill>
        <p:spPr>
          <a:xfrm>
            <a:off x="386565" y="1152983"/>
            <a:ext cx="11455377" cy="5200339"/>
          </a:xfrm>
          <a:prstGeom prst="rect">
            <a:avLst/>
          </a:prstGeom>
        </p:spPr>
      </p:pic>
    </p:spTree>
    <p:extLst>
      <p:ext uri="{BB962C8B-B14F-4D97-AF65-F5344CB8AC3E}">
        <p14:creationId xmlns:p14="http://schemas.microsoft.com/office/powerpoint/2010/main" val="172441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010" y="2861733"/>
            <a:ext cx="10046525" cy="1915647"/>
          </a:xfrm>
        </p:spPr>
        <p:txBody>
          <a:bodyPr anchor="b"/>
          <a:lstStyle/>
          <a:p>
            <a:r>
              <a:rPr lang="en-US" dirty="0"/>
              <a:t>Comparison of the Three Survey Processes</a:t>
            </a:r>
            <a:br>
              <a:rPr lang="en-US" dirty="0"/>
            </a:br>
            <a:r>
              <a:rPr lang="en-US" sz="1900" dirty="0"/>
              <a:t>LTC SURVEY PROCESS</a:t>
            </a:r>
          </a:p>
        </p:txBody>
      </p:sp>
      <p:pic>
        <p:nvPicPr>
          <p:cNvPr id="6" name="Picture 5" descr="Windows Media Player Back Button by mightyman - start button for the ...">
            <a:hlinkClick r:id="rId3" action="ppaction://hlinksldjump"/>
          </p:cNvPr>
          <p:cNvPicPr>
            <a:picLocks noChangeAspect="1"/>
          </p:cNvPicPr>
          <p:nvPr/>
        </p:nvPicPr>
        <p:blipFill>
          <a:blip r:embed="rId4"/>
          <a:stretch>
            <a:fillRect/>
          </a:stretch>
        </p:blipFill>
        <p:spPr>
          <a:xfrm>
            <a:off x="4937121" y="6184945"/>
            <a:ext cx="492129" cy="508008"/>
          </a:xfrm>
          <a:prstGeom prst="rect">
            <a:avLst/>
          </a:prstGeom>
        </p:spPr>
      </p:pic>
      <p:pic>
        <p:nvPicPr>
          <p:cNvPr id="7" name="Picture 6" descr="Forward Button">
            <a:hlinkClick r:id="rId5" action="ppaction://hlinksldjump"/>
          </p:cNvPr>
          <p:cNvPicPr>
            <a:picLocks noChangeAspect="1"/>
          </p:cNvPicPr>
          <p:nvPr/>
        </p:nvPicPr>
        <p:blipFill>
          <a:blip r:embed="rId4"/>
          <a:stretch>
            <a:fillRect/>
          </a:stretch>
        </p:blipFill>
        <p:spPr>
          <a:xfrm flipH="1">
            <a:off x="6734176" y="6169421"/>
            <a:ext cx="488946" cy="508008"/>
          </a:xfrm>
          <a:prstGeom prst="rect">
            <a:avLst/>
          </a:prstGeom>
        </p:spPr>
      </p:pic>
      <p:sp>
        <p:nvSpPr>
          <p:cNvPr id="12" name="Slide Number Placeholder 11"/>
          <p:cNvSpPr>
            <a:spLocks noGrp="1"/>
          </p:cNvSpPr>
          <p:nvPr>
            <p:ph type="sldNum" sz="quarter" idx="12"/>
          </p:nvPr>
        </p:nvSpPr>
        <p:spPr/>
        <p:txBody>
          <a:bodyPr/>
          <a:lstStyle/>
          <a:p>
            <a:fld id="{D57F1E4F-1CFF-5643-939E-02111984F565}" type="slidenum">
              <a:rPr lang="en-US" smtClean="0"/>
              <a:pPr/>
              <a:t>14</a:t>
            </a:fld>
            <a:endParaRPr lang="en-US" dirty="0"/>
          </a:p>
        </p:txBody>
      </p:sp>
    </p:spTree>
    <p:extLst>
      <p:ext uri="{BB962C8B-B14F-4D97-AF65-F5344CB8AC3E}">
        <p14:creationId xmlns:p14="http://schemas.microsoft.com/office/powerpoint/2010/main" val="4016945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Automation</a:t>
            </a:r>
          </a:p>
        </p:txBody>
      </p:sp>
      <p:pic>
        <p:nvPicPr>
          <p:cNvPr id="4" name="Content Placeholder 3" descr="The Traditional survey process is completed on paper while the QIS process is automated. The new LTC Survey Process will be an automated process and surveyors will use a tablet or personal computer throughout the survey process to record findings that are synthesized and organized by new software. " title="Automation"/>
          <p:cNvPicPr>
            <a:picLocks noGrp="1" noChangeAspect="1"/>
          </p:cNvPicPr>
          <p:nvPr>
            <p:ph idx="1"/>
          </p:nvPr>
        </p:nvPicPr>
        <p:blipFill>
          <a:blip r:embed="rId2"/>
          <a:stretch>
            <a:fillRect/>
          </a:stretch>
        </p:blipFill>
        <p:spPr>
          <a:xfrm>
            <a:off x="289852" y="1459412"/>
            <a:ext cx="11545888" cy="4386836"/>
          </a:xfrm>
          <a:prstGeom prst="rect">
            <a:avLst/>
          </a:prstGeom>
        </p:spPr>
      </p:pic>
      <p:pic>
        <p:nvPicPr>
          <p:cNvPr id="5" name="Picture 4" descr="Windows Media Player Back Button by mightyman - start button for the ...">
            <a:hlinkClick r:id="rId3" action="ppaction://hlinksldjump"/>
          </p:cNvPr>
          <p:cNvPicPr>
            <a:picLocks noChangeAspect="1"/>
          </p:cNvPicPr>
          <p:nvPr/>
        </p:nvPicPr>
        <p:blipFill>
          <a:blip r:embed="rId4"/>
          <a:stretch>
            <a:fillRect/>
          </a:stretch>
        </p:blipFill>
        <p:spPr>
          <a:xfrm>
            <a:off x="4937121" y="6184945"/>
            <a:ext cx="492129" cy="508008"/>
          </a:xfrm>
          <a:prstGeom prst="rect">
            <a:avLst/>
          </a:prstGeom>
        </p:spPr>
      </p:pic>
      <p:pic>
        <p:nvPicPr>
          <p:cNvPr id="6" name="Picture 5" descr="Forward Button">
            <a:hlinkClick r:id="rId5" action="ppaction://hlinksldjump"/>
          </p:cNvPr>
          <p:cNvPicPr>
            <a:picLocks noChangeAspect="1"/>
          </p:cNvPicPr>
          <p:nvPr/>
        </p:nvPicPr>
        <p:blipFill>
          <a:blip r:embed="rId4"/>
          <a:stretch>
            <a:fillRect/>
          </a:stretch>
        </p:blipFill>
        <p:spPr>
          <a:xfrm flipH="1">
            <a:off x="6734176" y="6169421"/>
            <a:ext cx="488946" cy="508008"/>
          </a:xfrm>
          <a:prstGeom prst="rect">
            <a:avLst/>
          </a:prstGeom>
        </p:spPr>
      </p:pic>
      <p:sp>
        <p:nvSpPr>
          <p:cNvPr id="11" name="Slide Number Placeholder 10"/>
          <p:cNvSpPr>
            <a:spLocks noGrp="1"/>
          </p:cNvSpPr>
          <p:nvPr>
            <p:ph type="sldNum" sz="quarter" idx="12"/>
          </p:nvPr>
        </p:nvSpPr>
        <p:spPr/>
        <p:txBody>
          <a:bodyPr/>
          <a:lstStyle/>
          <a:p>
            <a:r>
              <a:rPr lang="en-US" dirty="0"/>
              <a:t>15</a:t>
            </a:r>
          </a:p>
        </p:txBody>
      </p:sp>
    </p:spTree>
    <p:extLst>
      <p:ext uri="{BB962C8B-B14F-4D97-AF65-F5344CB8AC3E}">
        <p14:creationId xmlns:p14="http://schemas.microsoft.com/office/powerpoint/2010/main" val="634845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9"/>
            <a:ext cx="10936289" cy="972502"/>
          </a:xfrm>
        </p:spPr>
        <p:txBody>
          <a:bodyPr/>
          <a:lstStyle/>
          <a:p>
            <a:pPr algn="ctr"/>
            <a:r>
              <a:rPr lang="en-US" dirty="0"/>
              <a:t>Sample Selection</a:t>
            </a:r>
          </a:p>
        </p:txBody>
      </p:sp>
      <p:pic>
        <p:nvPicPr>
          <p:cNvPr id="4" name="Content Placeholder 3" descr="The sample size for the new LTC Survey Process will be based on the facility census. The sampling approach for the new survey process is different than either current process. The sample for the new survey process includes 70% of MDS pre-selected residents and 30% surveyor-selected residents." title="Sample Selection"/>
          <p:cNvPicPr>
            <a:picLocks noGrp="1" noChangeAspect="1"/>
          </p:cNvPicPr>
          <p:nvPr>
            <p:ph idx="1"/>
          </p:nvPr>
        </p:nvPicPr>
        <p:blipFill>
          <a:blip r:embed="rId3"/>
          <a:stretch>
            <a:fillRect/>
          </a:stretch>
        </p:blipFill>
        <p:spPr>
          <a:xfrm>
            <a:off x="505032" y="1505948"/>
            <a:ext cx="11218444" cy="4598269"/>
          </a:xfrm>
          <a:prstGeom prst="rect">
            <a:avLst/>
          </a:prstGeom>
        </p:spPr>
      </p:pic>
      <p:pic>
        <p:nvPicPr>
          <p:cNvPr id="5" name="Picture 4" descr="Windows Media Player Back Button by mightyman - start button for the ...">
            <a:hlinkClick r:id="rId4" action="ppaction://hlinksldjump"/>
          </p:cNvPr>
          <p:cNvPicPr>
            <a:picLocks noChangeAspect="1"/>
          </p:cNvPicPr>
          <p:nvPr/>
        </p:nvPicPr>
        <p:blipFill>
          <a:blip r:embed="rId5"/>
          <a:stretch>
            <a:fillRect/>
          </a:stretch>
        </p:blipFill>
        <p:spPr>
          <a:xfrm>
            <a:off x="4937121" y="6184945"/>
            <a:ext cx="492129" cy="508008"/>
          </a:xfrm>
          <a:prstGeom prst="rect">
            <a:avLst/>
          </a:prstGeom>
        </p:spPr>
      </p:pic>
      <p:pic>
        <p:nvPicPr>
          <p:cNvPr id="6" name="Picture 5" descr="Forward Button">
            <a:hlinkClick r:id="rId6" action="ppaction://hlinksldjump"/>
          </p:cNvPr>
          <p:cNvPicPr>
            <a:picLocks noChangeAspect="1"/>
          </p:cNvPicPr>
          <p:nvPr/>
        </p:nvPicPr>
        <p:blipFill>
          <a:blip r:embed="rId5"/>
          <a:stretch>
            <a:fillRect/>
          </a:stretch>
        </p:blipFill>
        <p:spPr>
          <a:xfrm flipH="1">
            <a:off x="6734176" y="6169421"/>
            <a:ext cx="488946" cy="508008"/>
          </a:xfrm>
          <a:prstGeom prst="rect">
            <a:avLst/>
          </a:prstGeom>
        </p:spPr>
      </p:pic>
      <p:sp>
        <p:nvSpPr>
          <p:cNvPr id="11" name="Slide Number Placeholder 10"/>
          <p:cNvSpPr>
            <a:spLocks noGrp="1"/>
          </p:cNvSpPr>
          <p:nvPr>
            <p:ph type="sldNum" sz="quarter" idx="12"/>
          </p:nvPr>
        </p:nvSpPr>
        <p:spPr/>
        <p:txBody>
          <a:bodyPr/>
          <a:lstStyle/>
          <a:p>
            <a:r>
              <a:rPr lang="en-US" dirty="0"/>
              <a:t>16</a:t>
            </a:r>
          </a:p>
        </p:txBody>
      </p:sp>
    </p:spTree>
    <p:extLst>
      <p:ext uri="{BB962C8B-B14F-4D97-AF65-F5344CB8AC3E}">
        <p14:creationId xmlns:p14="http://schemas.microsoft.com/office/powerpoint/2010/main" val="1309788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36289" cy="1020482"/>
          </a:xfrm>
        </p:spPr>
        <p:txBody>
          <a:bodyPr/>
          <a:lstStyle/>
          <a:p>
            <a:pPr algn="ctr"/>
            <a:r>
              <a:rPr lang="en-US" dirty="0"/>
              <a:t>Off-Site</a:t>
            </a:r>
          </a:p>
        </p:txBody>
      </p:sp>
      <p:pic>
        <p:nvPicPr>
          <p:cNvPr id="4" name="Content Placeholder 3" descr="All three of the survey processes review the facility history information to prepare for the survey. In addition, surveyors will review the offsite selected residents and facility rates (e.g., percent of resident that have a condition based on MDS markers and characteristics) during offsite preparation, which is similar to the Traditional process." title="Off-Site Activites"/>
          <p:cNvPicPr>
            <a:picLocks noGrp="1" noChangeAspect="1"/>
          </p:cNvPicPr>
          <p:nvPr>
            <p:ph idx="1"/>
          </p:nvPr>
        </p:nvPicPr>
        <p:blipFill>
          <a:blip r:embed="rId3"/>
          <a:stretch>
            <a:fillRect/>
          </a:stretch>
        </p:blipFill>
        <p:spPr>
          <a:xfrm>
            <a:off x="451376" y="1305244"/>
            <a:ext cx="11325756" cy="4751610"/>
          </a:xfrm>
          <a:prstGeom prst="rect">
            <a:avLst/>
          </a:prstGeom>
        </p:spPr>
      </p:pic>
      <p:pic>
        <p:nvPicPr>
          <p:cNvPr id="5" name="Picture 4" descr="Windows Media Player Back Button by mightyman - start button for the ...">
            <a:hlinkClick r:id="rId4" action="ppaction://hlinksldjump"/>
          </p:cNvPr>
          <p:cNvPicPr>
            <a:picLocks noChangeAspect="1"/>
          </p:cNvPicPr>
          <p:nvPr/>
        </p:nvPicPr>
        <p:blipFill>
          <a:blip r:embed="rId5"/>
          <a:stretch>
            <a:fillRect/>
          </a:stretch>
        </p:blipFill>
        <p:spPr>
          <a:xfrm>
            <a:off x="4937121" y="6184945"/>
            <a:ext cx="492129" cy="508008"/>
          </a:xfrm>
          <a:prstGeom prst="rect">
            <a:avLst/>
          </a:prstGeom>
        </p:spPr>
      </p:pic>
      <p:pic>
        <p:nvPicPr>
          <p:cNvPr id="6" name="Picture 5" descr="Forward Button">
            <a:hlinkClick r:id="rId6" action="ppaction://hlinksldjump"/>
          </p:cNvPr>
          <p:cNvPicPr>
            <a:picLocks noChangeAspect="1"/>
          </p:cNvPicPr>
          <p:nvPr/>
        </p:nvPicPr>
        <p:blipFill>
          <a:blip r:embed="rId5"/>
          <a:stretch>
            <a:fillRect/>
          </a:stretch>
        </p:blipFill>
        <p:spPr>
          <a:xfrm flipH="1">
            <a:off x="6734176" y="6169421"/>
            <a:ext cx="488946" cy="508008"/>
          </a:xfrm>
          <a:prstGeom prst="rect">
            <a:avLst/>
          </a:prstGeom>
        </p:spPr>
      </p:pic>
      <p:sp>
        <p:nvSpPr>
          <p:cNvPr id="11" name="Slide Number Placeholder 10"/>
          <p:cNvSpPr>
            <a:spLocks noGrp="1"/>
          </p:cNvSpPr>
          <p:nvPr>
            <p:ph type="sldNum" sz="quarter" idx="12"/>
          </p:nvPr>
        </p:nvSpPr>
        <p:spPr/>
        <p:txBody>
          <a:bodyPr/>
          <a:lstStyle/>
          <a:p>
            <a:r>
              <a:rPr lang="en-US" dirty="0"/>
              <a:t>17</a:t>
            </a:r>
          </a:p>
        </p:txBody>
      </p:sp>
    </p:spTree>
    <p:extLst>
      <p:ext uri="{BB962C8B-B14F-4D97-AF65-F5344CB8AC3E}">
        <p14:creationId xmlns:p14="http://schemas.microsoft.com/office/powerpoint/2010/main" val="3893278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09" y="566655"/>
            <a:ext cx="10936289" cy="935815"/>
          </a:xfrm>
        </p:spPr>
        <p:txBody>
          <a:bodyPr/>
          <a:lstStyle/>
          <a:p>
            <a:pPr algn="ctr"/>
            <a:r>
              <a:rPr lang="en-US" dirty="0"/>
              <a:t>Information Needed Upon Entrance</a:t>
            </a:r>
          </a:p>
        </p:txBody>
      </p:sp>
      <p:pic>
        <p:nvPicPr>
          <p:cNvPr id="4" name="Content Placeholder 3" descr="Similar to the other processes, there will be information requested immediately after entering the facility, which we’ll discuss in detail a little later in the presentation.&#10;" title="Information Request"/>
          <p:cNvPicPr>
            <a:picLocks noGrp="1" noChangeAspect="1"/>
          </p:cNvPicPr>
          <p:nvPr>
            <p:ph idx="1"/>
          </p:nvPr>
        </p:nvPicPr>
        <p:blipFill rotWithShape="1">
          <a:blip r:embed="rId3"/>
          <a:srcRect b="13898"/>
          <a:stretch/>
        </p:blipFill>
        <p:spPr>
          <a:xfrm>
            <a:off x="439444" y="1502470"/>
            <a:ext cx="11349620" cy="3899270"/>
          </a:xfrm>
          <a:prstGeom prst="rect">
            <a:avLst/>
          </a:prstGeom>
        </p:spPr>
      </p:pic>
      <p:pic>
        <p:nvPicPr>
          <p:cNvPr id="5" name="Picture 4" descr="Windows Media Player Back Button by mightyman - start button for the ...">
            <a:hlinkClick r:id="rId4" action="ppaction://hlinksldjump"/>
          </p:cNvPr>
          <p:cNvPicPr>
            <a:picLocks noChangeAspect="1"/>
          </p:cNvPicPr>
          <p:nvPr/>
        </p:nvPicPr>
        <p:blipFill>
          <a:blip r:embed="rId5"/>
          <a:stretch>
            <a:fillRect/>
          </a:stretch>
        </p:blipFill>
        <p:spPr>
          <a:xfrm>
            <a:off x="4937121" y="6184945"/>
            <a:ext cx="492129" cy="508008"/>
          </a:xfrm>
          <a:prstGeom prst="rect">
            <a:avLst/>
          </a:prstGeom>
        </p:spPr>
      </p:pic>
      <p:pic>
        <p:nvPicPr>
          <p:cNvPr id="6" name="Picture 5" descr="Forward Button">
            <a:hlinkClick r:id="rId6" action="ppaction://hlinksldjump"/>
          </p:cNvPr>
          <p:cNvPicPr>
            <a:picLocks noChangeAspect="1"/>
          </p:cNvPicPr>
          <p:nvPr/>
        </p:nvPicPr>
        <p:blipFill>
          <a:blip r:embed="rId5"/>
          <a:stretch>
            <a:fillRect/>
          </a:stretch>
        </p:blipFill>
        <p:spPr>
          <a:xfrm flipH="1">
            <a:off x="6734176" y="6169421"/>
            <a:ext cx="488946" cy="508008"/>
          </a:xfrm>
          <a:prstGeom prst="rect">
            <a:avLst/>
          </a:prstGeom>
        </p:spPr>
      </p:pic>
      <p:sp>
        <p:nvSpPr>
          <p:cNvPr id="11" name="Slide Number Placeholder 10"/>
          <p:cNvSpPr>
            <a:spLocks noGrp="1"/>
          </p:cNvSpPr>
          <p:nvPr>
            <p:ph type="sldNum" sz="quarter" idx="12"/>
          </p:nvPr>
        </p:nvSpPr>
        <p:spPr/>
        <p:txBody>
          <a:bodyPr/>
          <a:lstStyle/>
          <a:p>
            <a:r>
              <a:rPr lang="en-US" dirty="0"/>
              <a:t>18</a:t>
            </a:r>
          </a:p>
        </p:txBody>
      </p:sp>
    </p:spTree>
    <p:extLst>
      <p:ext uri="{BB962C8B-B14F-4D97-AF65-F5344CB8AC3E}">
        <p14:creationId xmlns:p14="http://schemas.microsoft.com/office/powerpoint/2010/main" val="3917475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08" y="476492"/>
            <a:ext cx="10936289" cy="969793"/>
          </a:xfrm>
        </p:spPr>
        <p:txBody>
          <a:bodyPr/>
          <a:lstStyle/>
          <a:p>
            <a:pPr algn="ctr"/>
            <a:r>
              <a:rPr lang="en-US" dirty="0"/>
              <a:t>Initial Entry Into Facility</a:t>
            </a:r>
          </a:p>
        </p:txBody>
      </p:sp>
      <p:pic>
        <p:nvPicPr>
          <p:cNvPr id="4" name="Content Placeholder 3" descr="Unlike the current survey processes, there is no formal tour for the new LTC Survey Process. Surveyors will begin observing and briefly screening every resident in their assigned area. Surveyors will go room to room, without staff, to interview and observe residents to include in their initial pool. Surveyors will Identify about eight residents to include in their initial pool. &#10;The initial pool includes offsite selected residents, new admissions, vulnerable residents, compliant residents, Facility Reported Incidents (FRIs), and other identified concern residents. &#10;Surveyors may add additional residents to their initial pool based on concerns identified during surveyor observations. &#10;Surveyors will complete observations, interviews and a limited record review for all residents included in the initial pool. The initial pool selection is based exclusively on surveyor identified information and information documented in the official medical record – which meets the goal for a resident-centered approach.&#10;Those residents selected in the initial pool are eligible for selection in the final sample. The initial pool process should take surveyors about 8-10 hours to complete.&#10;" title="Inital Entry into Facility "/>
          <p:cNvPicPr>
            <a:picLocks noGrp="1" noChangeAspect="1"/>
          </p:cNvPicPr>
          <p:nvPr>
            <p:ph idx="1"/>
          </p:nvPr>
        </p:nvPicPr>
        <p:blipFill>
          <a:blip r:embed="rId3"/>
          <a:stretch>
            <a:fillRect/>
          </a:stretch>
        </p:blipFill>
        <p:spPr>
          <a:xfrm>
            <a:off x="425316" y="1298805"/>
            <a:ext cx="11377875" cy="4873904"/>
          </a:xfrm>
          <a:prstGeom prst="rect">
            <a:avLst/>
          </a:prstGeom>
        </p:spPr>
      </p:pic>
      <p:pic>
        <p:nvPicPr>
          <p:cNvPr id="5" name="Picture 4" descr="Windows Media Player Back Button by mightyman - start button for the ...">
            <a:hlinkClick r:id="rId4" action="ppaction://hlinksldjump"/>
          </p:cNvPr>
          <p:cNvPicPr>
            <a:picLocks noChangeAspect="1"/>
          </p:cNvPicPr>
          <p:nvPr/>
        </p:nvPicPr>
        <p:blipFill>
          <a:blip r:embed="rId5"/>
          <a:stretch>
            <a:fillRect/>
          </a:stretch>
        </p:blipFill>
        <p:spPr>
          <a:xfrm>
            <a:off x="4937121" y="6184945"/>
            <a:ext cx="492129" cy="508008"/>
          </a:xfrm>
          <a:prstGeom prst="rect">
            <a:avLst/>
          </a:prstGeom>
        </p:spPr>
      </p:pic>
      <p:pic>
        <p:nvPicPr>
          <p:cNvPr id="6" name="Picture 5" descr="Forward Button">
            <a:hlinkClick r:id="rId6" action="ppaction://hlinksldjump"/>
          </p:cNvPr>
          <p:cNvPicPr>
            <a:picLocks noChangeAspect="1"/>
          </p:cNvPicPr>
          <p:nvPr/>
        </p:nvPicPr>
        <p:blipFill>
          <a:blip r:embed="rId5"/>
          <a:stretch>
            <a:fillRect/>
          </a:stretch>
        </p:blipFill>
        <p:spPr>
          <a:xfrm flipH="1">
            <a:off x="6734176" y="6169421"/>
            <a:ext cx="488946" cy="508008"/>
          </a:xfrm>
          <a:prstGeom prst="rect">
            <a:avLst/>
          </a:prstGeom>
        </p:spPr>
      </p:pic>
      <p:sp>
        <p:nvSpPr>
          <p:cNvPr id="11" name="Slide Number Placeholder 10"/>
          <p:cNvSpPr>
            <a:spLocks noGrp="1"/>
          </p:cNvSpPr>
          <p:nvPr>
            <p:ph type="sldNum" sz="quarter" idx="12"/>
          </p:nvPr>
        </p:nvSpPr>
        <p:spPr/>
        <p:txBody>
          <a:bodyPr/>
          <a:lstStyle/>
          <a:p>
            <a:r>
              <a:rPr lang="en-US" dirty="0"/>
              <a:t>19</a:t>
            </a:r>
          </a:p>
        </p:txBody>
      </p:sp>
    </p:spTree>
    <p:extLst>
      <p:ext uri="{BB962C8B-B14F-4D97-AF65-F5344CB8AC3E}">
        <p14:creationId xmlns:p14="http://schemas.microsoft.com/office/powerpoint/2010/main" val="387879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a:t>
            </a:r>
          </a:p>
        </p:txBody>
      </p:sp>
      <p:sp>
        <p:nvSpPr>
          <p:cNvPr id="3" name="Content Placeholder 2"/>
          <p:cNvSpPr>
            <a:spLocks noGrp="1"/>
          </p:cNvSpPr>
          <p:nvPr>
            <p:ph idx="1"/>
          </p:nvPr>
        </p:nvSpPr>
        <p:spPr>
          <a:xfrm>
            <a:off x="646112" y="1436914"/>
            <a:ext cx="10936288" cy="4516211"/>
          </a:xfrm>
        </p:spPr>
        <p:txBody>
          <a:bodyPr/>
          <a:lstStyle/>
          <a:p>
            <a:pPr marL="0" indent="0">
              <a:spcAft>
                <a:spcPts val="4400"/>
              </a:spcAft>
              <a:buNone/>
            </a:pPr>
            <a:r>
              <a:rPr lang="en-US" dirty="0"/>
              <a:t>To Start the training, please press Function + F5 </a:t>
            </a:r>
          </a:p>
          <a:p>
            <a:pPr marL="0" indent="0">
              <a:spcAft>
                <a:spcPts val="4400"/>
              </a:spcAft>
              <a:buNone/>
            </a:pPr>
            <a:r>
              <a:rPr lang="en-US" dirty="0"/>
              <a:t>To advance through each slide use the        icon located at the bottom of each page</a:t>
            </a:r>
          </a:p>
          <a:p>
            <a:pPr marL="0" indent="0">
              <a:spcAft>
                <a:spcPts val="4400"/>
              </a:spcAft>
              <a:buNone/>
            </a:pPr>
            <a:r>
              <a:rPr lang="en-US" dirty="0"/>
              <a:t>To return to the previous slide use the          icon located at the bottom of each page</a:t>
            </a:r>
          </a:p>
          <a:p>
            <a:pPr marL="0" indent="0">
              <a:buNone/>
            </a:pPr>
            <a:r>
              <a:rPr lang="en-US" dirty="0"/>
              <a:t>To Exit the presentation, press the “Esc” key and then click on the X in the upper right hand corner of the presentation.</a:t>
            </a:r>
          </a:p>
        </p:txBody>
      </p:sp>
      <p:pic>
        <p:nvPicPr>
          <p:cNvPr id="4" name="Picture 3" descr="Back Button">
            <a:hlinkClick r:id="rId3" action="ppaction://hlinksldjump"/>
          </p:cNvPr>
          <p:cNvPicPr>
            <a:picLocks noChangeAspect="1"/>
          </p:cNvPicPr>
          <p:nvPr/>
        </p:nvPicPr>
        <p:blipFill>
          <a:blip r:embed="rId4"/>
          <a:stretch>
            <a:fillRect/>
          </a:stretch>
        </p:blipFill>
        <p:spPr>
          <a:xfrm>
            <a:off x="4937121" y="6184945"/>
            <a:ext cx="492129" cy="508008"/>
          </a:xfrm>
          <a:prstGeom prst="rect">
            <a:avLst/>
          </a:prstGeom>
        </p:spPr>
      </p:pic>
      <p:pic>
        <p:nvPicPr>
          <p:cNvPr id="5" name="Picture 4" descr="Forward Button">
            <a:hlinkClick r:id="rId5" action="ppaction://hlinksldjump"/>
          </p:cNvPr>
          <p:cNvPicPr>
            <a:picLocks noChangeAspect="1"/>
          </p:cNvPicPr>
          <p:nvPr/>
        </p:nvPicPr>
        <p:blipFill>
          <a:blip r:embed="rId4"/>
          <a:stretch>
            <a:fillRect/>
          </a:stretch>
        </p:blipFill>
        <p:spPr>
          <a:xfrm flipH="1">
            <a:off x="6734176" y="6169421"/>
            <a:ext cx="488946" cy="508008"/>
          </a:xfrm>
          <a:prstGeom prst="rect">
            <a:avLst/>
          </a:prstGeom>
        </p:spPr>
      </p:pic>
      <p:pic>
        <p:nvPicPr>
          <p:cNvPr id="7" name="Picture 6" descr="Forward Button">
            <a:hlinkClick r:id="rId6" action="ppaction://hlinksldjump"/>
          </p:cNvPr>
          <p:cNvPicPr>
            <a:picLocks noChangeAspect="1"/>
          </p:cNvPicPr>
          <p:nvPr/>
        </p:nvPicPr>
        <p:blipFill>
          <a:blip r:embed="rId4"/>
          <a:stretch>
            <a:fillRect/>
          </a:stretch>
        </p:blipFill>
        <p:spPr>
          <a:xfrm flipH="1">
            <a:off x="5432433" y="2420126"/>
            <a:ext cx="488946" cy="508008"/>
          </a:xfrm>
          <a:prstGeom prst="rect">
            <a:avLst/>
          </a:prstGeom>
        </p:spPr>
      </p:pic>
      <p:pic>
        <p:nvPicPr>
          <p:cNvPr id="8" name="Picture 7" descr="Back Button">
            <a:hlinkClick r:id="rId3" action="ppaction://hlinksldjump"/>
          </p:cNvPr>
          <p:cNvPicPr>
            <a:picLocks noChangeAspect="1"/>
          </p:cNvPicPr>
          <p:nvPr/>
        </p:nvPicPr>
        <p:blipFill>
          <a:blip r:embed="rId4"/>
          <a:stretch>
            <a:fillRect/>
          </a:stretch>
        </p:blipFill>
        <p:spPr>
          <a:xfrm>
            <a:off x="5429250" y="3441015"/>
            <a:ext cx="492129" cy="508008"/>
          </a:xfrm>
          <a:prstGeom prst="rect">
            <a:avLst/>
          </a:prstGeom>
        </p:spPr>
      </p:pic>
      <p:sp>
        <p:nvSpPr>
          <p:cNvPr id="13" name="Slide Number Placeholder 12"/>
          <p:cNvSpPr>
            <a:spLocks noGrp="1"/>
          </p:cNvSpPr>
          <p:nvPr>
            <p:ph type="sldNum" sz="quarter" idx="12"/>
          </p:nvPr>
        </p:nvSpPr>
        <p:spPr/>
        <p:txBody>
          <a:bodyPr/>
          <a:lstStyle/>
          <a:p>
            <a:r>
              <a:rPr lang="en-US" dirty="0"/>
              <a:t>2</a:t>
            </a:r>
          </a:p>
        </p:txBody>
      </p:sp>
    </p:spTree>
    <p:extLst>
      <p:ext uri="{BB962C8B-B14F-4D97-AF65-F5344CB8AC3E}">
        <p14:creationId xmlns:p14="http://schemas.microsoft.com/office/powerpoint/2010/main" val="2850499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36289" cy="885015"/>
          </a:xfrm>
        </p:spPr>
        <p:txBody>
          <a:bodyPr/>
          <a:lstStyle/>
          <a:p>
            <a:pPr algn="ctr"/>
            <a:r>
              <a:rPr lang="en-US" dirty="0"/>
              <a:t>Survey Structure</a:t>
            </a:r>
          </a:p>
        </p:txBody>
      </p:sp>
      <p:pic>
        <p:nvPicPr>
          <p:cNvPr id="6" name="Content Placeholder 5" descr="As previously stated, the new LTC Survey Process took into account the strengths of both the Traditional and QIS processes and tried to balance consistency with surveyor autonomy. &#10;For the new LTC Survey Process, surveyors will go room to room, without staff, to complete thorough interviews and observations of residents included in the initial pool. Surveyors are provided with structured questions (probes) to guide the resident interviews and observations. Surveyors will complete a full interview with residents covering specific quality of life and quality of care areas. &#10;Surveyors are provided structured questions (probes) to guide theirs interview; however, surveyors are not required to ask questions exactly as written, as previously done during QIS. Surveyors may use their own words when interviewing residents; however, surveyors may not change the intent of the question or lead the resident to give a certain response.   This approach allows surveyors to conduct conversational interviews with residents and resident representatives.&#10;Additionally, surveyors will complete a limited record review for each resident included in the initial pool. The limited record review focuses on specific situations (e.g. advanced directives, to confirm specific information from interviews and observations, medications and other identified concerns) to optimize surveyor time for observations and interviews. &#10;For the new LTC Survey Process, the survey team will meet to discuss their findings and select residents to include in the final sample, which is approximately 20% of the facility census. &#10;Once the final sample is selected, surveyors will spend the remainder of the survey conducting investigations related to resident concerns, facility tasks and three closed records, which includes one hospitalization, one death, and one community discharge." title="Survey Structure"/>
          <p:cNvPicPr>
            <a:picLocks noGrp="1" noChangeAspect="1"/>
          </p:cNvPicPr>
          <p:nvPr>
            <p:ph idx="1"/>
          </p:nvPr>
        </p:nvPicPr>
        <p:blipFill>
          <a:blip r:embed="rId3"/>
          <a:stretch>
            <a:fillRect/>
          </a:stretch>
        </p:blipFill>
        <p:spPr>
          <a:xfrm>
            <a:off x="468310" y="1359566"/>
            <a:ext cx="11291888" cy="4788021"/>
          </a:xfrm>
          <a:prstGeom prst="rect">
            <a:avLst/>
          </a:prstGeom>
        </p:spPr>
      </p:pic>
      <p:pic>
        <p:nvPicPr>
          <p:cNvPr id="7" name="Picture 6" descr="Windows Media Player Back Button by mightyman - start button for the ...">
            <a:hlinkClick r:id="rId4" action="ppaction://hlinksldjump"/>
          </p:cNvPr>
          <p:cNvPicPr>
            <a:picLocks noChangeAspect="1"/>
          </p:cNvPicPr>
          <p:nvPr/>
        </p:nvPicPr>
        <p:blipFill>
          <a:blip r:embed="rId5"/>
          <a:stretch>
            <a:fillRect/>
          </a:stretch>
        </p:blipFill>
        <p:spPr>
          <a:xfrm>
            <a:off x="4937121" y="6184945"/>
            <a:ext cx="492129" cy="508008"/>
          </a:xfrm>
          <a:prstGeom prst="rect">
            <a:avLst/>
          </a:prstGeom>
        </p:spPr>
      </p:pic>
      <p:pic>
        <p:nvPicPr>
          <p:cNvPr id="8" name="Picture 7" descr="Forward Button">
            <a:hlinkClick r:id="rId6" action="ppaction://hlinksldjump"/>
          </p:cNvPr>
          <p:cNvPicPr>
            <a:picLocks noChangeAspect="1"/>
          </p:cNvPicPr>
          <p:nvPr/>
        </p:nvPicPr>
        <p:blipFill>
          <a:blip r:embed="rId5"/>
          <a:stretch>
            <a:fillRect/>
          </a:stretch>
        </p:blipFill>
        <p:spPr>
          <a:xfrm flipH="1">
            <a:off x="6734176" y="6169421"/>
            <a:ext cx="488946" cy="508008"/>
          </a:xfrm>
          <a:prstGeom prst="rect">
            <a:avLst/>
          </a:prstGeom>
        </p:spPr>
      </p:pic>
      <p:sp>
        <p:nvSpPr>
          <p:cNvPr id="13" name="Slide Number Placeholder 12"/>
          <p:cNvSpPr>
            <a:spLocks noGrp="1"/>
          </p:cNvSpPr>
          <p:nvPr>
            <p:ph type="sldNum" sz="quarter" idx="12"/>
          </p:nvPr>
        </p:nvSpPr>
        <p:spPr/>
        <p:txBody>
          <a:bodyPr/>
          <a:lstStyle/>
          <a:p>
            <a:r>
              <a:rPr lang="en-US" dirty="0"/>
              <a:t>20</a:t>
            </a:r>
          </a:p>
        </p:txBody>
      </p:sp>
    </p:spTree>
    <p:extLst>
      <p:ext uri="{BB962C8B-B14F-4D97-AF65-F5344CB8AC3E}">
        <p14:creationId xmlns:p14="http://schemas.microsoft.com/office/powerpoint/2010/main" val="221415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Group Interviews</a:t>
            </a:r>
          </a:p>
        </p:txBody>
      </p:sp>
      <p:pic>
        <p:nvPicPr>
          <p:cNvPr id="4" name="Content Placeholder 3" descr="The QIS process conducted an interview with the Resident Council President or Representative. The new LTC Survey Process includes a group interview with residents who are active members of the resident council, similar to the Traditional survey process; however, any resident may attend the meeting. &#10;Additionally, the questions asked during the group interview are different from both current processes." title="Group Interviews"/>
          <p:cNvPicPr>
            <a:picLocks noGrp="1" noChangeAspect="1"/>
          </p:cNvPicPr>
          <p:nvPr>
            <p:ph idx="1"/>
          </p:nvPr>
        </p:nvPicPr>
        <p:blipFill rotWithShape="1">
          <a:blip r:embed="rId2"/>
          <a:srcRect b="20807"/>
          <a:stretch/>
        </p:blipFill>
        <p:spPr>
          <a:xfrm>
            <a:off x="641110" y="1561215"/>
            <a:ext cx="11057466" cy="3687680"/>
          </a:xfrm>
          <a:prstGeom prst="rect">
            <a:avLst/>
          </a:prstGeom>
        </p:spPr>
      </p:pic>
      <p:pic>
        <p:nvPicPr>
          <p:cNvPr id="5" name="Picture 4" descr="Windows Media Player Back Button by mightyman - start button for the ...">
            <a:hlinkClick r:id="rId3" action="ppaction://hlinksldjump"/>
          </p:cNvPr>
          <p:cNvPicPr>
            <a:picLocks noChangeAspect="1"/>
          </p:cNvPicPr>
          <p:nvPr/>
        </p:nvPicPr>
        <p:blipFill>
          <a:blip r:embed="rId4"/>
          <a:stretch>
            <a:fillRect/>
          </a:stretch>
        </p:blipFill>
        <p:spPr>
          <a:xfrm>
            <a:off x="4937121" y="6184945"/>
            <a:ext cx="492129" cy="508008"/>
          </a:xfrm>
          <a:prstGeom prst="rect">
            <a:avLst/>
          </a:prstGeom>
        </p:spPr>
      </p:pic>
      <p:pic>
        <p:nvPicPr>
          <p:cNvPr id="6" name="Picture 5" descr="Forward Button">
            <a:hlinkClick r:id="rId5" action="ppaction://hlinksldjump"/>
          </p:cNvPr>
          <p:cNvPicPr>
            <a:picLocks noChangeAspect="1"/>
          </p:cNvPicPr>
          <p:nvPr/>
        </p:nvPicPr>
        <p:blipFill>
          <a:blip r:embed="rId4"/>
          <a:stretch>
            <a:fillRect/>
          </a:stretch>
        </p:blipFill>
        <p:spPr>
          <a:xfrm flipH="1">
            <a:off x="6734176" y="6169421"/>
            <a:ext cx="488946" cy="508008"/>
          </a:xfrm>
          <a:prstGeom prst="rect">
            <a:avLst/>
          </a:prstGeom>
        </p:spPr>
      </p:pic>
      <p:sp>
        <p:nvSpPr>
          <p:cNvPr id="11" name="Slide Number Placeholder 10"/>
          <p:cNvSpPr>
            <a:spLocks noGrp="1"/>
          </p:cNvSpPr>
          <p:nvPr>
            <p:ph type="sldNum" sz="quarter" idx="12"/>
          </p:nvPr>
        </p:nvSpPr>
        <p:spPr/>
        <p:txBody>
          <a:bodyPr/>
          <a:lstStyle/>
          <a:p>
            <a:r>
              <a:rPr lang="en-US" dirty="0"/>
              <a:t>21</a:t>
            </a:r>
          </a:p>
        </p:txBody>
      </p:sp>
    </p:spTree>
    <p:extLst>
      <p:ext uri="{BB962C8B-B14F-4D97-AF65-F5344CB8AC3E}">
        <p14:creationId xmlns:p14="http://schemas.microsoft.com/office/powerpoint/2010/main" val="4091273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36289" cy="1054349"/>
          </a:xfrm>
        </p:spPr>
        <p:txBody>
          <a:bodyPr/>
          <a:lstStyle/>
          <a:p>
            <a:pPr algn="ctr"/>
            <a:r>
              <a:rPr lang="en-US" dirty="0"/>
              <a:t>Keeping Residents Informed</a:t>
            </a:r>
          </a:p>
        </p:txBody>
      </p:sp>
      <p:sp>
        <p:nvSpPr>
          <p:cNvPr id="3" name="Content Placeholder 2"/>
          <p:cNvSpPr>
            <a:spLocks noGrp="1"/>
          </p:cNvSpPr>
          <p:nvPr>
            <p:ph idx="1"/>
          </p:nvPr>
        </p:nvSpPr>
        <p:spPr>
          <a:xfrm>
            <a:off x="646112" y="1507068"/>
            <a:ext cx="10936288" cy="4333293"/>
          </a:xfrm>
        </p:spPr>
        <p:txBody>
          <a:bodyPr>
            <a:normAutofit/>
          </a:bodyPr>
          <a:lstStyle/>
          <a:p>
            <a:pPr lvl="0">
              <a:buClrTx/>
              <a:buFont typeface="Arial" panose="020B0604020202020204" pitchFamily="34" charset="0"/>
              <a:buChar char="•"/>
            </a:pPr>
            <a:r>
              <a:rPr lang="en-US" dirty="0"/>
              <a:t>Providers should take time to inform residents of the regulatory changes that govern long-term care. Additionally, providers should inform residents that a new survey process will be implemented on 11/28/2017. </a:t>
            </a:r>
          </a:p>
          <a:p>
            <a:pPr lvl="0">
              <a:buClrTx/>
              <a:buFont typeface="Arial" panose="020B0604020202020204" pitchFamily="34" charset="0"/>
              <a:buChar char="•"/>
            </a:pPr>
            <a:r>
              <a:rPr lang="en-US" dirty="0"/>
              <a:t>Residents should be informed about the survey process and that, during the survey, surveyors will be: </a:t>
            </a:r>
          </a:p>
          <a:p>
            <a:pPr lvl="1">
              <a:buClrTx/>
              <a:buFont typeface="Arial" panose="020B0604020202020204" pitchFamily="34" charset="0"/>
              <a:buChar char="•"/>
            </a:pPr>
            <a:r>
              <a:rPr lang="en-US" dirty="0"/>
              <a:t>Asking questions about the care they receive</a:t>
            </a:r>
          </a:p>
          <a:p>
            <a:pPr lvl="1">
              <a:buClrTx/>
              <a:buFont typeface="Arial" panose="020B0604020202020204" pitchFamily="34" charset="0"/>
              <a:buChar char="•"/>
            </a:pPr>
            <a:r>
              <a:rPr lang="en-US" dirty="0"/>
              <a:t>Observing staff  and residents throughout the survey</a:t>
            </a:r>
          </a:p>
          <a:p>
            <a:pPr lvl="1">
              <a:buClrTx/>
              <a:buFont typeface="Arial" panose="020B0604020202020204" pitchFamily="34" charset="0"/>
              <a:buChar char="•"/>
            </a:pPr>
            <a:r>
              <a:rPr lang="en-US" dirty="0"/>
              <a:t>Using computers when speaking with them</a:t>
            </a:r>
          </a:p>
          <a:p>
            <a:pPr lvl="1">
              <a:buClrTx/>
              <a:buFont typeface="Arial" panose="020B0604020202020204" pitchFamily="34" charset="0"/>
              <a:buChar char="•"/>
            </a:pPr>
            <a:r>
              <a:rPr lang="en-US" dirty="0"/>
              <a:t>Using computers when making observations throughout the facility. </a:t>
            </a:r>
          </a:p>
        </p:txBody>
      </p:sp>
      <p:pic>
        <p:nvPicPr>
          <p:cNvPr id="4" name="Picture 3" descr="Windows Media Player Back Button by mightyman - start button for the ...">
            <a:hlinkClick r:id="rId3" action="ppaction://hlinksldjump"/>
          </p:cNvPr>
          <p:cNvPicPr>
            <a:picLocks noChangeAspect="1"/>
          </p:cNvPicPr>
          <p:nvPr/>
        </p:nvPicPr>
        <p:blipFill>
          <a:blip r:embed="rId4"/>
          <a:stretch>
            <a:fillRect/>
          </a:stretch>
        </p:blipFill>
        <p:spPr>
          <a:xfrm>
            <a:off x="4937121" y="6184945"/>
            <a:ext cx="492129" cy="508008"/>
          </a:xfrm>
          <a:prstGeom prst="rect">
            <a:avLst/>
          </a:prstGeom>
        </p:spPr>
      </p:pic>
      <p:pic>
        <p:nvPicPr>
          <p:cNvPr id="5" name="Picture 4" descr="Forward Button">
            <a:hlinkClick r:id="rId5" action="ppaction://hlinksldjump"/>
          </p:cNvPr>
          <p:cNvPicPr>
            <a:picLocks noChangeAspect="1"/>
          </p:cNvPicPr>
          <p:nvPr/>
        </p:nvPicPr>
        <p:blipFill>
          <a:blip r:embed="rId4"/>
          <a:stretch>
            <a:fillRect/>
          </a:stretch>
        </p:blipFill>
        <p:spPr>
          <a:xfrm flipH="1">
            <a:off x="6734176" y="6169421"/>
            <a:ext cx="488946" cy="508008"/>
          </a:xfrm>
          <a:prstGeom prst="rect">
            <a:avLst/>
          </a:prstGeom>
        </p:spPr>
      </p:pic>
      <p:sp>
        <p:nvSpPr>
          <p:cNvPr id="10" name="Slide Number Placeholder 9"/>
          <p:cNvSpPr>
            <a:spLocks noGrp="1"/>
          </p:cNvSpPr>
          <p:nvPr>
            <p:ph type="sldNum" sz="quarter" idx="12"/>
          </p:nvPr>
        </p:nvSpPr>
        <p:spPr/>
        <p:txBody>
          <a:bodyPr/>
          <a:lstStyle/>
          <a:p>
            <a:r>
              <a:rPr lang="en-US" dirty="0"/>
              <a:t>22</a:t>
            </a:r>
          </a:p>
        </p:txBody>
      </p:sp>
    </p:spTree>
    <p:extLst>
      <p:ext uri="{BB962C8B-B14F-4D97-AF65-F5344CB8AC3E}">
        <p14:creationId xmlns:p14="http://schemas.microsoft.com/office/powerpoint/2010/main" val="1058057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4955" y="4827315"/>
            <a:ext cx="10454338" cy="794942"/>
          </a:xfrm>
        </p:spPr>
        <p:txBody>
          <a:bodyPr/>
          <a:lstStyle/>
          <a:p>
            <a:r>
              <a:rPr lang="en-US" dirty="0"/>
              <a:t>New LTC Survey Process Overview </a:t>
            </a:r>
          </a:p>
        </p:txBody>
      </p:sp>
      <p:sp>
        <p:nvSpPr>
          <p:cNvPr id="5" name="Text Placeholder 4"/>
          <p:cNvSpPr>
            <a:spLocks noGrp="1"/>
          </p:cNvSpPr>
          <p:nvPr>
            <p:ph type="body" idx="1"/>
          </p:nvPr>
        </p:nvSpPr>
        <p:spPr>
          <a:xfrm>
            <a:off x="1154954" y="5622257"/>
            <a:ext cx="10454339" cy="338276"/>
          </a:xfrm>
        </p:spPr>
        <p:txBody>
          <a:bodyPr>
            <a:normAutofit fontScale="92500" lnSpcReduction="20000"/>
          </a:bodyPr>
          <a:lstStyle/>
          <a:p>
            <a:r>
              <a:rPr lang="en-US" altLang="en-US" dirty="0">
                <a:solidFill>
                  <a:schemeClr val="tx2"/>
                </a:solidFill>
              </a:rPr>
              <a:t>LTC Survey Process</a:t>
            </a:r>
            <a:endParaRPr lang="en-US" dirty="0">
              <a:solidFill>
                <a:schemeClr val="tx2"/>
              </a:solidFill>
            </a:endParaRPr>
          </a:p>
        </p:txBody>
      </p:sp>
      <p:pic>
        <p:nvPicPr>
          <p:cNvPr id="6" name="Picture 5" descr="Windows Media Player Back Button by mightyman - start button for the ...">
            <a:hlinkClick r:id="rId3" action="ppaction://hlinksldjump"/>
          </p:cNvPr>
          <p:cNvPicPr>
            <a:picLocks noChangeAspect="1"/>
          </p:cNvPicPr>
          <p:nvPr/>
        </p:nvPicPr>
        <p:blipFill>
          <a:blip r:embed="rId4"/>
          <a:stretch>
            <a:fillRect/>
          </a:stretch>
        </p:blipFill>
        <p:spPr>
          <a:xfrm>
            <a:off x="4937121" y="6184945"/>
            <a:ext cx="492129" cy="508008"/>
          </a:xfrm>
          <a:prstGeom prst="rect">
            <a:avLst/>
          </a:prstGeom>
        </p:spPr>
      </p:pic>
      <p:pic>
        <p:nvPicPr>
          <p:cNvPr id="7" name="Picture 6" descr="Forward Button">
            <a:hlinkClick r:id="rId5" action="ppaction://hlinksldjump"/>
          </p:cNvPr>
          <p:cNvPicPr>
            <a:picLocks noChangeAspect="1"/>
          </p:cNvPicPr>
          <p:nvPr/>
        </p:nvPicPr>
        <p:blipFill>
          <a:blip r:embed="rId4"/>
          <a:stretch>
            <a:fillRect/>
          </a:stretch>
        </p:blipFill>
        <p:spPr>
          <a:xfrm flipH="1">
            <a:off x="6734176" y="6169421"/>
            <a:ext cx="488946" cy="508008"/>
          </a:xfrm>
          <a:prstGeom prst="rect">
            <a:avLst/>
          </a:prstGeom>
        </p:spPr>
      </p:pic>
      <p:pic>
        <p:nvPicPr>
          <p:cNvPr id="10" name="Content Placeholder 4" descr="visiaul guide to show the steps of the process in which an overview will be provided:&#10;Entrance - Entrance Conference&#10;Day One&#10;Day Two&#10;Remainder of Survey&#10;Exit Conference" title="Overview of the New LTCSP"/>
          <p:cNvPicPr>
            <a:picLocks noChangeAspect="1"/>
          </p:cNvPicPr>
          <p:nvPr/>
        </p:nvPicPr>
        <p:blipFill>
          <a:blip r:embed="rId6"/>
          <a:stretch>
            <a:fillRect/>
          </a:stretch>
        </p:blipFill>
        <p:spPr>
          <a:xfrm>
            <a:off x="1686296" y="767239"/>
            <a:ext cx="8778995" cy="3721800"/>
          </a:xfrm>
          <a:prstGeom prst="rect">
            <a:avLst/>
          </a:prstGeom>
          <a:noFill/>
          <a:ln>
            <a:noFill/>
          </a:ln>
        </p:spPr>
      </p:pic>
      <p:sp>
        <p:nvSpPr>
          <p:cNvPr id="13" name="Slide Number Placeholder 12"/>
          <p:cNvSpPr>
            <a:spLocks noGrp="1"/>
          </p:cNvSpPr>
          <p:nvPr>
            <p:ph type="sldNum" sz="quarter" idx="12"/>
          </p:nvPr>
        </p:nvSpPr>
        <p:spPr/>
        <p:txBody>
          <a:bodyPr/>
          <a:lstStyle/>
          <a:p>
            <a:fld id="{D57F1E4F-1CFF-5643-939E-02111984F565}" type="slidenum">
              <a:rPr lang="en-US" smtClean="0"/>
              <a:pPr/>
              <a:t>23</a:t>
            </a:fld>
            <a:endParaRPr lang="en-US" dirty="0"/>
          </a:p>
        </p:txBody>
      </p:sp>
    </p:spTree>
    <p:extLst>
      <p:ext uri="{BB962C8B-B14F-4D97-AF65-F5344CB8AC3E}">
        <p14:creationId xmlns:p14="http://schemas.microsoft.com/office/powerpoint/2010/main" val="2952139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ows the Entrance/Entranace Conference tab raised to indicate this is the topic of discussion." title="Entrance Conference"/>
          <p:cNvPicPr>
            <a:picLocks noChangeAspect="1"/>
          </p:cNvPicPr>
          <p:nvPr/>
        </p:nvPicPr>
        <p:blipFill>
          <a:blip r:embed="rId3"/>
          <a:stretch>
            <a:fillRect/>
          </a:stretch>
        </p:blipFill>
        <p:spPr>
          <a:xfrm>
            <a:off x="1175691" y="697178"/>
            <a:ext cx="9708120" cy="3921249"/>
          </a:xfrm>
          <a:prstGeom prst="rect">
            <a:avLst/>
          </a:prstGeom>
        </p:spPr>
      </p:pic>
      <p:sp>
        <p:nvSpPr>
          <p:cNvPr id="4" name="Title 3"/>
          <p:cNvSpPr>
            <a:spLocks noGrp="1"/>
          </p:cNvSpPr>
          <p:nvPr>
            <p:ph type="title"/>
          </p:nvPr>
        </p:nvSpPr>
        <p:spPr>
          <a:xfrm>
            <a:off x="1154955" y="4827315"/>
            <a:ext cx="10454338" cy="794942"/>
          </a:xfrm>
        </p:spPr>
        <p:txBody>
          <a:bodyPr/>
          <a:lstStyle/>
          <a:p>
            <a:r>
              <a:rPr lang="en-US" dirty="0"/>
              <a:t>Entrance/Entrance Conference</a:t>
            </a:r>
          </a:p>
        </p:txBody>
      </p:sp>
      <p:sp>
        <p:nvSpPr>
          <p:cNvPr id="5" name="Text Placeholder 4"/>
          <p:cNvSpPr>
            <a:spLocks noGrp="1"/>
          </p:cNvSpPr>
          <p:nvPr>
            <p:ph type="body" idx="1"/>
          </p:nvPr>
        </p:nvSpPr>
        <p:spPr>
          <a:xfrm>
            <a:off x="1154954" y="5622257"/>
            <a:ext cx="10454339" cy="338276"/>
          </a:xfrm>
        </p:spPr>
        <p:txBody>
          <a:bodyPr>
            <a:normAutofit fontScale="92500" lnSpcReduction="20000"/>
          </a:bodyPr>
          <a:lstStyle/>
          <a:p>
            <a:r>
              <a:rPr lang="en-US" altLang="en-US" dirty="0">
                <a:solidFill>
                  <a:schemeClr val="tx2"/>
                </a:solidFill>
              </a:rPr>
              <a:t>LTC Survey Process</a:t>
            </a:r>
            <a:endParaRPr lang="en-US" dirty="0">
              <a:solidFill>
                <a:schemeClr val="tx2"/>
              </a:solidFill>
            </a:endParaRPr>
          </a:p>
        </p:txBody>
      </p:sp>
      <p:pic>
        <p:nvPicPr>
          <p:cNvPr id="6" name="Picture 5" descr="Windows Media Player Back Button by mightyman - start button for the ...">
            <a:hlinkClick r:id="rId4" action="ppaction://hlinksldjump"/>
          </p:cNvPr>
          <p:cNvPicPr>
            <a:picLocks noChangeAspect="1"/>
          </p:cNvPicPr>
          <p:nvPr/>
        </p:nvPicPr>
        <p:blipFill>
          <a:blip r:embed="rId5"/>
          <a:stretch>
            <a:fillRect/>
          </a:stretch>
        </p:blipFill>
        <p:spPr>
          <a:xfrm>
            <a:off x="4937121" y="6184945"/>
            <a:ext cx="492129" cy="508008"/>
          </a:xfrm>
          <a:prstGeom prst="rect">
            <a:avLst/>
          </a:prstGeom>
        </p:spPr>
      </p:pic>
      <p:pic>
        <p:nvPicPr>
          <p:cNvPr id="7" name="Picture 6" descr="Forward Button">
            <a:hlinkClick r:id="rId6" action="ppaction://hlinksldjump"/>
          </p:cNvPr>
          <p:cNvPicPr>
            <a:picLocks noChangeAspect="1"/>
          </p:cNvPicPr>
          <p:nvPr/>
        </p:nvPicPr>
        <p:blipFill>
          <a:blip r:embed="rId5"/>
          <a:stretch>
            <a:fillRect/>
          </a:stretch>
        </p:blipFill>
        <p:spPr>
          <a:xfrm flipH="1">
            <a:off x="6734176" y="6169421"/>
            <a:ext cx="488946" cy="508008"/>
          </a:xfrm>
          <a:prstGeom prst="rect">
            <a:avLst/>
          </a:prstGeom>
        </p:spPr>
      </p:pic>
      <p:sp>
        <p:nvSpPr>
          <p:cNvPr id="11" name="Slide Number Placeholder 10"/>
          <p:cNvSpPr>
            <a:spLocks noGrp="1"/>
          </p:cNvSpPr>
          <p:nvPr>
            <p:ph type="sldNum" sz="quarter" idx="12"/>
          </p:nvPr>
        </p:nvSpPr>
        <p:spPr/>
        <p:txBody>
          <a:bodyPr/>
          <a:lstStyle/>
          <a:p>
            <a:fld id="{D57F1E4F-1CFF-5643-939E-02111984F565}" type="slidenum">
              <a:rPr lang="en-US" smtClean="0"/>
              <a:pPr/>
              <a:t>24</a:t>
            </a:fld>
            <a:endParaRPr lang="en-US" dirty="0"/>
          </a:p>
        </p:txBody>
      </p:sp>
    </p:spTree>
    <p:extLst>
      <p:ext uri="{BB962C8B-B14F-4D97-AF65-F5344CB8AC3E}">
        <p14:creationId xmlns:p14="http://schemas.microsoft.com/office/powerpoint/2010/main" val="3801952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36289" cy="1054349"/>
          </a:xfrm>
        </p:spPr>
        <p:txBody>
          <a:bodyPr/>
          <a:lstStyle/>
          <a:p>
            <a:pPr algn="ctr"/>
            <a:r>
              <a:rPr lang="en-US" dirty="0"/>
              <a:t>Entrance Into the Facility</a:t>
            </a:r>
          </a:p>
        </p:txBody>
      </p:sp>
      <p:sp>
        <p:nvSpPr>
          <p:cNvPr id="3" name="Content Placeholder 2"/>
          <p:cNvSpPr>
            <a:spLocks noGrp="1"/>
          </p:cNvSpPr>
          <p:nvPr>
            <p:ph idx="1"/>
          </p:nvPr>
        </p:nvSpPr>
        <p:spPr>
          <a:xfrm>
            <a:off x="646112" y="1507068"/>
            <a:ext cx="10936288" cy="3625371"/>
          </a:xfrm>
        </p:spPr>
        <p:txBody>
          <a:bodyPr>
            <a:normAutofit/>
          </a:bodyPr>
          <a:lstStyle/>
          <a:p>
            <a:pPr marL="0" indent="0">
              <a:buNone/>
            </a:pPr>
            <a:r>
              <a:rPr lang="en-US" sz="2800" dirty="0">
                <a:ea typeface="Tahoma" panose="020B0604030504040204" pitchFamily="34" charset="0"/>
              </a:rPr>
              <a:t>Upon entry into the facility the Team Coordinator (TC) will:   </a:t>
            </a:r>
          </a:p>
          <a:p>
            <a:pPr marL="285750" lvl="1">
              <a:buClrTx/>
              <a:buFont typeface="Arial" panose="020B0604020202020204" pitchFamily="34" charset="0"/>
              <a:buChar char="•"/>
            </a:pPr>
            <a:r>
              <a:rPr lang="en-US" sz="2800" dirty="0">
                <a:ea typeface="Tahoma" panose="020B0604030504040204" pitchFamily="34" charset="0"/>
              </a:rPr>
              <a:t>Introduce themselves and the survey team, and request to see the Administrator and/or Director of Nursing (DON)</a:t>
            </a:r>
          </a:p>
          <a:p>
            <a:pPr marL="285750" lvl="1">
              <a:buClrTx/>
              <a:buFont typeface="Arial" panose="020B0604020202020204" pitchFamily="34" charset="0"/>
              <a:buChar char="•"/>
            </a:pPr>
            <a:r>
              <a:rPr lang="en-US" sz="2800" dirty="0">
                <a:ea typeface="Tahoma" panose="020B0604030504040204" pitchFamily="34" charset="0"/>
              </a:rPr>
              <a:t>Request the facility provide a place where the survey team can work</a:t>
            </a:r>
          </a:p>
          <a:p>
            <a:pPr marL="285750" lvl="1">
              <a:buClrTx/>
              <a:buFont typeface="Arial" panose="020B0604020202020204" pitchFamily="34" charset="0"/>
              <a:buChar char="•"/>
            </a:pPr>
            <a:r>
              <a:rPr lang="en-US" sz="2800" dirty="0">
                <a:ea typeface="Tahoma" panose="020B0604030504040204" pitchFamily="34" charset="0"/>
              </a:rPr>
              <a:t>Schedule the Entrance Conference with the Administrator and/or DON</a:t>
            </a:r>
          </a:p>
          <a:p>
            <a:pPr marL="285750" lvl="1">
              <a:buClrTx/>
              <a:buFont typeface="Arial" panose="020B0604020202020204" pitchFamily="34" charset="0"/>
              <a:buChar char="•"/>
            </a:pPr>
            <a:r>
              <a:rPr lang="en-US" sz="2800" dirty="0">
                <a:ea typeface="Tahoma" panose="020B0604030504040204" pitchFamily="34" charset="0"/>
              </a:rPr>
              <a:t>Request information needed immediately upon entrance. </a:t>
            </a:r>
          </a:p>
        </p:txBody>
      </p:sp>
      <p:pic>
        <p:nvPicPr>
          <p:cNvPr id="4" name="Picture 3" descr="Windows Media Player Back Button by mightyman - start button for the ...">
            <a:hlinkClick r:id="rId3" action="ppaction://hlinksldjump"/>
          </p:cNvPr>
          <p:cNvPicPr>
            <a:picLocks noChangeAspect="1"/>
          </p:cNvPicPr>
          <p:nvPr/>
        </p:nvPicPr>
        <p:blipFill>
          <a:blip r:embed="rId4"/>
          <a:stretch>
            <a:fillRect/>
          </a:stretch>
        </p:blipFill>
        <p:spPr>
          <a:xfrm>
            <a:off x="4937121" y="6184945"/>
            <a:ext cx="492129" cy="508008"/>
          </a:xfrm>
          <a:prstGeom prst="rect">
            <a:avLst/>
          </a:prstGeom>
        </p:spPr>
      </p:pic>
      <p:pic>
        <p:nvPicPr>
          <p:cNvPr id="5" name="Picture 4" descr="Forward Button">
            <a:hlinkClick r:id="rId5" action="ppaction://hlinksldjump"/>
          </p:cNvPr>
          <p:cNvPicPr>
            <a:picLocks noChangeAspect="1"/>
          </p:cNvPicPr>
          <p:nvPr/>
        </p:nvPicPr>
        <p:blipFill>
          <a:blip r:embed="rId4"/>
          <a:stretch>
            <a:fillRect/>
          </a:stretch>
        </p:blipFill>
        <p:spPr>
          <a:xfrm flipH="1">
            <a:off x="6734176" y="6169421"/>
            <a:ext cx="488946" cy="508008"/>
          </a:xfrm>
          <a:prstGeom prst="rect">
            <a:avLst/>
          </a:prstGeom>
        </p:spPr>
      </p:pic>
      <p:sp>
        <p:nvSpPr>
          <p:cNvPr id="10" name="Slide Number Placeholder 9"/>
          <p:cNvSpPr>
            <a:spLocks noGrp="1"/>
          </p:cNvSpPr>
          <p:nvPr>
            <p:ph type="sldNum" sz="quarter" idx="12"/>
          </p:nvPr>
        </p:nvSpPr>
        <p:spPr/>
        <p:txBody>
          <a:bodyPr/>
          <a:lstStyle/>
          <a:p>
            <a:r>
              <a:rPr lang="en-US" dirty="0"/>
              <a:t>25</a:t>
            </a:r>
          </a:p>
        </p:txBody>
      </p:sp>
    </p:spTree>
    <p:extLst>
      <p:ext uri="{BB962C8B-B14F-4D97-AF65-F5344CB8AC3E}">
        <p14:creationId xmlns:p14="http://schemas.microsoft.com/office/powerpoint/2010/main" val="1672508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46246"/>
            <a:ext cx="10936289" cy="1400530"/>
          </a:xfrm>
        </p:spPr>
        <p:txBody>
          <a:bodyPr/>
          <a:lstStyle/>
          <a:p>
            <a:pPr algn="ctr"/>
            <a:r>
              <a:rPr lang="en-US" dirty="0"/>
              <a:t>Entrance Conference Form</a:t>
            </a:r>
          </a:p>
        </p:txBody>
      </p:sp>
      <p:pic>
        <p:nvPicPr>
          <p:cNvPr id="4" name="Content Placeholder 4" descr="This is a copy of the first page of the entrance conference worksheet. Gives providers a visiual of what the worksheet looks like" title="Entrance Conference Workseet"/>
          <p:cNvPicPr>
            <a:picLocks noGrp="1"/>
          </p:cNvPicPr>
          <p:nvPr>
            <p:ph idx="1"/>
          </p:nvPr>
        </p:nvPicPr>
        <p:blipFill rotWithShape="1">
          <a:blip r:embed="rId3"/>
          <a:srcRect l="30342" t="10068" r="33868" b="8072"/>
          <a:stretch/>
        </p:blipFill>
        <p:spPr bwMode="auto">
          <a:xfrm>
            <a:off x="1091381" y="1016362"/>
            <a:ext cx="4505884" cy="5030478"/>
          </a:xfrm>
          <a:prstGeom prst="rect">
            <a:avLst/>
          </a:prstGeom>
          <a:ln>
            <a:noFill/>
          </a:ln>
          <a:extLst>
            <a:ext uri="{53640926-AAD7-44D8-BBD7-CCE9431645EC}">
              <a14:shadowObscured xmlns:a14="http://schemas.microsoft.com/office/drawing/2010/main"/>
            </a:ext>
          </a:extLst>
        </p:spPr>
      </p:pic>
      <p:pic>
        <p:nvPicPr>
          <p:cNvPr id="5" name="Picture 4" descr="copy of page 2 of the entrance conference worksheet. Gives providers an example of the document." title="Entrance Conference Worksheet"/>
          <p:cNvPicPr/>
          <p:nvPr/>
        </p:nvPicPr>
        <p:blipFill rotWithShape="1">
          <a:blip r:embed="rId4"/>
          <a:srcRect l="30022" t="23172" r="33761" b="13391"/>
          <a:stretch/>
        </p:blipFill>
        <p:spPr bwMode="auto">
          <a:xfrm>
            <a:off x="6042536" y="1016361"/>
            <a:ext cx="5195736" cy="5030479"/>
          </a:xfrm>
          <a:prstGeom prst="rect">
            <a:avLst/>
          </a:prstGeom>
          <a:ln>
            <a:noFill/>
          </a:ln>
          <a:extLst>
            <a:ext uri="{53640926-AAD7-44D8-BBD7-CCE9431645EC}">
              <a14:shadowObscured xmlns:a14="http://schemas.microsoft.com/office/drawing/2010/main"/>
            </a:ext>
          </a:extLst>
        </p:spPr>
      </p:pic>
      <p:pic>
        <p:nvPicPr>
          <p:cNvPr id="6" name="Picture 5" descr="Windows Media Player Back Button by mightyman - start button for the ...">
            <a:hlinkClick r:id="rId5" action="ppaction://hlinksldjump"/>
          </p:cNvPr>
          <p:cNvPicPr>
            <a:picLocks noChangeAspect="1"/>
          </p:cNvPicPr>
          <p:nvPr/>
        </p:nvPicPr>
        <p:blipFill>
          <a:blip r:embed="rId6"/>
          <a:stretch>
            <a:fillRect/>
          </a:stretch>
        </p:blipFill>
        <p:spPr>
          <a:xfrm>
            <a:off x="4937121" y="6184945"/>
            <a:ext cx="492129" cy="508008"/>
          </a:xfrm>
          <a:prstGeom prst="rect">
            <a:avLst/>
          </a:prstGeom>
        </p:spPr>
      </p:pic>
      <p:pic>
        <p:nvPicPr>
          <p:cNvPr id="7" name="Picture 6" descr="Forward Button">
            <a:hlinkClick r:id="rId7" action="ppaction://hlinksldjump"/>
          </p:cNvPr>
          <p:cNvPicPr>
            <a:picLocks noChangeAspect="1"/>
          </p:cNvPicPr>
          <p:nvPr/>
        </p:nvPicPr>
        <p:blipFill>
          <a:blip r:embed="rId6"/>
          <a:stretch>
            <a:fillRect/>
          </a:stretch>
        </p:blipFill>
        <p:spPr>
          <a:xfrm flipH="1">
            <a:off x="6734176" y="6169421"/>
            <a:ext cx="488946" cy="508008"/>
          </a:xfrm>
          <a:prstGeom prst="rect">
            <a:avLst/>
          </a:prstGeom>
        </p:spPr>
      </p:pic>
      <p:sp>
        <p:nvSpPr>
          <p:cNvPr id="12" name="Slide Number Placeholder 11"/>
          <p:cNvSpPr>
            <a:spLocks noGrp="1"/>
          </p:cNvSpPr>
          <p:nvPr>
            <p:ph type="sldNum" sz="quarter" idx="12"/>
          </p:nvPr>
        </p:nvSpPr>
        <p:spPr>
          <a:xfrm>
            <a:off x="5695155" y="6470374"/>
            <a:ext cx="838199" cy="330268"/>
          </a:xfrm>
        </p:spPr>
        <p:txBody>
          <a:bodyPr/>
          <a:lstStyle/>
          <a:p>
            <a:r>
              <a:rPr lang="en-US" dirty="0">
                <a:solidFill>
                  <a:schemeClr val="tx1">
                    <a:lumMod val="95000"/>
                  </a:schemeClr>
                </a:solidFill>
              </a:rPr>
              <a:t>26</a:t>
            </a:r>
          </a:p>
        </p:txBody>
      </p:sp>
    </p:spTree>
    <p:extLst>
      <p:ext uri="{BB962C8B-B14F-4D97-AF65-F5344CB8AC3E}">
        <p14:creationId xmlns:p14="http://schemas.microsoft.com/office/powerpoint/2010/main" val="2009180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93726"/>
            <a:ext cx="10936289" cy="1400530"/>
          </a:xfrm>
        </p:spPr>
        <p:txBody>
          <a:bodyPr/>
          <a:lstStyle/>
          <a:p>
            <a:pPr algn="ctr"/>
            <a:r>
              <a:rPr lang="en-US" dirty="0"/>
              <a:t>Entrance Conference</a:t>
            </a:r>
          </a:p>
        </p:txBody>
      </p:sp>
      <p:sp>
        <p:nvSpPr>
          <p:cNvPr id="3" name="Content Placeholder 2"/>
          <p:cNvSpPr>
            <a:spLocks noGrp="1"/>
          </p:cNvSpPr>
          <p:nvPr>
            <p:ph idx="1"/>
          </p:nvPr>
        </p:nvSpPr>
        <p:spPr>
          <a:xfrm>
            <a:off x="646112" y="1122520"/>
            <a:ext cx="10936288" cy="5046132"/>
          </a:xfrm>
        </p:spPr>
        <p:txBody>
          <a:bodyPr>
            <a:normAutofit/>
          </a:bodyPr>
          <a:lstStyle/>
          <a:p>
            <a:pPr marL="0" indent="0">
              <a:buNone/>
            </a:pPr>
            <a:r>
              <a:rPr lang="en-US" dirty="0">
                <a:ea typeface="Tahoma" panose="020B0604030504040204" pitchFamily="34" charset="0"/>
              </a:rPr>
              <a:t>At the scheduled time, the TC will:</a:t>
            </a:r>
          </a:p>
          <a:p>
            <a:pPr marL="285750" lvl="1">
              <a:buClrTx/>
              <a:buFont typeface="Arial" panose="020B0604020202020204" pitchFamily="34" charset="0"/>
              <a:buChar char="•"/>
              <a:tabLst>
                <a:tab pos="117475" algn="l"/>
              </a:tabLst>
            </a:pPr>
            <a:r>
              <a:rPr lang="en-US" dirty="0">
                <a:ea typeface="Tahoma" panose="020B0604030504040204" pitchFamily="34" charset="0"/>
              </a:rPr>
              <a:t>Conduct a brief Entrance Conference with the Administrator/designee </a:t>
            </a:r>
          </a:p>
          <a:p>
            <a:pPr marL="285750" lvl="1">
              <a:buClrTx/>
              <a:buFont typeface="Arial" panose="020B0604020202020204" pitchFamily="34" charset="0"/>
              <a:buChar char="•"/>
              <a:tabLst>
                <a:tab pos="117475" algn="l"/>
              </a:tabLst>
            </a:pPr>
            <a:r>
              <a:rPr lang="en-US" dirty="0">
                <a:ea typeface="Tahoma" panose="020B0604030504040204" pitchFamily="34" charset="0"/>
              </a:rPr>
              <a:t>Provide a copy of the Entrance Conference form </a:t>
            </a:r>
          </a:p>
          <a:p>
            <a:pPr marL="285750" lvl="1">
              <a:buClrTx/>
              <a:buFont typeface="Arial" panose="020B0604020202020204" pitchFamily="34" charset="0"/>
              <a:buChar char="•"/>
              <a:tabLst>
                <a:tab pos="117475" algn="l"/>
              </a:tabLst>
            </a:pPr>
            <a:r>
              <a:rPr lang="en-US" dirty="0">
                <a:ea typeface="Tahoma" panose="020B0604030504040204" pitchFamily="34" charset="0"/>
              </a:rPr>
              <a:t>Request information regarding a full-time DON </a:t>
            </a:r>
          </a:p>
          <a:p>
            <a:pPr marL="285750" lvl="1">
              <a:buClrTx/>
              <a:buFont typeface="Arial" panose="020B0604020202020204" pitchFamily="34" charset="0"/>
              <a:buChar char="•"/>
              <a:tabLst>
                <a:tab pos="117475" algn="l"/>
              </a:tabLst>
            </a:pPr>
            <a:r>
              <a:rPr lang="en-US" dirty="0">
                <a:ea typeface="Tahoma" panose="020B0604030504040204" pitchFamily="34" charset="0"/>
              </a:rPr>
              <a:t>Request information about the facility's emergency water source (verbal confirmation is acceptable)</a:t>
            </a:r>
          </a:p>
          <a:p>
            <a:pPr marL="285750" lvl="1">
              <a:buClrTx/>
              <a:buFont typeface="Arial" panose="020B0604020202020204" pitchFamily="34" charset="0"/>
              <a:buChar char="•"/>
              <a:tabLst>
                <a:tab pos="117475" algn="l"/>
              </a:tabLst>
            </a:pPr>
            <a:r>
              <a:rPr lang="en-US" dirty="0">
                <a:ea typeface="Tahoma" panose="020B0604030504040204" pitchFamily="34" charset="0"/>
              </a:rPr>
              <a:t>Provide signs announcing the survey, which should be posted in high-visibility areas </a:t>
            </a:r>
          </a:p>
          <a:p>
            <a:pPr marL="285750" lvl="1">
              <a:buClrTx/>
              <a:buFont typeface="Arial" panose="020B0604020202020204" pitchFamily="34" charset="0"/>
              <a:buChar char="•"/>
              <a:tabLst>
                <a:tab pos="117475" algn="l"/>
              </a:tabLst>
            </a:pPr>
            <a:r>
              <a:rPr lang="en-US" dirty="0">
                <a:ea typeface="Tahoma" panose="020B0604030504040204" pitchFamily="34" charset="0"/>
              </a:rPr>
              <a:t>Request a copy of an updated facility floor plan, if changes have been made</a:t>
            </a:r>
          </a:p>
          <a:p>
            <a:pPr marL="285750" lvl="1">
              <a:buClrTx/>
              <a:buFont typeface="Arial" panose="020B0604020202020204" pitchFamily="34" charset="0"/>
              <a:buChar char="•"/>
              <a:tabLst>
                <a:tab pos="117475" algn="l"/>
              </a:tabLst>
            </a:pPr>
            <a:r>
              <a:rPr lang="en-US" dirty="0">
                <a:ea typeface="Tahoma" panose="020B0604030504040204" pitchFamily="34" charset="0"/>
              </a:rPr>
              <a:t>Request the name of the Resident Council President </a:t>
            </a:r>
          </a:p>
          <a:p>
            <a:pPr marL="285750" lvl="1">
              <a:buClrTx/>
              <a:buFont typeface="Arial" panose="020B0604020202020204" pitchFamily="34" charset="0"/>
              <a:buChar char="•"/>
              <a:tabLst>
                <a:tab pos="117475" algn="l"/>
              </a:tabLst>
            </a:pPr>
            <a:r>
              <a:rPr lang="en-US" dirty="0">
                <a:ea typeface="Tahoma" panose="020B0604030504040204" pitchFamily="34" charset="0"/>
              </a:rPr>
              <a:t>Provide the Administrator or designee with a copy of the CASPER 3 report.</a:t>
            </a:r>
            <a:endParaRPr lang="en-US" dirty="0"/>
          </a:p>
        </p:txBody>
      </p:sp>
      <p:pic>
        <p:nvPicPr>
          <p:cNvPr id="4" name="Picture 3" descr="Windows Media Player Back Button by mightyman - start button for the ...">
            <a:hlinkClick r:id="rId3" action="ppaction://hlinksldjump"/>
          </p:cNvPr>
          <p:cNvPicPr>
            <a:picLocks noChangeAspect="1"/>
          </p:cNvPicPr>
          <p:nvPr/>
        </p:nvPicPr>
        <p:blipFill>
          <a:blip r:embed="rId4"/>
          <a:stretch>
            <a:fillRect/>
          </a:stretch>
        </p:blipFill>
        <p:spPr>
          <a:xfrm>
            <a:off x="4937121" y="6184945"/>
            <a:ext cx="492129" cy="508008"/>
          </a:xfrm>
          <a:prstGeom prst="rect">
            <a:avLst/>
          </a:prstGeom>
        </p:spPr>
      </p:pic>
      <p:pic>
        <p:nvPicPr>
          <p:cNvPr id="5" name="Picture 4" descr="Forward Button">
            <a:hlinkClick r:id="rId5" action="ppaction://hlinksldjump"/>
          </p:cNvPr>
          <p:cNvPicPr>
            <a:picLocks noChangeAspect="1"/>
          </p:cNvPicPr>
          <p:nvPr/>
        </p:nvPicPr>
        <p:blipFill>
          <a:blip r:embed="rId4"/>
          <a:stretch>
            <a:fillRect/>
          </a:stretch>
        </p:blipFill>
        <p:spPr>
          <a:xfrm flipH="1">
            <a:off x="6734176" y="6169421"/>
            <a:ext cx="488946" cy="508008"/>
          </a:xfrm>
          <a:prstGeom prst="rect">
            <a:avLst/>
          </a:prstGeom>
        </p:spPr>
      </p:pic>
      <p:sp>
        <p:nvSpPr>
          <p:cNvPr id="10" name="Slide Number Placeholder 9"/>
          <p:cNvSpPr>
            <a:spLocks noGrp="1"/>
          </p:cNvSpPr>
          <p:nvPr>
            <p:ph type="sldNum" sz="quarter" idx="12"/>
          </p:nvPr>
        </p:nvSpPr>
        <p:spPr/>
        <p:txBody>
          <a:bodyPr/>
          <a:lstStyle/>
          <a:p>
            <a:r>
              <a:rPr lang="en-US" dirty="0"/>
              <a:t>27</a:t>
            </a:r>
          </a:p>
        </p:txBody>
      </p:sp>
    </p:spTree>
    <p:extLst>
      <p:ext uri="{BB962C8B-B14F-4D97-AF65-F5344CB8AC3E}">
        <p14:creationId xmlns:p14="http://schemas.microsoft.com/office/powerpoint/2010/main" val="1775390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9"/>
            <a:ext cx="10936289" cy="1007372"/>
          </a:xfrm>
        </p:spPr>
        <p:txBody>
          <a:bodyPr anchor="ctr"/>
          <a:lstStyle/>
          <a:p>
            <a:pPr algn="ctr"/>
            <a:r>
              <a:rPr lang="en-US" dirty="0"/>
              <a:t>Information Needed </a:t>
            </a:r>
            <a:r>
              <a:rPr lang="en-US" u="sng" dirty="0"/>
              <a:t>Immediately</a:t>
            </a:r>
            <a:r>
              <a:rPr lang="en-US" dirty="0"/>
              <a:t> Upon Entrance</a:t>
            </a:r>
          </a:p>
        </p:txBody>
      </p:sp>
      <p:sp>
        <p:nvSpPr>
          <p:cNvPr id="3" name="Content Placeholder 2"/>
          <p:cNvSpPr>
            <a:spLocks noGrp="1"/>
          </p:cNvSpPr>
          <p:nvPr>
            <p:ph idx="1"/>
          </p:nvPr>
        </p:nvSpPr>
        <p:spPr>
          <a:xfrm>
            <a:off x="583530" y="1617406"/>
            <a:ext cx="10936288" cy="3618272"/>
          </a:xfrm>
        </p:spPr>
        <p:txBody>
          <a:bodyPr/>
          <a:lstStyle/>
          <a:p>
            <a:pPr marL="285750" lvl="1">
              <a:buClrTx/>
              <a:buFont typeface="Arial" panose="020B0604020202020204" pitchFamily="34" charset="0"/>
              <a:buChar char="•"/>
            </a:pPr>
            <a:r>
              <a:rPr lang="en-US" sz="3200" dirty="0"/>
              <a:t>Facility census number</a:t>
            </a:r>
          </a:p>
          <a:p>
            <a:pPr marL="285750" lvl="1">
              <a:buClrTx/>
              <a:buFont typeface="Arial" panose="020B0604020202020204" pitchFamily="34" charset="0"/>
              <a:buChar char="•"/>
            </a:pPr>
            <a:r>
              <a:rPr lang="en-US" sz="3200" dirty="0"/>
              <a:t>Complete matrix for new admissions in the last 30 days who are still residing in the facility</a:t>
            </a:r>
          </a:p>
          <a:p>
            <a:pPr marL="285750" lvl="1">
              <a:buClrTx/>
              <a:buFont typeface="Arial" panose="020B0604020202020204" pitchFamily="34" charset="0"/>
              <a:buChar char="•"/>
            </a:pPr>
            <a:r>
              <a:rPr lang="en-US" sz="3200" dirty="0"/>
              <a:t>An alphabetical list of all residents</a:t>
            </a:r>
          </a:p>
          <a:p>
            <a:pPr marL="285750" lvl="1">
              <a:buClrTx/>
              <a:buFont typeface="Arial" panose="020B0604020202020204" pitchFamily="34" charset="0"/>
              <a:buChar char="•"/>
            </a:pPr>
            <a:r>
              <a:rPr lang="en-US" sz="3200" dirty="0"/>
              <a:t>A list of residents who smoke, designated smoking times, and locations.</a:t>
            </a:r>
          </a:p>
        </p:txBody>
      </p:sp>
      <p:pic>
        <p:nvPicPr>
          <p:cNvPr id="4" name="Picture 3" descr="Windows Media Player Back Button by mightyman - start button for the ...">
            <a:hlinkClick r:id="rId2" action="ppaction://hlinksldjump"/>
          </p:cNvPr>
          <p:cNvPicPr>
            <a:picLocks noChangeAspect="1"/>
          </p:cNvPicPr>
          <p:nvPr/>
        </p:nvPicPr>
        <p:blipFill>
          <a:blip r:embed="rId3"/>
          <a:stretch>
            <a:fillRect/>
          </a:stretch>
        </p:blipFill>
        <p:spPr>
          <a:xfrm>
            <a:off x="4937121" y="6184945"/>
            <a:ext cx="492129" cy="508008"/>
          </a:xfrm>
          <a:prstGeom prst="rect">
            <a:avLst/>
          </a:prstGeom>
        </p:spPr>
      </p:pic>
      <p:pic>
        <p:nvPicPr>
          <p:cNvPr id="5" name="Picture 4" descr="Forward Button">
            <a:hlinkClick r:id="rId4" action="ppaction://hlinksldjump"/>
          </p:cNvPr>
          <p:cNvPicPr>
            <a:picLocks noChangeAspect="1"/>
          </p:cNvPicPr>
          <p:nvPr/>
        </p:nvPicPr>
        <p:blipFill>
          <a:blip r:embed="rId3"/>
          <a:stretch>
            <a:fillRect/>
          </a:stretch>
        </p:blipFill>
        <p:spPr>
          <a:xfrm flipH="1">
            <a:off x="6734176" y="6169421"/>
            <a:ext cx="488946" cy="508008"/>
          </a:xfrm>
          <a:prstGeom prst="rect">
            <a:avLst/>
          </a:prstGeom>
        </p:spPr>
      </p:pic>
      <p:sp>
        <p:nvSpPr>
          <p:cNvPr id="10" name="Slide Number Placeholder 9"/>
          <p:cNvSpPr>
            <a:spLocks noGrp="1"/>
          </p:cNvSpPr>
          <p:nvPr>
            <p:ph type="sldNum" sz="quarter" idx="12"/>
          </p:nvPr>
        </p:nvSpPr>
        <p:spPr/>
        <p:txBody>
          <a:bodyPr/>
          <a:lstStyle/>
          <a:p>
            <a:r>
              <a:rPr lang="en-US" dirty="0"/>
              <a:t>28</a:t>
            </a:r>
          </a:p>
        </p:txBody>
      </p:sp>
    </p:spTree>
    <p:extLst>
      <p:ext uri="{BB962C8B-B14F-4D97-AF65-F5344CB8AC3E}">
        <p14:creationId xmlns:p14="http://schemas.microsoft.com/office/powerpoint/2010/main" val="1902473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2533" y="452718"/>
            <a:ext cx="11209867" cy="614082"/>
          </a:xfrm>
        </p:spPr>
        <p:txBody>
          <a:bodyPr/>
          <a:lstStyle/>
          <a:p>
            <a:pPr algn="ctr"/>
            <a:r>
              <a:rPr lang="en-US" dirty="0"/>
              <a:t>Matrix for Providers</a:t>
            </a:r>
          </a:p>
        </p:txBody>
      </p:sp>
      <p:pic>
        <p:nvPicPr>
          <p:cNvPr id="2" name="Content Placeholder 1" descr="This is a copy of the matrix providers will complete and provide to surveyors during the survey" title="Matrix for Providers"/>
          <p:cNvPicPr>
            <a:picLocks noGrp="1" noChangeAspect="1"/>
          </p:cNvPicPr>
          <p:nvPr>
            <p:ph idx="1"/>
          </p:nvPr>
        </p:nvPicPr>
        <p:blipFill>
          <a:blip r:embed="rId3"/>
          <a:stretch>
            <a:fillRect/>
          </a:stretch>
        </p:blipFill>
        <p:spPr>
          <a:xfrm>
            <a:off x="482009" y="1257794"/>
            <a:ext cx="11100391" cy="4736156"/>
          </a:xfrm>
          <a:prstGeom prst="rect">
            <a:avLst/>
          </a:prstGeom>
        </p:spPr>
      </p:pic>
      <p:pic>
        <p:nvPicPr>
          <p:cNvPr id="6" name="Picture 5" descr="Windows Media Player Back Button by mightyman - start button for the ...">
            <a:hlinkClick r:id="rId4" action="ppaction://hlinksldjump"/>
          </p:cNvPr>
          <p:cNvPicPr>
            <a:picLocks noChangeAspect="1"/>
          </p:cNvPicPr>
          <p:nvPr/>
        </p:nvPicPr>
        <p:blipFill>
          <a:blip r:embed="rId5"/>
          <a:stretch>
            <a:fillRect/>
          </a:stretch>
        </p:blipFill>
        <p:spPr>
          <a:xfrm>
            <a:off x="4937121" y="6184945"/>
            <a:ext cx="492129" cy="508008"/>
          </a:xfrm>
          <a:prstGeom prst="rect">
            <a:avLst/>
          </a:prstGeom>
        </p:spPr>
      </p:pic>
      <p:pic>
        <p:nvPicPr>
          <p:cNvPr id="7" name="Picture 6" descr="Forward Button">
            <a:hlinkClick r:id="rId6" action="ppaction://hlinksldjump"/>
          </p:cNvPr>
          <p:cNvPicPr>
            <a:picLocks noChangeAspect="1"/>
          </p:cNvPicPr>
          <p:nvPr/>
        </p:nvPicPr>
        <p:blipFill>
          <a:blip r:embed="rId5"/>
          <a:stretch>
            <a:fillRect/>
          </a:stretch>
        </p:blipFill>
        <p:spPr>
          <a:xfrm flipH="1">
            <a:off x="6734176" y="6169421"/>
            <a:ext cx="488946" cy="508008"/>
          </a:xfrm>
          <a:prstGeom prst="rect">
            <a:avLst/>
          </a:prstGeom>
        </p:spPr>
      </p:pic>
      <p:sp>
        <p:nvSpPr>
          <p:cNvPr id="12" name="Slide Number Placeholder 11"/>
          <p:cNvSpPr>
            <a:spLocks noGrp="1"/>
          </p:cNvSpPr>
          <p:nvPr>
            <p:ph type="sldNum" sz="quarter" idx="12"/>
          </p:nvPr>
        </p:nvSpPr>
        <p:spPr/>
        <p:txBody>
          <a:bodyPr/>
          <a:lstStyle/>
          <a:p>
            <a:r>
              <a:rPr lang="en-US" dirty="0"/>
              <a:t>29</a:t>
            </a:r>
          </a:p>
        </p:txBody>
      </p:sp>
    </p:spTree>
    <p:extLst>
      <p:ext uri="{BB962C8B-B14F-4D97-AF65-F5344CB8AC3E}">
        <p14:creationId xmlns:p14="http://schemas.microsoft.com/office/powerpoint/2010/main" val="1483276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37506"/>
            <a:ext cx="10936289" cy="1021278"/>
          </a:xfrm>
        </p:spPr>
        <p:txBody>
          <a:bodyPr/>
          <a:lstStyle/>
          <a:p>
            <a:pPr algn="ctr"/>
            <a:r>
              <a:rPr lang="en-US" dirty="0"/>
              <a:t>Presentation Outline</a:t>
            </a:r>
          </a:p>
        </p:txBody>
      </p:sp>
      <p:pic>
        <p:nvPicPr>
          <p:cNvPr id="3" name="Picture 2" descr="Back Button">
            <a:hlinkClick r:id="rId3" action="ppaction://hlinksldjump"/>
          </p:cNvPr>
          <p:cNvPicPr>
            <a:picLocks noChangeAspect="1"/>
          </p:cNvPicPr>
          <p:nvPr/>
        </p:nvPicPr>
        <p:blipFill>
          <a:blip r:embed="rId4"/>
          <a:stretch>
            <a:fillRect/>
          </a:stretch>
        </p:blipFill>
        <p:spPr>
          <a:xfrm>
            <a:off x="4937121" y="6184945"/>
            <a:ext cx="492129" cy="508008"/>
          </a:xfrm>
          <a:prstGeom prst="rect">
            <a:avLst/>
          </a:prstGeom>
        </p:spPr>
      </p:pic>
      <p:pic>
        <p:nvPicPr>
          <p:cNvPr id="5" name="Picture 4" descr="Forward Button">
            <a:hlinkClick r:id="rId5" action="ppaction://hlinksldjump"/>
          </p:cNvPr>
          <p:cNvPicPr>
            <a:picLocks noChangeAspect="1"/>
          </p:cNvPicPr>
          <p:nvPr/>
        </p:nvPicPr>
        <p:blipFill>
          <a:blip r:embed="rId4"/>
          <a:stretch>
            <a:fillRect/>
          </a:stretch>
        </p:blipFill>
        <p:spPr>
          <a:xfrm flipH="1">
            <a:off x="6734176" y="6169421"/>
            <a:ext cx="488946" cy="508008"/>
          </a:xfrm>
          <a:prstGeom prst="rect">
            <a:avLst/>
          </a:prstGeom>
        </p:spPr>
      </p:pic>
      <p:sp>
        <p:nvSpPr>
          <p:cNvPr id="4" name="Content Placeholder 3"/>
          <p:cNvSpPr>
            <a:spLocks noGrp="1"/>
          </p:cNvSpPr>
          <p:nvPr>
            <p:ph idx="1"/>
          </p:nvPr>
        </p:nvSpPr>
        <p:spPr>
          <a:xfrm>
            <a:off x="646112" y="1258784"/>
            <a:ext cx="10936288" cy="4694341"/>
          </a:xfrm>
        </p:spPr>
        <p:txBody>
          <a:bodyPr>
            <a:normAutofit lnSpcReduction="10000"/>
          </a:bodyPr>
          <a:lstStyle/>
          <a:p>
            <a:pPr marL="285750" lvl="0" indent="-285750">
              <a:spcBef>
                <a:spcPts val="0"/>
              </a:spcBef>
              <a:spcAft>
                <a:spcPts val="600"/>
              </a:spcAft>
            </a:pPr>
            <a:r>
              <a:rPr lang="en-US" sz="2300" dirty="0"/>
              <a:t>Overview of Regulatory Reform</a:t>
            </a:r>
          </a:p>
          <a:p>
            <a:pPr marL="285750" lvl="0" indent="-285750">
              <a:spcBef>
                <a:spcPts val="0"/>
              </a:spcBef>
              <a:spcAft>
                <a:spcPts val="600"/>
              </a:spcAft>
            </a:pPr>
            <a:r>
              <a:rPr lang="en-US" sz="2300" dirty="0"/>
              <a:t>Rationale Behind the Changes to the LTC Survey Process (LTCSP) </a:t>
            </a:r>
          </a:p>
          <a:p>
            <a:pPr marL="285750" lvl="0" indent="-285750">
              <a:spcBef>
                <a:spcPts val="0"/>
              </a:spcBef>
              <a:spcAft>
                <a:spcPts val="600"/>
              </a:spcAft>
            </a:pPr>
            <a:r>
              <a:rPr lang="en-US" sz="2300" dirty="0"/>
              <a:t>Key Changes to the Survey Process</a:t>
            </a:r>
          </a:p>
          <a:p>
            <a:pPr marL="285750" lvl="0" indent="-285750">
              <a:spcBef>
                <a:spcPts val="0"/>
              </a:spcBef>
              <a:spcAft>
                <a:spcPts val="600"/>
              </a:spcAft>
            </a:pPr>
            <a:r>
              <a:rPr lang="en-US" sz="2300" dirty="0"/>
              <a:t>Comparison of the Three Survey Processes</a:t>
            </a:r>
          </a:p>
          <a:p>
            <a:pPr marL="285750" lvl="0" indent="-285750">
              <a:spcBef>
                <a:spcPts val="0"/>
              </a:spcBef>
              <a:spcAft>
                <a:spcPts val="600"/>
              </a:spcAft>
            </a:pPr>
            <a:r>
              <a:rPr lang="en-US" sz="2300" dirty="0"/>
              <a:t>Overview of New LTCSP:</a:t>
            </a:r>
          </a:p>
          <a:p>
            <a:pPr marL="685800" lvl="1">
              <a:spcBef>
                <a:spcPts val="0"/>
              </a:spcBef>
              <a:spcAft>
                <a:spcPts val="600"/>
              </a:spcAft>
              <a:buFont typeface="Arial" panose="020B0604020202020204" pitchFamily="34" charset="0"/>
              <a:buChar char="•"/>
            </a:pPr>
            <a:r>
              <a:rPr lang="en-US" sz="2300" dirty="0"/>
              <a:t>Entrance / Entrance Conference</a:t>
            </a:r>
          </a:p>
          <a:p>
            <a:pPr marL="685800" lvl="1">
              <a:spcBef>
                <a:spcPts val="0"/>
              </a:spcBef>
              <a:spcAft>
                <a:spcPts val="600"/>
              </a:spcAft>
              <a:buFont typeface="Arial" panose="020B0604020202020204" pitchFamily="34" charset="0"/>
              <a:buChar char="•"/>
            </a:pPr>
            <a:r>
              <a:rPr lang="en-US" sz="2300" dirty="0"/>
              <a:t>Day One</a:t>
            </a:r>
          </a:p>
          <a:p>
            <a:pPr marL="685800" lvl="1">
              <a:spcBef>
                <a:spcPts val="0"/>
              </a:spcBef>
              <a:spcAft>
                <a:spcPts val="600"/>
              </a:spcAft>
              <a:buFont typeface="Arial" panose="020B0604020202020204" pitchFamily="34" charset="0"/>
              <a:buChar char="•"/>
              <a:defRPr/>
            </a:pPr>
            <a:r>
              <a:rPr lang="en-US" sz="2300" dirty="0"/>
              <a:t>Day Two</a:t>
            </a:r>
          </a:p>
          <a:p>
            <a:pPr marL="685800" lvl="1">
              <a:spcBef>
                <a:spcPts val="0"/>
              </a:spcBef>
              <a:spcAft>
                <a:spcPts val="600"/>
              </a:spcAft>
              <a:buFont typeface="Arial" panose="020B0604020202020204" pitchFamily="34" charset="0"/>
              <a:buChar char="•"/>
              <a:defRPr/>
            </a:pPr>
            <a:r>
              <a:rPr lang="en-US" sz="2300" dirty="0"/>
              <a:t>Remainder of Survey</a:t>
            </a:r>
          </a:p>
          <a:p>
            <a:pPr marL="685800" lvl="1">
              <a:spcBef>
                <a:spcPts val="0"/>
              </a:spcBef>
              <a:spcAft>
                <a:spcPts val="600"/>
              </a:spcAft>
              <a:buFont typeface="Arial" panose="020B0604020202020204" pitchFamily="34" charset="0"/>
              <a:buChar char="•"/>
            </a:pPr>
            <a:r>
              <a:rPr lang="en-US" dirty="0"/>
              <a:t>Exit Conference</a:t>
            </a:r>
          </a:p>
          <a:p>
            <a:pPr>
              <a:spcBef>
                <a:spcPts val="0"/>
              </a:spcBef>
              <a:spcAft>
                <a:spcPts val="600"/>
              </a:spcAft>
            </a:pPr>
            <a:r>
              <a:rPr lang="en-US" dirty="0"/>
              <a:t>Conclusion</a:t>
            </a:r>
          </a:p>
        </p:txBody>
      </p:sp>
      <p:sp>
        <p:nvSpPr>
          <p:cNvPr id="12" name="Slide Number Placeholder 11"/>
          <p:cNvSpPr>
            <a:spLocks noGrp="1"/>
          </p:cNvSpPr>
          <p:nvPr>
            <p:ph type="sldNum" sz="quarter" idx="12"/>
          </p:nvPr>
        </p:nvSpPr>
        <p:spPr/>
        <p:txBody>
          <a:bodyPr/>
          <a:lstStyle/>
          <a:p>
            <a:r>
              <a:rPr lang="en-US" dirty="0"/>
              <a:t>3</a:t>
            </a:r>
          </a:p>
        </p:txBody>
      </p:sp>
    </p:spTree>
    <p:extLst>
      <p:ext uri="{BB962C8B-B14F-4D97-AF65-F5344CB8AC3E}">
        <p14:creationId xmlns:p14="http://schemas.microsoft.com/office/powerpoint/2010/main" val="53374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36289" cy="952749"/>
          </a:xfrm>
        </p:spPr>
        <p:txBody>
          <a:bodyPr/>
          <a:lstStyle/>
          <a:p>
            <a:pPr algn="ctr"/>
            <a:r>
              <a:rPr lang="en-US" dirty="0"/>
              <a:t>Information Needed Within </a:t>
            </a:r>
            <a:r>
              <a:rPr lang="en-US" u="sng" dirty="0"/>
              <a:t>One Hour </a:t>
            </a:r>
            <a:r>
              <a:rPr lang="en-US" dirty="0"/>
              <a:t>of Entrance</a:t>
            </a:r>
          </a:p>
        </p:txBody>
      </p:sp>
      <p:sp>
        <p:nvSpPr>
          <p:cNvPr id="3" name="Content Placeholder 2"/>
          <p:cNvSpPr>
            <a:spLocks noGrp="1"/>
          </p:cNvSpPr>
          <p:nvPr>
            <p:ph idx="1"/>
          </p:nvPr>
        </p:nvSpPr>
        <p:spPr>
          <a:xfrm>
            <a:off x="646112" y="1405466"/>
            <a:ext cx="10936288" cy="4547659"/>
          </a:xfrm>
        </p:spPr>
        <p:txBody>
          <a:bodyPr/>
          <a:lstStyle/>
          <a:p>
            <a:pPr>
              <a:buClrTx/>
              <a:buFont typeface="Arial" panose="020B0604020202020204" pitchFamily="34" charset="0"/>
              <a:buChar char="•"/>
            </a:pPr>
            <a:r>
              <a:rPr lang="en-US" sz="2800" dirty="0"/>
              <a:t>Schedule of meal times, locations of dining rooms, copies of all current menus – including therapeutic menus that will be served for the duration of the survey – and the policy for food brought in from visitors</a:t>
            </a:r>
          </a:p>
          <a:p>
            <a:pPr>
              <a:buClrTx/>
              <a:buFont typeface="Arial" panose="020B0604020202020204" pitchFamily="34" charset="0"/>
              <a:buChar char="•"/>
            </a:pPr>
            <a:r>
              <a:rPr lang="en-US" sz="2800" dirty="0"/>
              <a:t>Schedule of Medication Administration times</a:t>
            </a:r>
          </a:p>
          <a:p>
            <a:pPr>
              <a:buClrTx/>
              <a:buFont typeface="Arial" panose="020B0604020202020204" pitchFamily="34" charset="0"/>
              <a:buChar char="•"/>
            </a:pPr>
            <a:r>
              <a:rPr lang="en-US" sz="2800" dirty="0"/>
              <a:t>Number and location of medication storage rooms and medication carts</a:t>
            </a:r>
          </a:p>
          <a:p>
            <a:pPr>
              <a:buClrTx/>
              <a:buFont typeface="Arial" panose="020B0604020202020204" pitchFamily="34" charset="0"/>
              <a:buChar char="•"/>
            </a:pPr>
            <a:r>
              <a:rPr lang="en-US" sz="2800" dirty="0"/>
              <a:t>The actual working schedules for licensed and registered nursing staff for the survey time-period</a:t>
            </a:r>
          </a:p>
          <a:p>
            <a:pPr>
              <a:buClrTx/>
              <a:buFont typeface="Arial" panose="020B0604020202020204" pitchFamily="34" charset="0"/>
              <a:buChar char="•"/>
            </a:pPr>
            <a:r>
              <a:rPr lang="en-US" sz="2800" dirty="0"/>
              <a:t>List of key personnel, location, and phone numbers. Also note contract staff (e.g., rehab services)</a:t>
            </a:r>
          </a:p>
        </p:txBody>
      </p:sp>
      <p:pic>
        <p:nvPicPr>
          <p:cNvPr id="4" name="Picture 3" descr="Windows Media Player Back Button by mightyman - start button for the ...">
            <a:hlinkClick r:id="rId2" action="ppaction://hlinksldjump"/>
          </p:cNvPr>
          <p:cNvPicPr>
            <a:picLocks noChangeAspect="1"/>
          </p:cNvPicPr>
          <p:nvPr/>
        </p:nvPicPr>
        <p:blipFill>
          <a:blip r:embed="rId3"/>
          <a:stretch>
            <a:fillRect/>
          </a:stretch>
        </p:blipFill>
        <p:spPr>
          <a:xfrm>
            <a:off x="4937121" y="6184945"/>
            <a:ext cx="492129" cy="508008"/>
          </a:xfrm>
          <a:prstGeom prst="rect">
            <a:avLst/>
          </a:prstGeom>
        </p:spPr>
      </p:pic>
      <p:pic>
        <p:nvPicPr>
          <p:cNvPr id="5" name="Picture 4" descr="Forward Button">
            <a:hlinkClick r:id="rId4" action="ppaction://hlinksldjump"/>
          </p:cNvPr>
          <p:cNvPicPr>
            <a:picLocks noChangeAspect="1"/>
          </p:cNvPicPr>
          <p:nvPr/>
        </p:nvPicPr>
        <p:blipFill>
          <a:blip r:embed="rId3"/>
          <a:stretch>
            <a:fillRect/>
          </a:stretch>
        </p:blipFill>
        <p:spPr>
          <a:xfrm flipH="1">
            <a:off x="6734176" y="6169421"/>
            <a:ext cx="488946" cy="508008"/>
          </a:xfrm>
          <a:prstGeom prst="rect">
            <a:avLst/>
          </a:prstGeom>
        </p:spPr>
      </p:pic>
      <p:sp>
        <p:nvSpPr>
          <p:cNvPr id="10" name="Slide Number Placeholder 9"/>
          <p:cNvSpPr>
            <a:spLocks noGrp="1"/>
          </p:cNvSpPr>
          <p:nvPr>
            <p:ph type="sldNum" sz="quarter" idx="12"/>
          </p:nvPr>
        </p:nvSpPr>
        <p:spPr/>
        <p:txBody>
          <a:bodyPr/>
          <a:lstStyle/>
          <a:p>
            <a:r>
              <a:rPr lang="en-US" dirty="0"/>
              <a:t>30</a:t>
            </a:r>
          </a:p>
        </p:txBody>
      </p:sp>
    </p:spTree>
    <p:extLst>
      <p:ext uri="{BB962C8B-B14F-4D97-AF65-F5344CB8AC3E}">
        <p14:creationId xmlns:p14="http://schemas.microsoft.com/office/powerpoint/2010/main" val="458597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36289" cy="1257549"/>
          </a:xfrm>
        </p:spPr>
        <p:txBody>
          <a:bodyPr/>
          <a:lstStyle/>
          <a:p>
            <a:pPr algn="ctr"/>
            <a:r>
              <a:rPr lang="en-US" sz="4000" dirty="0"/>
              <a:t>Information Needed Within </a:t>
            </a:r>
            <a:r>
              <a:rPr lang="en-US" sz="4000" u="sng" dirty="0"/>
              <a:t>One Hour </a:t>
            </a:r>
            <a:r>
              <a:rPr lang="en-US" sz="4000" dirty="0"/>
              <a:t>of Entrance (continued) </a:t>
            </a:r>
          </a:p>
        </p:txBody>
      </p:sp>
      <p:sp>
        <p:nvSpPr>
          <p:cNvPr id="3" name="Content Placeholder 2"/>
          <p:cNvSpPr>
            <a:spLocks noGrp="1"/>
          </p:cNvSpPr>
          <p:nvPr>
            <p:ph idx="1"/>
          </p:nvPr>
        </p:nvSpPr>
        <p:spPr>
          <a:xfrm>
            <a:off x="646112" y="1805049"/>
            <a:ext cx="10936288" cy="4680417"/>
          </a:xfrm>
        </p:spPr>
        <p:txBody>
          <a:bodyPr>
            <a:normAutofit fontScale="92500"/>
          </a:bodyPr>
          <a:lstStyle/>
          <a:p>
            <a:pPr>
              <a:buClrTx/>
              <a:buFont typeface="Arial" panose="020B0604020202020204" pitchFamily="34" charset="0"/>
              <a:buChar char="•"/>
            </a:pPr>
            <a:r>
              <a:rPr lang="en-US" sz="2800" dirty="0"/>
              <a:t>If the facility employs paid feeding assistants, provide the following information:</a:t>
            </a:r>
          </a:p>
          <a:p>
            <a:pPr lvl="1">
              <a:buClrTx/>
              <a:buFont typeface="Arial" panose="020B0604020202020204" pitchFamily="34" charset="0"/>
              <a:buChar char="•"/>
              <a:tabLst>
                <a:tab pos="398463" algn="l"/>
              </a:tabLst>
            </a:pPr>
            <a:r>
              <a:rPr lang="en-US" sz="2800" dirty="0"/>
              <a:t>Whether the paid feeding assistant training was provided through a State-approved training program by qualified professionals as defined by State law, with a minimum of 8 hours of training</a:t>
            </a:r>
          </a:p>
          <a:p>
            <a:pPr lvl="1">
              <a:buClrTx/>
              <a:buFont typeface="Arial" panose="020B0604020202020204" pitchFamily="34" charset="0"/>
              <a:buChar char="•"/>
              <a:tabLst>
                <a:tab pos="398463" algn="l"/>
              </a:tabLst>
            </a:pPr>
            <a:r>
              <a:rPr lang="en-US" sz="2800" dirty="0"/>
              <a:t>The names of staff (including agency staff) who have successfully completed training for paid feeding assistants, and who are currently assisting selected residents with eating meals and/or snacks</a:t>
            </a:r>
          </a:p>
          <a:p>
            <a:pPr lvl="1">
              <a:buClrTx/>
              <a:buFont typeface="Arial" panose="020B0604020202020204" pitchFamily="34" charset="0"/>
              <a:buChar char="•"/>
              <a:tabLst>
                <a:tab pos="398463" algn="l"/>
              </a:tabLst>
            </a:pPr>
            <a:r>
              <a:rPr lang="en-US" sz="2800" dirty="0"/>
              <a:t>A list of residents who are eligible for assistance and who are currently receiving assistance from paid feeding assistants, if applicable.</a:t>
            </a:r>
          </a:p>
        </p:txBody>
      </p:sp>
      <p:pic>
        <p:nvPicPr>
          <p:cNvPr id="4" name="Picture 3" descr="Windows Media Player Back Button by mightyman - start button for the ...">
            <a:hlinkClick r:id="rId3" action="ppaction://hlinksldjump"/>
          </p:cNvPr>
          <p:cNvPicPr>
            <a:picLocks noChangeAspect="1"/>
          </p:cNvPicPr>
          <p:nvPr/>
        </p:nvPicPr>
        <p:blipFill>
          <a:blip r:embed="rId4"/>
          <a:stretch>
            <a:fillRect/>
          </a:stretch>
        </p:blipFill>
        <p:spPr>
          <a:xfrm>
            <a:off x="4937121" y="6189619"/>
            <a:ext cx="492129" cy="508008"/>
          </a:xfrm>
          <a:prstGeom prst="rect">
            <a:avLst/>
          </a:prstGeom>
        </p:spPr>
      </p:pic>
      <p:pic>
        <p:nvPicPr>
          <p:cNvPr id="5" name="Picture 4" descr="Forward Button">
            <a:hlinkClick r:id="rId5" action="ppaction://hlinksldjump"/>
          </p:cNvPr>
          <p:cNvPicPr>
            <a:picLocks noChangeAspect="1"/>
          </p:cNvPicPr>
          <p:nvPr/>
        </p:nvPicPr>
        <p:blipFill>
          <a:blip r:embed="rId4"/>
          <a:stretch>
            <a:fillRect/>
          </a:stretch>
        </p:blipFill>
        <p:spPr>
          <a:xfrm flipH="1">
            <a:off x="6734176" y="6231462"/>
            <a:ext cx="488946" cy="508008"/>
          </a:xfrm>
          <a:prstGeom prst="rect">
            <a:avLst/>
          </a:prstGeom>
        </p:spPr>
      </p:pic>
      <p:sp>
        <p:nvSpPr>
          <p:cNvPr id="10" name="Slide Number Placeholder 9"/>
          <p:cNvSpPr>
            <a:spLocks noGrp="1"/>
          </p:cNvSpPr>
          <p:nvPr>
            <p:ph type="sldNum" sz="quarter" idx="12"/>
          </p:nvPr>
        </p:nvSpPr>
        <p:spPr/>
        <p:txBody>
          <a:bodyPr/>
          <a:lstStyle/>
          <a:p>
            <a:r>
              <a:rPr lang="en-US" dirty="0"/>
              <a:t>31</a:t>
            </a:r>
          </a:p>
        </p:txBody>
      </p:sp>
    </p:spTree>
    <p:extLst>
      <p:ext uri="{BB962C8B-B14F-4D97-AF65-F5344CB8AC3E}">
        <p14:creationId xmlns:p14="http://schemas.microsoft.com/office/powerpoint/2010/main" val="2358731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285334" cy="1115691"/>
          </a:xfrm>
        </p:spPr>
        <p:txBody>
          <a:bodyPr/>
          <a:lstStyle/>
          <a:p>
            <a:pPr algn="ctr"/>
            <a:r>
              <a:rPr lang="en-US" dirty="0"/>
              <a:t>Information Needed Within </a:t>
            </a:r>
            <a:r>
              <a:rPr lang="en-US" u="sng" dirty="0"/>
              <a:t>Four Hours </a:t>
            </a:r>
            <a:r>
              <a:rPr lang="en-US" dirty="0"/>
              <a:t>of Entrance</a:t>
            </a:r>
          </a:p>
        </p:txBody>
      </p:sp>
      <p:sp>
        <p:nvSpPr>
          <p:cNvPr id="3" name="Content Placeholder 2"/>
          <p:cNvSpPr>
            <a:spLocks noGrp="1"/>
          </p:cNvSpPr>
          <p:nvPr>
            <p:ph idx="1"/>
          </p:nvPr>
        </p:nvSpPr>
        <p:spPr>
          <a:xfrm>
            <a:off x="646112" y="2052918"/>
            <a:ext cx="10936288" cy="4263215"/>
          </a:xfrm>
        </p:spPr>
        <p:txBody>
          <a:bodyPr>
            <a:normAutofit lnSpcReduction="10000"/>
          </a:bodyPr>
          <a:lstStyle/>
          <a:p>
            <a:pPr lvl="0">
              <a:buClrTx/>
              <a:buFont typeface="Arial" panose="020B0604020202020204" pitchFamily="34" charset="0"/>
              <a:buChar char="•"/>
            </a:pPr>
            <a:r>
              <a:rPr lang="en-US" dirty="0"/>
              <a:t>Complete matrix for all other residents residing in the facility</a:t>
            </a:r>
          </a:p>
          <a:p>
            <a:pPr lvl="0">
              <a:buClrTx/>
              <a:buFont typeface="Arial" panose="020B0604020202020204" pitchFamily="34" charset="0"/>
              <a:buChar char="•"/>
            </a:pPr>
            <a:r>
              <a:rPr lang="en-US" dirty="0"/>
              <a:t>Admission packet</a:t>
            </a:r>
          </a:p>
          <a:p>
            <a:pPr lvl="0">
              <a:buClrTx/>
              <a:buFont typeface="Arial" panose="020B0604020202020204" pitchFamily="34" charset="0"/>
              <a:buChar char="•"/>
            </a:pPr>
            <a:r>
              <a:rPr lang="en-US" dirty="0"/>
              <a:t>Dialysis contract(s), agreement(s), arrangement(s), and policy and procedures, if applicable</a:t>
            </a:r>
          </a:p>
          <a:p>
            <a:pPr lvl="0">
              <a:buClrTx/>
              <a:buFont typeface="Arial" panose="020B0604020202020204" pitchFamily="34" charset="0"/>
              <a:buChar char="•"/>
            </a:pPr>
            <a:r>
              <a:rPr lang="en-US" dirty="0"/>
              <a:t>List of qualified staff providing hemodialysis or assistance for peritoneal dialysis treatments, if applicable</a:t>
            </a:r>
          </a:p>
          <a:p>
            <a:pPr lvl="0">
              <a:buClrTx/>
              <a:buFont typeface="Arial" panose="020B0604020202020204" pitchFamily="34" charset="0"/>
              <a:buChar char="•"/>
            </a:pPr>
            <a:r>
              <a:rPr lang="en-US" dirty="0"/>
              <a:t>Agreement(s) or policies and procedures for transport to and from dialysis treatments, if applicable</a:t>
            </a:r>
          </a:p>
          <a:p>
            <a:pPr lvl="0">
              <a:buClrTx/>
              <a:buFont typeface="Arial" panose="020B0604020202020204" pitchFamily="34" charset="0"/>
              <a:buChar char="•"/>
            </a:pPr>
            <a:r>
              <a:rPr lang="en-US" dirty="0"/>
              <a:t>Whether the facility has an on-site, separately certified, End-Stage Renal Disease (ESRD) unit</a:t>
            </a:r>
          </a:p>
        </p:txBody>
      </p:sp>
      <p:pic>
        <p:nvPicPr>
          <p:cNvPr id="4" name="Picture 3" descr="Windows Media Player Back Button by mightyman - start button for the ...">
            <a:hlinkClick r:id="rId2" action="ppaction://hlinksldjump"/>
          </p:cNvPr>
          <p:cNvPicPr>
            <a:picLocks noChangeAspect="1"/>
          </p:cNvPicPr>
          <p:nvPr/>
        </p:nvPicPr>
        <p:blipFill>
          <a:blip r:embed="rId3"/>
          <a:stretch>
            <a:fillRect/>
          </a:stretch>
        </p:blipFill>
        <p:spPr>
          <a:xfrm>
            <a:off x="4937121" y="6184945"/>
            <a:ext cx="492129" cy="508008"/>
          </a:xfrm>
          <a:prstGeom prst="rect">
            <a:avLst/>
          </a:prstGeom>
        </p:spPr>
      </p:pic>
      <p:pic>
        <p:nvPicPr>
          <p:cNvPr id="5" name="Picture 4" descr="Forward Button">
            <a:hlinkClick r:id="rId4" action="ppaction://hlinksldjump"/>
          </p:cNvPr>
          <p:cNvPicPr>
            <a:picLocks noChangeAspect="1"/>
          </p:cNvPicPr>
          <p:nvPr/>
        </p:nvPicPr>
        <p:blipFill>
          <a:blip r:embed="rId3"/>
          <a:stretch>
            <a:fillRect/>
          </a:stretch>
        </p:blipFill>
        <p:spPr>
          <a:xfrm flipH="1">
            <a:off x="6734176" y="6169421"/>
            <a:ext cx="488946" cy="508008"/>
          </a:xfrm>
          <a:prstGeom prst="rect">
            <a:avLst/>
          </a:prstGeom>
        </p:spPr>
      </p:pic>
      <p:sp>
        <p:nvSpPr>
          <p:cNvPr id="10" name="Slide Number Placeholder 9"/>
          <p:cNvSpPr>
            <a:spLocks noGrp="1"/>
          </p:cNvSpPr>
          <p:nvPr>
            <p:ph type="sldNum" sz="quarter" idx="12"/>
          </p:nvPr>
        </p:nvSpPr>
        <p:spPr/>
        <p:txBody>
          <a:bodyPr/>
          <a:lstStyle/>
          <a:p>
            <a:r>
              <a:rPr lang="en-US" dirty="0"/>
              <a:t>32</a:t>
            </a:r>
          </a:p>
        </p:txBody>
      </p:sp>
    </p:spTree>
    <p:extLst>
      <p:ext uri="{BB962C8B-B14F-4D97-AF65-F5344CB8AC3E}">
        <p14:creationId xmlns:p14="http://schemas.microsoft.com/office/powerpoint/2010/main" val="705976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710" y="452718"/>
            <a:ext cx="11429999" cy="1400530"/>
          </a:xfrm>
        </p:spPr>
        <p:txBody>
          <a:bodyPr/>
          <a:lstStyle/>
          <a:p>
            <a:pPr algn="ctr"/>
            <a:r>
              <a:rPr lang="en-US" dirty="0"/>
              <a:t>Information Needed Within </a:t>
            </a:r>
            <a:r>
              <a:rPr lang="en-US" u="sng" dirty="0"/>
              <a:t>Four Hours </a:t>
            </a:r>
            <a:r>
              <a:rPr lang="en-US" dirty="0"/>
              <a:t>of Entrance (continued) </a:t>
            </a:r>
          </a:p>
        </p:txBody>
      </p:sp>
      <p:sp>
        <p:nvSpPr>
          <p:cNvPr id="3" name="Content Placeholder 2"/>
          <p:cNvSpPr>
            <a:spLocks noGrp="1"/>
          </p:cNvSpPr>
          <p:nvPr>
            <p:ph idx="1"/>
          </p:nvPr>
        </p:nvSpPr>
        <p:spPr/>
        <p:txBody>
          <a:bodyPr>
            <a:normAutofit fontScale="92500"/>
          </a:bodyPr>
          <a:lstStyle/>
          <a:p>
            <a:pPr lvl="0">
              <a:buClrTx/>
              <a:buFont typeface="Arial" panose="020B0604020202020204" pitchFamily="34" charset="0"/>
              <a:buChar char="•"/>
            </a:pPr>
            <a:r>
              <a:rPr lang="en-US" sz="2800" dirty="0"/>
              <a:t>Hospice Agreement and Policies and Procedures for each hospice used (name of facility designee(s) who coordinate(s) services with hospice providers)</a:t>
            </a:r>
          </a:p>
          <a:p>
            <a:pPr>
              <a:buClrTx/>
              <a:buFont typeface="Arial" panose="020B0604020202020204" pitchFamily="34" charset="0"/>
              <a:buChar char="•"/>
            </a:pPr>
            <a:r>
              <a:rPr lang="en-US" sz="2800" dirty="0"/>
              <a:t>Infection Prevention and Control Program Standards, Policies and Procedures, and Antibiotic Stewardship Program</a:t>
            </a:r>
          </a:p>
          <a:p>
            <a:pPr>
              <a:buClrTx/>
              <a:buFont typeface="Arial" panose="020B0604020202020204" pitchFamily="34" charset="0"/>
              <a:buChar char="•"/>
            </a:pPr>
            <a:r>
              <a:rPr lang="en-US" sz="2800" dirty="0"/>
              <a:t>Influenza/Pneumococcal Immunization Policy and Procedures</a:t>
            </a:r>
          </a:p>
          <a:p>
            <a:pPr>
              <a:buClrTx/>
              <a:buFont typeface="Arial" panose="020B0604020202020204" pitchFamily="34" charset="0"/>
              <a:buChar char="•"/>
            </a:pPr>
            <a:r>
              <a:rPr lang="en-US" sz="2800" dirty="0"/>
              <a:t>QAA committee information (name of contact, names of members, and frequency of meetings)</a:t>
            </a:r>
          </a:p>
          <a:p>
            <a:pPr>
              <a:buClrTx/>
              <a:buFont typeface="Arial" panose="020B0604020202020204" pitchFamily="34" charset="0"/>
              <a:buChar char="•"/>
            </a:pPr>
            <a:r>
              <a:rPr lang="en-US" sz="2800" dirty="0"/>
              <a:t>QAPI Plan</a:t>
            </a:r>
          </a:p>
        </p:txBody>
      </p:sp>
      <p:pic>
        <p:nvPicPr>
          <p:cNvPr id="4" name="Picture 3" descr="Windows Media Player Back Button by mightyman - start button for the ...">
            <a:hlinkClick r:id="rId2" action="ppaction://hlinksldjump"/>
          </p:cNvPr>
          <p:cNvPicPr>
            <a:picLocks noChangeAspect="1"/>
          </p:cNvPicPr>
          <p:nvPr/>
        </p:nvPicPr>
        <p:blipFill>
          <a:blip r:embed="rId3"/>
          <a:stretch>
            <a:fillRect/>
          </a:stretch>
        </p:blipFill>
        <p:spPr>
          <a:xfrm>
            <a:off x="4937121" y="6184945"/>
            <a:ext cx="492129" cy="508008"/>
          </a:xfrm>
          <a:prstGeom prst="rect">
            <a:avLst/>
          </a:prstGeom>
        </p:spPr>
      </p:pic>
      <p:pic>
        <p:nvPicPr>
          <p:cNvPr id="5" name="Picture 4" descr="Forward Button">
            <a:hlinkClick r:id="rId4" action="ppaction://hlinksldjump"/>
          </p:cNvPr>
          <p:cNvPicPr>
            <a:picLocks noChangeAspect="1"/>
          </p:cNvPicPr>
          <p:nvPr/>
        </p:nvPicPr>
        <p:blipFill>
          <a:blip r:embed="rId3"/>
          <a:stretch>
            <a:fillRect/>
          </a:stretch>
        </p:blipFill>
        <p:spPr>
          <a:xfrm flipH="1">
            <a:off x="6734176" y="6169421"/>
            <a:ext cx="488946" cy="508008"/>
          </a:xfrm>
          <a:prstGeom prst="rect">
            <a:avLst/>
          </a:prstGeom>
        </p:spPr>
      </p:pic>
      <p:sp>
        <p:nvSpPr>
          <p:cNvPr id="10" name="Slide Number Placeholder 9"/>
          <p:cNvSpPr>
            <a:spLocks noGrp="1"/>
          </p:cNvSpPr>
          <p:nvPr>
            <p:ph type="sldNum" sz="quarter" idx="12"/>
          </p:nvPr>
        </p:nvSpPr>
        <p:spPr/>
        <p:txBody>
          <a:bodyPr/>
          <a:lstStyle/>
          <a:p>
            <a:r>
              <a:rPr lang="en-US" dirty="0"/>
              <a:t>33</a:t>
            </a:r>
          </a:p>
        </p:txBody>
      </p:sp>
    </p:spTree>
    <p:extLst>
      <p:ext uri="{BB962C8B-B14F-4D97-AF65-F5344CB8AC3E}">
        <p14:creationId xmlns:p14="http://schemas.microsoft.com/office/powerpoint/2010/main" val="1345716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703" y="321734"/>
            <a:ext cx="11312013" cy="1320800"/>
          </a:xfrm>
        </p:spPr>
        <p:txBody>
          <a:bodyPr/>
          <a:lstStyle/>
          <a:p>
            <a:pPr algn="ctr"/>
            <a:r>
              <a:rPr lang="en-US" dirty="0"/>
              <a:t>Information Needed Within </a:t>
            </a:r>
            <a:r>
              <a:rPr lang="en-US" u="sng" dirty="0"/>
              <a:t>Four Hours </a:t>
            </a:r>
            <a:r>
              <a:rPr lang="en-US" dirty="0"/>
              <a:t>of Entrance (continued) </a:t>
            </a:r>
          </a:p>
        </p:txBody>
      </p:sp>
      <p:sp>
        <p:nvSpPr>
          <p:cNvPr id="3" name="Content Placeholder 2"/>
          <p:cNvSpPr>
            <a:spLocks noGrp="1"/>
          </p:cNvSpPr>
          <p:nvPr>
            <p:ph idx="1"/>
          </p:nvPr>
        </p:nvSpPr>
        <p:spPr>
          <a:xfrm>
            <a:off x="646112" y="1853249"/>
            <a:ext cx="10936288" cy="4511926"/>
          </a:xfrm>
        </p:spPr>
        <p:txBody>
          <a:bodyPr>
            <a:normAutofit fontScale="92500" lnSpcReduction="10000"/>
          </a:bodyPr>
          <a:lstStyle/>
          <a:p>
            <a:pPr>
              <a:buClrTx/>
              <a:buFont typeface="Arial" panose="020B0604020202020204" pitchFamily="34" charset="0"/>
              <a:buChar char="•"/>
            </a:pPr>
            <a:r>
              <a:rPr lang="en-US" dirty="0"/>
              <a:t>Abuse prohibition policy and procedures</a:t>
            </a:r>
          </a:p>
          <a:p>
            <a:pPr>
              <a:buClrTx/>
              <a:buFont typeface="Arial" panose="020B0604020202020204" pitchFamily="34" charset="0"/>
              <a:buChar char="•"/>
            </a:pPr>
            <a:r>
              <a:rPr lang="en-US" dirty="0"/>
              <a:t>Description of any experimental research occurring in the facility</a:t>
            </a:r>
          </a:p>
          <a:p>
            <a:pPr>
              <a:buClrTx/>
              <a:buFont typeface="Arial" panose="020B0604020202020204" pitchFamily="34" charset="0"/>
              <a:buChar char="•"/>
            </a:pPr>
            <a:r>
              <a:rPr lang="en-US" dirty="0"/>
              <a:t>Facility wide assessment</a:t>
            </a:r>
          </a:p>
          <a:p>
            <a:pPr lvl="0">
              <a:buClrTx/>
              <a:buFont typeface="Arial" panose="020B0604020202020204" pitchFamily="34" charset="0"/>
              <a:buChar char="•"/>
            </a:pPr>
            <a:r>
              <a:rPr lang="en-US" dirty="0"/>
              <a:t>Nurse staffing waivers</a:t>
            </a:r>
          </a:p>
          <a:p>
            <a:pPr lvl="0">
              <a:buClrTx/>
              <a:buFont typeface="Arial" panose="020B0604020202020204" pitchFamily="34" charset="0"/>
              <a:buChar char="•"/>
            </a:pPr>
            <a:r>
              <a:rPr lang="en-US" dirty="0"/>
              <a:t>List of rooms meeting any one of the following conditions that require a variance:</a:t>
            </a:r>
          </a:p>
          <a:p>
            <a:pPr lvl="1">
              <a:buClrTx/>
              <a:buFont typeface="Arial" panose="020B0604020202020204" pitchFamily="34" charset="0"/>
              <a:buChar char="•"/>
            </a:pPr>
            <a:r>
              <a:rPr lang="en-US" dirty="0"/>
              <a:t>Less than the required square footage</a:t>
            </a:r>
          </a:p>
          <a:p>
            <a:pPr lvl="1">
              <a:buClrTx/>
              <a:buFont typeface="Arial" panose="020B0604020202020204" pitchFamily="34" charset="0"/>
              <a:buChar char="•"/>
            </a:pPr>
            <a:r>
              <a:rPr lang="en-US" dirty="0"/>
              <a:t>More than four residents</a:t>
            </a:r>
          </a:p>
          <a:p>
            <a:pPr lvl="1">
              <a:buClrTx/>
              <a:buFont typeface="Arial" panose="020B0604020202020204" pitchFamily="34" charset="0"/>
              <a:buChar char="•"/>
            </a:pPr>
            <a:r>
              <a:rPr lang="en-US" dirty="0"/>
              <a:t>Below ground level</a:t>
            </a:r>
          </a:p>
          <a:p>
            <a:pPr lvl="1">
              <a:buClrTx/>
              <a:buFont typeface="Arial" panose="020B0604020202020204" pitchFamily="34" charset="0"/>
              <a:buChar char="•"/>
            </a:pPr>
            <a:r>
              <a:rPr lang="en-US" dirty="0"/>
              <a:t>No window to the outside</a:t>
            </a:r>
          </a:p>
          <a:p>
            <a:pPr lvl="1">
              <a:buClrTx/>
              <a:buFont typeface="Arial" panose="020B0604020202020204" pitchFamily="34" charset="0"/>
              <a:buChar char="•"/>
            </a:pPr>
            <a:r>
              <a:rPr lang="en-US" dirty="0"/>
              <a:t>No direct access to an exit corridor.</a:t>
            </a:r>
          </a:p>
        </p:txBody>
      </p:sp>
      <p:pic>
        <p:nvPicPr>
          <p:cNvPr id="4" name="Picture 3" descr="Windows Media Player Back Button by mightyman - start button for the ...">
            <a:hlinkClick r:id="rId2" action="ppaction://hlinksldjump"/>
          </p:cNvPr>
          <p:cNvPicPr>
            <a:picLocks noChangeAspect="1"/>
          </p:cNvPicPr>
          <p:nvPr/>
        </p:nvPicPr>
        <p:blipFill>
          <a:blip r:embed="rId3"/>
          <a:stretch>
            <a:fillRect/>
          </a:stretch>
        </p:blipFill>
        <p:spPr>
          <a:xfrm>
            <a:off x="5080586" y="6222039"/>
            <a:ext cx="492129" cy="508008"/>
          </a:xfrm>
          <a:prstGeom prst="rect">
            <a:avLst/>
          </a:prstGeom>
        </p:spPr>
      </p:pic>
      <p:pic>
        <p:nvPicPr>
          <p:cNvPr id="5" name="Picture 4" descr="Forward Button">
            <a:hlinkClick r:id="rId4" action="ppaction://hlinksldjump"/>
          </p:cNvPr>
          <p:cNvPicPr>
            <a:picLocks noChangeAspect="1"/>
          </p:cNvPicPr>
          <p:nvPr/>
        </p:nvPicPr>
        <p:blipFill>
          <a:blip r:embed="rId3"/>
          <a:stretch>
            <a:fillRect/>
          </a:stretch>
        </p:blipFill>
        <p:spPr>
          <a:xfrm flipH="1">
            <a:off x="6803622" y="6222039"/>
            <a:ext cx="488946" cy="508008"/>
          </a:xfrm>
          <a:prstGeom prst="rect">
            <a:avLst/>
          </a:prstGeom>
        </p:spPr>
      </p:pic>
      <p:sp>
        <p:nvSpPr>
          <p:cNvPr id="10" name="Slide Number Placeholder 9"/>
          <p:cNvSpPr>
            <a:spLocks noGrp="1"/>
          </p:cNvSpPr>
          <p:nvPr>
            <p:ph type="sldNum" sz="quarter" idx="12"/>
          </p:nvPr>
        </p:nvSpPr>
        <p:spPr>
          <a:xfrm>
            <a:off x="5769069" y="6222039"/>
            <a:ext cx="838199" cy="620953"/>
          </a:xfrm>
        </p:spPr>
        <p:txBody>
          <a:bodyPr/>
          <a:lstStyle/>
          <a:p>
            <a:r>
              <a:rPr lang="en-US" dirty="0"/>
              <a:t>34</a:t>
            </a:r>
          </a:p>
        </p:txBody>
      </p:sp>
    </p:spTree>
    <p:extLst>
      <p:ext uri="{BB962C8B-B14F-4D97-AF65-F5344CB8AC3E}">
        <p14:creationId xmlns:p14="http://schemas.microsoft.com/office/powerpoint/2010/main" val="1091305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36289" cy="1003549"/>
          </a:xfrm>
        </p:spPr>
        <p:txBody>
          <a:bodyPr/>
          <a:lstStyle/>
          <a:p>
            <a:pPr algn="ctr"/>
            <a:r>
              <a:rPr lang="en-US" dirty="0"/>
              <a:t>Information Needed by the </a:t>
            </a:r>
            <a:r>
              <a:rPr lang="en-US" u="sng" dirty="0"/>
              <a:t>End of the First Day</a:t>
            </a:r>
          </a:p>
        </p:txBody>
      </p:sp>
      <p:sp>
        <p:nvSpPr>
          <p:cNvPr id="3" name="Content Placeholder 2"/>
          <p:cNvSpPr>
            <a:spLocks noGrp="1"/>
          </p:cNvSpPr>
          <p:nvPr>
            <p:ph idx="1"/>
          </p:nvPr>
        </p:nvSpPr>
        <p:spPr>
          <a:xfrm>
            <a:off x="646112" y="1574800"/>
            <a:ext cx="10936288" cy="4378325"/>
          </a:xfrm>
        </p:spPr>
        <p:txBody>
          <a:bodyPr/>
          <a:lstStyle/>
          <a:p>
            <a:pPr marL="0" indent="0">
              <a:buNone/>
            </a:pPr>
            <a:r>
              <a:rPr lang="en-US" sz="3200" dirty="0"/>
              <a:t>Facility should provide each surveyor with access to all resident Electronic Health Records (EHRs) – do not exclude any information that should be a part of the resident's medical record. Provide specific information on how surveyors can access the EHR outside of the conference room. Providers will complete the attached form on page 2, titled "Electronic Health Record (EHR) Information."</a:t>
            </a:r>
          </a:p>
        </p:txBody>
      </p:sp>
      <p:pic>
        <p:nvPicPr>
          <p:cNvPr id="4" name="Picture 3" descr="Windows Media Player Back Button by mightyman - start button for the ...">
            <a:hlinkClick r:id="rId2" action="ppaction://hlinksldjump"/>
          </p:cNvPr>
          <p:cNvPicPr>
            <a:picLocks noChangeAspect="1"/>
          </p:cNvPicPr>
          <p:nvPr/>
        </p:nvPicPr>
        <p:blipFill>
          <a:blip r:embed="rId3"/>
          <a:stretch>
            <a:fillRect/>
          </a:stretch>
        </p:blipFill>
        <p:spPr>
          <a:xfrm>
            <a:off x="4937121" y="6184945"/>
            <a:ext cx="492129" cy="508008"/>
          </a:xfrm>
          <a:prstGeom prst="rect">
            <a:avLst/>
          </a:prstGeom>
        </p:spPr>
      </p:pic>
      <p:pic>
        <p:nvPicPr>
          <p:cNvPr id="5" name="Picture 4" descr="Forward Button">
            <a:hlinkClick r:id="rId4" action="ppaction://hlinksldjump"/>
          </p:cNvPr>
          <p:cNvPicPr>
            <a:picLocks noChangeAspect="1"/>
          </p:cNvPicPr>
          <p:nvPr/>
        </p:nvPicPr>
        <p:blipFill>
          <a:blip r:embed="rId3"/>
          <a:stretch>
            <a:fillRect/>
          </a:stretch>
        </p:blipFill>
        <p:spPr>
          <a:xfrm flipH="1">
            <a:off x="6734176" y="6169421"/>
            <a:ext cx="488946" cy="508008"/>
          </a:xfrm>
          <a:prstGeom prst="rect">
            <a:avLst/>
          </a:prstGeom>
        </p:spPr>
      </p:pic>
      <p:sp>
        <p:nvSpPr>
          <p:cNvPr id="10" name="Slide Number Placeholder 9"/>
          <p:cNvSpPr>
            <a:spLocks noGrp="1"/>
          </p:cNvSpPr>
          <p:nvPr>
            <p:ph type="sldNum" sz="quarter" idx="12"/>
          </p:nvPr>
        </p:nvSpPr>
        <p:spPr/>
        <p:txBody>
          <a:bodyPr/>
          <a:lstStyle/>
          <a:p>
            <a:r>
              <a:rPr lang="en-US" dirty="0"/>
              <a:t>35</a:t>
            </a:r>
          </a:p>
        </p:txBody>
      </p:sp>
    </p:spTree>
    <p:extLst>
      <p:ext uri="{BB962C8B-B14F-4D97-AF65-F5344CB8AC3E}">
        <p14:creationId xmlns:p14="http://schemas.microsoft.com/office/powerpoint/2010/main" val="1267423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36289" cy="766482"/>
          </a:xfrm>
        </p:spPr>
        <p:txBody>
          <a:bodyPr/>
          <a:lstStyle/>
          <a:p>
            <a:pPr algn="ctr"/>
            <a:r>
              <a:rPr lang="en-US" dirty="0"/>
              <a:t>Electronic Health Record (EHR) Information</a:t>
            </a:r>
          </a:p>
        </p:txBody>
      </p:sp>
      <p:pic>
        <p:nvPicPr>
          <p:cNvPr id="4" name="Content Placeholder 3" descr="Copy of the Electronic Health Record Information worksheet providers will complete in order to advise surveyors whwere specific information can be located in the electronic health record." title="Entrance Conference WorkSheet"/>
          <p:cNvPicPr>
            <a:picLocks noGrp="1" noChangeAspect="1"/>
          </p:cNvPicPr>
          <p:nvPr>
            <p:ph idx="1"/>
          </p:nvPr>
        </p:nvPicPr>
        <p:blipFill>
          <a:blip r:embed="rId2"/>
          <a:stretch>
            <a:fillRect/>
          </a:stretch>
        </p:blipFill>
        <p:spPr>
          <a:xfrm>
            <a:off x="646111" y="1219200"/>
            <a:ext cx="11054822" cy="4798541"/>
          </a:xfrm>
          <a:prstGeom prst="rect">
            <a:avLst/>
          </a:prstGeom>
        </p:spPr>
      </p:pic>
      <p:pic>
        <p:nvPicPr>
          <p:cNvPr id="5" name="Picture 4" descr="Windows Media Player Back Button by mightyman - start button for the ...">
            <a:hlinkClick r:id="rId3" action="ppaction://hlinksldjump"/>
          </p:cNvPr>
          <p:cNvPicPr>
            <a:picLocks noChangeAspect="1"/>
          </p:cNvPicPr>
          <p:nvPr/>
        </p:nvPicPr>
        <p:blipFill>
          <a:blip r:embed="rId4"/>
          <a:stretch>
            <a:fillRect/>
          </a:stretch>
        </p:blipFill>
        <p:spPr>
          <a:xfrm>
            <a:off x="4937121" y="6184945"/>
            <a:ext cx="492129" cy="508008"/>
          </a:xfrm>
          <a:prstGeom prst="rect">
            <a:avLst/>
          </a:prstGeom>
        </p:spPr>
      </p:pic>
      <p:pic>
        <p:nvPicPr>
          <p:cNvPr id="6" name="Picture 5" descr="Forward Button">
            <a:hlinkClick r:id="rId5" action="ppaction://hlinksldjump"/>
          </p:cNvPr>
          <p:cNvPicPr>
            <a:picLocks noChangeAspect="1"/>
          </p:cNvPicPr>
          <p:nvPr/>
        </p:nvPicPr>
        <p:blipFill>
          <a:blip r:embed="rId4"/>
          <a:stretch>
            <a:fillRect/>
          </a:stretch>
        </p:blipFill>
        <p:spPr>
          <a:xfrm flipH="1">
            <a:off x="6734176" y="6169421"/>
            <a:ext cx="488946" cy="508008"/>
          </a:xfrm>
          <a:prstGeom prst="rect">
            <a:avLst/>
          </a:prstGeom>
        </p:spPr>
      </p:pic>
      <p:sp>
        <p:nvSpPr>
          <p:cNvPr id="11" name="Slide Number Placeholder 10"/>
          <p:cNvSpPr>
            <a:spLocks noGrp="1"/>
          </p:cNvSpPr>
          <p:nvPr>
            <p:ph type="sldNum" sz="quarter" idx="12"/>
          </p:nvPr>
        </p:nvSpPr>
        <p:spPr/>
        <p:txBody>
          <a:bodyPr/>
          <a:lstStyle/>
          <a:p>
            <a:r>
              <a:rPr lang="en-US" dirty="0"/>
              <a:t>36</a:t>
            </a:r>
          </a:p>
        </p:txBody>
      </p:sp>
    </p:spTree>
    <p:extLst>
      <p:ext uri="{BB962C8B-B14F-4D97-AF65-F5344CB8AC3E}">
        <p14:creationId xmlns:p14="http://schemas.microsoft.com/office/powerpoint/2010/main" val="3555231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36289" cy="918882"/>
          </a:xfrm>
        </p:spPr>
        <p:txBody>
          <a:bodyPr/>
          <a:lstStyle/>
          <a:p>
            <a:r>
              <a:rPr lang="en-US" dirty="0"/>
              <a:t>Information Needed Within </a:t>
            </a:r>
            <a:r>
              <a:rPr lang="en-US" u="sng" dirty="0"/>
              <a:t>24 Hours </a:t>
            </a:r>
            <a:r>
              <a:rPr lang="en-US" dirty="0"/>
              <a:t>of Entrance</a:t>
            </a:r>
          </a:p>
        </p:txBody>
      </p:sp>
      <p:sp>
        <p:nvSpPr>
          <p:cNvPr id="3" name="Content Placeholder 2"/>
          <p:cNvSpPr>
            <a:spLocks noGrp="1"/>
          </p:cNvSpPr>
          <p:nvPr>
            <p:ph idx="1"/>
          </p:nvPr>
        </p:nvSpPr>
        <p:spPr>
          <a:xfrm>
            <a:off x="646112" y="1371601"/>
            <a:ext cx="10936288" cy="2669458"/>
          </a:xfrm>
        </p:spPr>
        <p:txBody>
          <a:bodyPr/>
          <a:lstStyle/>
          <a:p>
            <a:pPr lvl="0">
              <a:buClrTx/>
              <a:buFont typeface="Arial" panose="020B0604020202020204" pitchFamily="34" charset="0"/>
              <a:buChar char="•"/>
            </a:pPr>
            <a:r>
              <a:rPr lang="en-US" sz="2800" dirty="0"/>
              <a:t>Completed Medicare/Medicaid Application (CMS-671)</a:t>
            </a:r>
          </a:p>
          <a:p>
            <a:pPr lvl="0">
              <a:buClrTx/>
              <a:buFont typeface="Arial" panose="020B0604020202020204" pitchFamily="34" charset="0"/>
              <a:buChar char="•"/>
            </a:pPr>
            <a:r>
              <a:rPr lang="en-US" sz="2800" dirty="0"/>
              <a:t>Completed census and condition information (CMS-672)</a:t>
            </a:r>
          </a:p>
          <a:p>
            <a:pPr lvl="0">
              <a:buClrTx/>
              <a:buFont typeface="Arial" panose="020B0604020202020204" pitchFamily="34" charset="0"/>
              <a:buChar char="•"/>
            </a:pPr>
            <a:r>
              <a:rPr lang="en-US" sz="2800" dirty="0"/>
              <a:t>Completed Beneficiary Notice worksheet that identifies those residents discharged from Medicare covered Part A stay with benefit days remaining within the last six months.</a:t>
            </a:r>
          </a:p>
        </p:txBody>
      </p:sp>
      <p:pic>
        <p:nvPicPr>
          <p:cNvPr id="4" name="Picture 3" descr="Windows Media Player Back Button by mightyman - start button for the ...">
            <a:hlinkClick r:id="rId2" action="ppaction://hlinksldjump"/>
          </p:cNvPr>
          <p:cNvPicPr>
            <a:picLocks noChangeAspect="1"/>
          </p:cNvPicPr>
          <p:nvPr/>
        </p:nvPicPr>
        <p:blipFill>
          <a:blip r:embed="rId3"/>
          <a:stretch>
            <a:fillRect/>
          </a:stretch>
        </p:blipFill>
        <p:spPr>
          <a:xfrm>
            <a:off x="4937121" y="6184945"/>
            <a:ext cx="492129" cy="508008"/>
          </a:xfrm>
          <a:prstGeom prst="rect">
            <a:avLst/>
          </a:prstGeom>
        </p:spPr>
      </p:pic>
      <p:pic>
        <p:nvPicPr>
          <p:cNvPr id="5" name="Picture 4" descr="Forward Button">
            <a:hlinkClick r:id="rId4" action="ppaction://hlinksldjump"/>
          </p:cNvPr>
          <p:cNvPicPr>
            <a:picLocks noChangeAspect="1"/>
          </p:cNvPicPr>
          <p:nvPr/>
        </p:nvPicPr>
        <p:blipFill>
          <a:blip r:embed="rId3"/>
          <a:stretch>
            <a:fillRect/>
          </a:stretch>
        </p:blipFill>
        <p:spPr>
          <a:xfrm flipH="1">
            <a:off x="6734176" y="6169421"/>
            <a:ext cx="488946" cy="508008"/>
          </a:xfrm>
          <a:prstGeom prst="rect">
            <a:avLst/>
          </a:prstGeom>
        </p:spPr>
      </p:pic>
      <p:sp>
        <p:nvSpPr>
          <p:cNvPr id="10" name="Slide Number Placeholder 9"/>
          <p:cNvSpPr>
            <a:spLocks noGrp="1"/>
          </p:cNvSpPr>
          <p:nvPr>
            <p:ph type="sldNum" sz="quarter" idx="12"/>
          </p:nvPr>
        </p:nvSpPr>
        <p:spPr/>
        <p:txBody>
          <a:bodyPr/>
          <a:lstStyle/>
          <a:p>
            <a:r>
              <a:rPr lang="en-US" dirty="0"/>
              <a:t>37</a:t>
            </a:r>
          </a:p>
        </p:txBody>
      </p:sp>
    </p:spTree>
    <p:extLst>
      <p:ext uri="{BB962C8B-B14F-4D97-AF65-F5344CB8AC3E}">
        <p14:creationId xmlns:p14="http://schemas.microsoft.com/office/powerpoint/2010/main" val="1080298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Beneficiary Notices – Discharged Resident Listing </a:t>
            </a:r>
          </a:p>
        </p:txBody>
      </p:sp>
      <p:pic>
        <p:nvPicPr>
          <p:cNvPr id="4" name="Content Placeholder 4" descr="Copy of the Beneficiary Notice Worksheet providres will complete during each recertification survey and return to the survey team upon completion." title="Beneficiary Notices Worksheet"/>
          <p:cNvPicPr>
            <a:picLocks noGrp="1" noChangeAspect="1"/>
          </p:cNvPicPr>
          <p:nvPr>
            <p:ph idx="1"/>
          </p:nvPr>
        </p:nvPicPr>
        <p:blipFill>
          <a:blip r:embed="rId3"/>
          <a:stretch>
            <a:fillRect/>
          </a:stretch>
        </p:blipFill>
        <p:spPr>
          <a:xfrm>
            <a:off x="220133" y="1371600"/>
            <a:ext cx="11700933" cy="4690533"/>
          </a:xfrm>
          <a:prstGeom prst="rect">
            <a:avLst/>
          </a:prstGeom>
        </p:spPr>
      </p:pic>
      <p:pic>
        <p:nvPicPr>
          <p:cNvPr id="5" name="Picture 4" descr="Windows Media Player Back Button by mightyman - start button for the ...">
            <a:hlinkClick r:id="rId4" action="ppaction://hlinksldjump"/>
          </p:cNvPr>
          <p:cNvPicPr>
            <a:picLocks noChangeAspect="1"/>
          </p:cNvPicPr>
          <p:nvPr/>
        </p:nvPicPr>
        <p:blipFill>
          <a:blip r:embed="rId5"/>
          <a:stretch>
            <a:fillRect/>
          </a:stretch>
        </p:blipFill>
        <p:spPr>
          <a:xfrm>
            <a:off x="4937121" y="6184945"/>
            <a:ext cx="492129" cy="508008"/>
          </a:xfrm>
          <a:prstGeom prst="rect">
            <a:avLst/>
          </a:prstGeom>
        </p:spPr>
      </p:pic>
      <p:pic>
        <p:nvPicPr>
          <p:cNvPr id="6" name="Picture 5" descr="Forward Button">
            <a:hlinkClick r:id="rId6" action="ppaction://hlinksldjump"/>
          </p:cNvPr>
          <p:cNvPicPr>
            <a:picLocks noChangeAspect="1"/>
          </p:cNvPicPr>
          <p:nvPr/>
        </p:nvPicPr>
        <p:blipFill>
          <a:blip r:embed="rId5"/>
          <a:stretch>
            <a:fillRect/>
          </a:stretch>
        </p:blipFill>
        <p:spPr>
          <a:xfrm flipH="1">
            <a:off x="6734176" y="6169421"/>
            <a:ext cx="488946" cy="508008"/>
          </a:xfrm>
          <a:prstGeom prst="rect">
            <a:avLst/>
          </a:prstGeom>
        </p:spPr>
      </p:pic>
      <p:sp>
        <p:nvSpPr>
          <p:cNvPr id="11" name="Slide Number Placeholder 10"/>
          <p:cNvSpPr>
            <a:spLocks noGrp="1"/>
          </p:cNvSpPr>
          <p:nvPr>
            <p:ph type="sldNum" sz="quarter" idx="12"/>
          </p:nvPr>
        </p:nvSpPr>
        <p:spPr/>
        <p:txBody>
          <a:bodyPr/>
          <a:lstStyle/>
          <a:p>
            <a:r>
              <a:rPr lang="en-US" dirty="0"/>
              <a:t>38</a:t>
            </a:r>
          </a:p>
        </p:txBody>
      </p:sp>
    </p:spTree>
    <p:extLst>
      <p:ext uri="{BB962C8B-B14F-4D97-AF65-F5344CB8AC3E}">
        <p14:creationId xmlns:p14="http://schemas.microsoft.com/office/powerpoint/2010/main" val="5170573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36289" cy="977876"/>
          </a:xfrm>
        </p:spPr>
        <p:txBody>
          <a:bodyPr/>
          <a:lstStyle/>
          <a:p>
            <a:pPr algn="ctr"/>
            <a:r>
              <a:rPr lang="en-US" dirty="0"/>
              <a:t>Communication</a:t>
            </a:r>
          </a:p>
        </p:txBody>
      </p:sp>
      <p:sp>
        <p:nvSpPr>
          <p:cNvPr id="3" name="Content Placeholder 2"/>
          <p:cNvSpPr>
            <a:spLocks noGrp="1"/>
          </p:cNvSpPr>
          <p:nvPr>
            <p:ph sz="half" idx="1"/>
          </p:nvPr>
        </p:nvSpPr>
        <p:spPr>
          <a:xfrm>
            <a:off x="457199" y="1269999"/>
            <a:ext cx="11311467" cy="4747343"/>
          </a:xfrm>
        </p:spPr>
        <p:txBody>
          <a:bodyPr>
            <a:normAutofit/>
          </a:bodyPr>
          <a:lstStyle/>
          <a:p>
            <a:pPr lvl="0">
              <a:buClrTx/>
              <a:buFont typeface="Arial" panose="020B0604020202020204" pitchFamily="34" charset="0"/>
              <a:buChar char="•"/>
            </a:pPr>
            <a:r>
              <a:rPr lang="en-US" sz="2600" dirty="0">
                <a:ea typeface="Tahoma" panose="020B0604030504040204" pitchFamily="34" charset="0"/>
              </a:rPr>
              <a:t>Ongoing communication occurs throughout the survey between surveyors and facility staff.</a:t>
            </a:r>
          </a:p>
          <a:p>
            <a:pPr lvl="0">
              <a:buClrTx/>
              <a:buFont typeface="Arial" panose="020B0604020202020204" pitchFamily="34" charset="0"/>
              <a:buChar char="•"/>
            </a:pPr>
            <a:r>
              <a:rPr lang="en-US" sz="2600" dirty="0">
                <a:ea typeface="Tahoma" panose="020B0604030504040204" pitchFamily="34" charset="0"/>
              </a:rPr>
              <a:t>Day One findings are preliminary and surveyors are unable to discuss findings with staff, unless a situation of Immediate Jeopardy (IJ) is identified.   </a:t>
            </a:r>
          </a:p>
          <a:p>
            <a:pPr lvl="0">
              <a:buClrTx/>
              <a:buFont typeface="Arial" panose="020B0604020202020204" pitchFamily="34" charset="0"/>
              <a:buChar char="•"/>
            </a:pPr>
            <a:r>
              <a:rPr lang="en-US" sz="2600" dirty="0">
                <a:ea typeface="Tahoma" panose="020B0604030504040204" pitchFamily="34" charset="0"/>
              </a:rPr>
              <a:t>Surveyors will communicate with all levels of facility staff (e.g., dietary, housekeeping, certified nursing aides, nurses, contractors, management, etc.).</a:t>
            </a:r>
          </a:p>
          <a:p>
            <a:pPr lvl="0">
              <a:buClrTx/>
              <a:buFont typeface="Arial" panose="020B0604020202020204" pitchFamily="34" charset="0"/>
              <a:buChar char="•"/>
            </a:pPr>
            <a:r>
              <a:rPr lang="en-US" sz="2600" dirty="0">
                <a:ea typeface="Tahoma" panose="020B0604030504040204" pitchFamily="34" charset="0"/>
              </a:rPr>
              <a:t>Ongoing concerns will be discussed with staff as investigations progress. Staff will be able to clarify any identified concerns. </a:t>
            </a:r>
          </a:p>
          <a:p>
            <a:pPr lvl="0">
              <a:buClrTx/>
              <a:buFont typeface="Arial" panose="020B0604020202020204" pitchFamily="34" charset="0"/>
              <a:buChar char="•"/>
            </a:pPr>
            <a:r>
              <a:rPr lang="en-US" sz="2600" dirty="0">
                <a:ea typeface="Tahoma" panose="020B0604030504040204" pitchFamily="34" charset="0"/>
              </a:rPr>
              <a:t>Staff are encouraged to report surveyors' questions/concerns to their supervisors.  </a:t>
            </a:r>
          </a:p>
        </p:txBody>
      </p:sp>
      <p:pic>
        <p:nvPicPr>
          <p:cNvPr id="6" name="Picture 5" descr="Windows Media Player Back Button by mightyman - start button for the ...">
            <a:hlinkClick r:id="rId3" action="ppaction://hlinksldjump"/>
          </p:cNvPr>
          <p:cNvPicPr>
            <a:picLocks noChangeAspect="1"/>
          </p:cNvPicPr>
          <p:nvPr/>
        </p:nvPicPr>
        <p:blipFill>
          <a:blip r:embed="rId4"/>
          <a:stretch>
            <a:fillRect/>
          </a:stretch>
        </p:blipFill>
        <p:spPr>
          <a:xfrm>
            <a:off x="4937121" y="6184945"/>
            <a:ext cx="492129" cy="508008"/>
          </a:xfrm>
          <a:prstGeom prst="rect">
            <a:avLst/>
          </a:prstGeom>
        </p:spPr>
      </p:pic>
      <p:pic>
        <p:nvPicPr>
          <p:cNvPr id="7" name="Picture 6" descr="Forward Button">
            <a:hlinkClick r:id="rId5" action="ppaction://hlinksldjump"/>
          </p:cNvPr>
          <p:cNvPicPr>
            <a:picLocks noChangeAspect="1"/>
          </p:cNvPicPr>
          <p:nvPr/>
        </p:nvPicPr>
        <p:blipFill>
          <a:blip r:embed="rId4"/>
          <a:stretch>
            <a:fillRect/>
          </a:stretch>
        </p:blipFill>
        <p:spPr>
          <a:xfrm flipH="1">
            <a:off x="6734176" y="6169421"/>
            <a:ext cx="488946" cy="508008"/>
          </a:xfrm>
          <a:prstGeom prst="rect">
            <a:avLst/>
          </a:prstGeom>
        </p:spPr>
      </p:pic>
      <p:sp>
        <p:nvSpPr>
          <p:cNvPr id="12" name="Slide Number Placeholder 11"/>
          <p:cNvSpPr>
            <a:spLocks noGrp="1"/>
          </p:cNvSpPr>
          <p:nvPr>
            <p:ph type="sldNum" sz="quarter" idx="12"/>
          </p:nvPr>
        </p:nvSpPr>
        <p:spPr/>
        <p:txBody>
          <a:bodyPr/>
          <a:lstStyle/>
          <a:p>
            <a:r>
              <a:rPr lang="en-US" dirty="0"/>
              <a:t>39</a:t>
            </a:r>
          </a:p>
        </p:txBody>
      </p:sp>
    </p:spTree>
    <p:extLst>
      <p:ext uri="{BB962C8B-B14F-4D97-AF65-F5344CB8AC3E}">
        <p14:creationId xmlns:p14="http://schemas.microsoft.com/office/powerpoint/2010/main" val="1322007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Overview of Regulatory Reform</a:t>
            </a:r>
          </a:p>
        </p:txBody>
      </p:sp>
      <p:sp>
        <p:nvSpPr>
          <p:cNvPr id="5" name="Text Placeholder 4"/>
          <p:cNvSpPr>
            <a:spLocks noGrp="1"/>
          </p:cNvSpPr>
          <p:nvPr>
            <p:ph type="body" idx="1"/>
          </p:nvPr>
        </p:nvSpPr>
        <p:spPr/>
        <p:txBody>
          <a:bodyPr/>
          <a:lstStyle/>
          <a:p>
            <a:r>
              <a:rPr lang="en-US" altLang="en-US" dirty="0">
                <a:solidFill>
                  <a:schemeClr val="tx2"/>
                </a:solidFill>
              </a:rPr>
              <a:t>LTC Survey process</a:t>
            </a:r>
            <a:endParaRPr lang="en-US" sz="2400" dirty="0">
              <a:solidFill>
                <a:schemeClr val="tx2"/>
              </a:solidFill>
            </a:endParaRPr>
          </a:p>
        </p:txBody>
      </p:sp>
      <p:pic>
        <p:nvPicPr>
          <p:cNvPr id="6" name="Picture 5" descr="Windows Media Player Back Button by mightyman - start button for the ...">
            <a:hlinkClick r:id="rId3" action="ppaction://hlinksldjump"/>
          </p:cNvPr>
          <p:cNvPicPr>
            <a:picLocks noChangeAspect="1"/>
          </p:cNvPicPr>
          <p:nvPr/>
        </p:nvPicPr>
        <p:blipFill>
          <a:blip r:embed="rId4"/>
          <a:stretch>
            <a:fillRect/>
          </a:stretch>
        </p:blipFill>
        <p:spPr>
          <a:xfrm>
            <a:off x="4937121" y="6184945"/>
            <a:ext cx="492129" cy="508008"/>
          </a:xfrm>
          <a:prstGeom prst="rect">
            <a:avLst/>
          </a:prstGeom>
        </p:spPr>
      </p:pic>
      <p:pic>
        <p:nvPicPr>
          <p:cNvPr id="7" name="Picture 6" descr="Forward Button">
            <a:hlinkClick r:id="rId5" action="ppaction://hlinksldjump"/>
          </p:cNvPr>
          <p:cNvPicPr>
            <a:picLocks noChangeAspect="1"/>
          </p:cNvPicPr>
          <p:nvPr/>
        </p:nvPicPr>
        <p:blipFill>
          <a:blip r:embed="rId4"/>
          <a:stretch>
            <a:fillRect/>
          </a:stretch>
        </p:blipFill>
        <p:spPr>
          <a:xfrm flipH="1">
            <a:off x="6734176" y="6169421"/>
            <a:ext cx="488946" cy="508008"/>
          </a:xfrm>
          <a:prstGeom prst="rect">
            <a:avLst/>
          </a:prstGeom>
        </p:spPr>
      </p:pic>
      <p:sp>
        <p:nvSpPr>
          <p:cNvPr id="11" name="Slide Number Placeholder 10"/>
          <p:cNvSpPr>
            <a:spLocks noGrp="1"/>
          </p:cNvSpPr>
          <p:nvPr>
            <p:ph type="sldNum" sz="quarter" idx="12"/>
          </p:nvPr>
        </p:nvSpPr>
        <p:spPr/>
        <p:txBody>
          <a:bodyPr/>
          <a:lstStyle/>
          <a:p>
            <a:fld id="{D57F1E4F-1CFF-5643-939E-02111984F565}" type="slidenum">
              <a:rPr lang="en-US" smtClean="0"/>
              <a:pPr/>
              <a:t>4</a:t>
            </a:fld>
            <a:endParaRPr lang="en-US" dirty="0"/>
          </a:p>
        </p:txBody>
      </p:sp>
    </p:spTree>
    <p:extLst>
      <p:ext uri="{BB962C8B-B14F-4D97-AF65-F5344CB8AC3E}">
        <p14:creationId xmlns:p14="http://schemas.microsoft.com/office/powerpoint/2010/main" val="37960681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4956" y="4600567"/>
            <a:ext cx="10454338" cy="852355"/>
          </a:xfrm>
        </p:spPr>
        <p:txBody>
          <a:bodyPr/>
          <a:lstStyle/>
          <a:p>
            <a:r>
              <a:rPr lang="en-US" dirty="0"/>
              <a:t>Day One Overview</a:t>
            </a:r>
          </a:p>
        </p:txBody>
      </p:sp>
      <p:sp>
        <p:nvSpPr>
          <p:cNvPr id="5" name="Text Placeholder 4"/>
          <p:cNvSpPr>
            <a:spLocks noGrp="1"/>
          </p:cNvSpPr>
          <p:nvPr>
            <p:ph type="body" idx="1"/>
          </p:nvPr>
        </p:nvSpPr>
        <p:spPr>
          <a:xfrm>
            <a:off x="1154954" y="5452922"/>
            <a:ext cx="10454339" cy="389077"/>
          </a:xfrm>
        </p:spPr>
        <p:txBody>
          <a:bodyPr>
            <a:normAutofit/>
          </a:bodyPr>
          <a:lstStyle/>
          <a:p>
            <a:r>
              <a:rPr lang="en-US" altLang="en-US" sz="1900" dirty="0">
                <a:solidFill>
                  <a:schemeClr val="tx2"/>
                </a:solidFill>
              </a:rPr>
              <a:t>LTC Survey Process</a:t>
            </a:r>
            <a:endParaRPr lang="en-US" sz="1900" dirty="0">
              <a:solidFill>
                <a:schemeClr val="tx2"/>
              </a:solidFill>
            </a:endParaRPr>
          </a:p>
        </p:txBody>
      </p:sp>
      <p:pic>
        <p:nvPicPr>
          <p:cNvPr id="6" name="Picture 5" descr="Windows Media Player Back Button by mightyman - start button for the ...">
            <a:hlinkClick r:id="rId3" action="ppaction://hlinksldjump"/>
          </p:cNvPr>
          <p:cNvPicPr>
            <a:picLocks noChangeAspect="1"/>
          </p:cNvPicPr>
          <p:nvPr/>
        </p:nvPicPr>
        <p:blipFill>
          <a:blip r:embed="rId4"/>
          <a:stretch>
            <a:fillRect/>
          </a:stretch>
        </p:blipFill>
        <p:spPr>
          <a:xfrm>
            <a:off x="4937121" y="6184945"/>
            <a:ext cx="492129" cy="508008"/>
          </a:xfrm>
          <a:prstGeom prst="rect">
            <a:avLst/>
          </a:prstGeom>
        </p:spPr>
      </p:pic>
      <p:pic>
        <p:nvPicPr>
          <p:cNvPr id="7" name="Picture 6" descr="Forward Button">
            <a:hlinkClick r:id="rId5" action="ppaction://hlinksldjump"/>
          </p:cNvPr>
          <p:cNvPicPr>
            <a:picLocks noChangeAspect="1"/>
          </p:cNvPicPr>
          <p:nvPr/>
        </p:nvPicPr>
        <p:blipFill>
          <a:blip r:embed="rId4"/>
          <a:stretch>
            <a:fillRect/>
          </a:stretch>
        </p:blipFill>
        <p:spPr>
          <a:xfrm flipH="1">
            <a:off x="6734176" y="6169421"/>
            <a:ext cx="488946" cy="508008"/>
          </a:xfrm>
          <a:prstGeom prst="rect">
            <a:avLst/>
          </a:prstGeom>
        </p:spPr>
      </p:pic>
      <p:pic>
        <p:nvPicPr>
          <p:cNvPr id="2" name="Picture 1" descr="Shows day one tab raised to indicate the next section will discuss surveyor activities for day one of the new LTC survey process." title="Day One Overview"/>
          <p:cNvPicPr>
            <a:picLocks noChangeAspect="1"/>
          </p:cNvPicPr>
          <p:nvPr/>
        </p:nvPicPr>
        <p:blipFill>
          <a:blip r:embed="rId6"/>
          <a:stretch>
            <a:fillRect/>
          </a:stretch>
        </p:blipFill>
        <p:spPr>
          <a:xfrm>
            <a:off x="1009403" y="707003"/>
            <a:ext cx="10031194" cy="3722091"/>
          </a:xfrm>
          <a:prstGeom prst="rect">
            <a:avLst/>
          </a:prstGeom>
        </p:spPr>
      </p:pic>
      <p:sp>
        <p:nvSpPr>
          <p:cNvPr id="12" name="Slide Number Placeholder 11"/>
          <p:cNvSpPr>
            <a:spLocks noGrp="1"/>
          </p:cNvSpPr>
          <p:nvPr>
            <p:ph type="sldNum" sz="quarter" idx="12"/>
          </p:nvPr>
        </p:nvSpPr>
        <p:spPr/>
        <p:txBody>
          <a:bodyPr/>
          <a:lstStyle/>
          <a:p>
            <a:r>
              <a:rPr lang="en-US" dirty="0"/>
              <a:t>40</a:t>
            </a:r>
          </a:p>
        </p:txBody>
      </p:sp>
    </p:spTree>
    <p:extLst>
      <p:ext uri="{BB962C8B-B14F-4D97-AF65-F5344CB8AC3E}">
        <p14:creationId xmlns:p14="http://schemas.microsoft.com/office/powerpoint/2010/main" val="301373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 One</a:t>
            </a:r>
          </a:p>
        </p:txBody>
      </p:sp>
      <p:sp>
        <p:nvSpPr>
          <p:cNvPr id="8" name="Content Placeholder 7"/>
          <p:cNvSpPr>
            <a:spLocks noGrp="1"/>
          </p:cNvSpPr>
          <p:nvPr>
            <p:ph idx="1"/>
          </p:nvPr>
        </p:nvSpPr>
        <p:spPr>
          <a:xfrm>
            <a:off x="508000" y="1405468"/>
            <a:ext cx="11074400" cy="4547658"/>
          </a:xfrm>
        </p:spPr>
        <p:txBody>
          <a:bodyPr>
            <a:normAutofit/>
          </a:bodyPr>
          <a:lstStyle/>
          <a:p>
            <a:pPr marL="514350" indent="-457200">
              <a:buClrTx/>
              <a:buFont typeface="Arial" panose="020B0604020202020204" pitchFamily="34" charset="0"/>
              <a:buChar char="•"/>
            </a:pPr>
            <a:r>
              <a:rPr lang="en-US" sz="2800" dirty="0"/>
              <a:t>TC reports to assigned area after completion of Entrance Conference.</a:t>
            </a:r>
          </a:p>
          <a:p>
            <a:pPr marL="514350" indent="-457200">
              <a:buClrTx/>
              <a:buFont typeface="Arial" panose="020B0604020202020204" pitchFamily="34" charset="0"/>
              <a:buChar char="•"/>
            </a:pPr>
            <a:r>
              <a:rPr lang="en-US" sz="2800" dirty="0"/>
              <a:t>Surveyor assigned kitchen task conducts a brief kitchen tour and then reports to their assigned area.</a:t>
            </a:r>
          </a:p>
          <a:p>
            <a:pPr marL="514350" indent="-457200">
              <a:buClrTx/>
              <a:buFont typeface="Arial" panose="020B0604020202020204" pitchFamily="34" charset="0"/>
              <a:buChar char="•"/>
            </a:pPr>
            <a:r>
              <a:rPr lang="en-US" sz="2800" dirty="0"/>
              <a:t>All other surveyors report to assigned areas and immediately begin:</a:t>
            </a:r>
          </a:p>
          <a:p>
            <a:pPr marL="971550" lvl="1" indent="-457200">
              <a:buClrTx/>
              <a:buFont typeface="Arial" panose="020B0604020202020204" pitchFamily="34" charset="0"/>
              <a:buChar char="•"/>
            </a:pPr>
            <a:r>
              <a:rPr lang="en-US" sz="2800" dirty="0"/>
              <a:t>Resident/Resident Representative Interviews and Observations</a:t>
            </a:r>
          </a:p>
          <a:p>
            <a:pPr marL="971550" lvl="1" indent="-457200">
              <a:buClrTx/>
              <a:buFont typeface="Arial" panose="020B0604020202020204" pitchFamily="34" charset="0"/>
              <a:buChar char="•"/>
            </a:pPr>
            <a:r>
              <a:rPr lang="en-US" sz="2800" dirty="0"/>
              <a:t>Records Review</a:t>
            </a:r>
          </a:p>
          <a:p>
            <a:pPr marL="514350" indent="-457200">
              <a:buClrTx/>
              <a:buFont typeface="Arial" panose="020B0604020202020204" pitchFamily="34" charset="0"/>
              <a:buChar char="•"/>
            </a:pPr>
            <a:r>
              <a:rPr lang="en-US" sz="2800" dirty="0"/>
              <a:t>Staff interviews  (no formal staff interviews during Day One)</a:t>
            </a:r>
          </a:p>
          <a:p>
            <a:pPr marL="514350" indent="-457200">
              <a:buClrTx/>
              <a:buFont typeface="Arial" panose="020B0604020202020204" pitchFamily="34" charset="0"/>
              <a:buChar char="•"/>
            </a:pPr>
            <a:r>
              <a:rPr lang="en-US" sz="2800" dirty="0"/>
              <a:t>Dining/room tray observations.</a:t>
            </a:r>
          </a:p>
        </p:txBody>
      </p:sp>
      <p:pic>
        <p:nvPicPr>
          <p:cNvPr id="3" name="Picture 2" descr="Windows Media Player Back Button by mightyman - start button for the ...">
            <a:hlinkClick r:id="rId3" action="ppaction://hlinksldjump"/>
          </p:cNvPr>
          <p:cNvPicPr>
            <a:picLocks noChangeAspect="1"/>
          </p:cNvPicPr>
          <p:nvPr/>
        </p:nvPicPr>
        <p:blipFill>
          <a:blip r:embed="rId4"/>
          <a:stretch>
            <a:fillRect/>
          </a:stretch>
        </p:blipFill>
        <p:spPr>
          <a:xfrm>
            <a:off x="4937121" y="6184945"/>
            <a:ext cx="492129" cy="508008"/>
          </a:xfrm>
          <a:prstGeom prst="rect">
            <a:avLst/>
          </a:prstGeom>
        </p:spPr>
      </p:pic>
      <p:pic>
        <p:nvPicPr>
          <p:cNvPr id="5" name="Picture 4" descr="Forward Button">
            <a:hlinkClick r:id="rId5" action="ppaction://hlinksldjump"/>
          </p:cNvPr>
          <p:cNvPicPr>
            <a:picLocks noChangeAspect="1"/>
          </p:cNvPicPr>
          <p:nvPr/>
        </p:nvPicPr>
        <p:blipFill>
          <a:blip r:embed="rId4"/>
          <a:stretch>
            <a:fillRect/>
          </a:stretch>
        </p:blipFill>
        <p:spPr>
          <a:xfrm flipH="1">
            <a:off x="6734176" y="6169421"/>
            <a:ext cx="488946" cy="508008"/>
          </a:xfrm>
          <a:prstGeom prst="rect">
            <a:avLst/>
          </a:prstGeom>
        </p:spPr>
      </p:pic>
      <p:sp>
        <p:nvSpPr>
          <p:cNvPr id="11" name="Slide Number Placeholder 10"/>
          <p:cNvSpPr>
            <a:spLocks noGrp="1"/>
          </p:cNvSpPr>
          <p:nvPr>
            <p:ph type="sldNum" sz="quarter" idx="12"/>
          </p:nvPr>
        </p:nvSpPr>
        <p:spPr/>
        <p:txBody>
          <a:bodyPr/>
          <a:lstStyle/>
          <a:p>
            <a:r>
              <a:rPr lang="en-US" dirty="0"/>
              <a:t>41</a:t>
            </a:r>
          </a:p>
        </p:txBody>
      </p:sp>
    </p:spTree>
    <p:extLst>
      <p:ext uri="{BB962C8B-B14F-4D97-AF65-F5344CB8AC3E}">
        <p14:creationId xmlns:p14="http://schemas.microsoft.com/office/powerpoint/2010/main" val="749814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277689"/>
            <a:ext cx="10936289" cy="1400530"/>
          </a:xfrm>
        </p:spPr>
        <p:txBody>
          <a:bodyPr/>
          <a:lstStyle/>
          <a:p>
            <a:pPr algn="ctr"/>
            <a:r>
              <a:rPr lang="en-US" dirty="0"/>
              <a:t>Resident/Resident Representative</a:t>
            </a:r>
            <a:br>
              <a:rPr lang="en-US" dirty="0"/>
            </a:br>
            <a:r>
              <a:rPr lang="en-US" dirty="0"/>
              <a:t>Interviews and Observations</a:t>
            </a:r>
          </a:p>
        </p:txBody>
      </p:sp>
      <p:sp>
        <p:nvSpPr>
          <p:cNvPr id="3" name="Content Placeholder 2"/>
          <p:cNvSpPr>
            <a:spLocks noGrp="1"/>
          </p:cNvSpPr>
          <p:nvPr>
            <p:ph idx="1"/>
          </p:nvPr>
        </p:nvSpPr>
        <p:spPr>
          <a:xfrm>
            <a:off x="646113" y="1678219"/>
            <a:ext cx="10936288" cy="4649152"/>
          </a:xfrm>
        </p:spPr>
        <p:txBody>
          <a:bodyPr>
            <a:normAutofit lnSpcReduction="10000"/>
          </a:bodyPr>
          <a:lstStyle/>
          <a:p>
            <a:pPr>
              <a:buClrTx/>
              <a:buFont typeface="Arial" panose="020B0604020202020204" pitchFamily="34" charset="0"/>
              <a:buChar char="•"/>
            </a:pPr>
            <a:r>
              <a:rPr lang="en-US" dirty="0"/>
              <a:t>Critical component of resident-centered approach</a:t>
            </a:r>
          </a:p>
          <a:p>
            <a:pPr>
              <a:buClrTx/>
              <a:buFont typeface="Arial" panose="020B0604020202020204" pitchFamily="34" charset="0"/>
              <a:buChar char="•"/>
            </a:pPr>
            <a:r>
              <a:rPr lang="en-US" dirty="0"/>
              <a:t>Upon arrival to each unit, surveyors will request a list of new admissions (in addition to the facility matrix)</a:t>
            </a:r>
          </a:p>
          <a:p>
            <a:pPr>
              <a:buClrTx/>
              <a:buFont typeface="Arial" panose="020B0604020202020204" pitchFamily="34" charset="0"/>
              <a:buChar char="•"/>
            </a:pPr>
            <a:r>
              <a:rPr lang="en-US" dirty="0"/>
              <a:t>Resident interviews and observations are conducted for the following residents: </a:t>
            </a:r>
          </a:p>
          <a:p>
            <a:pPr lvl="1">
              <a:buClrTx/>
              <a:buFont typeface="Arial" panose="020B0604020202020204" pitchFamily="34" charset="0"/>
              <a:buChar char="•"/>
            </a:pPr>
            <a:r>
              <a:rPr lang="en-US" dirty="0"/>
              <a:t>MDS pre-selected residents</a:t>
            </a:r>
          </a:p>
          <a:p>
            <a:pPr lvl="1">
              <a:buClrTx/>
              <a:buFont typeface="Arial" panose="020B0604020202020204" pitchFamily="34" charset="0"/>
              <a:buChar char="•"/>
            </a:pPr>
            <a:r>
              <a:rPr lang="en-US" dirty="0"/>
              <a:t>Vulnerable</a:t>
            </a:r>
          </a:p>
          <a:p>
            <a:pPr lvl="1">
              <a:buClrTx/>
              <a:buFont typeface="Arial" panose="020B0604020202020204" pitchFamily="34" charset="0"/>
              <a:buChar char="•"/>
            </a:pPr>
            <a:r>
              <a:rPr lang="en-US" dirty="0"/>
              <a:t>New admissions</a:t>
            </a:r>
          </a:p>
          <a:p>
            <a:pPr lvl="1">
              <a:buClrTx/>
              <a:buFont typeface="Arial" panose="020B0604020202020204" pitchFamily="34" charset="0"/>
              <a:buChar char="•"/>
            </a:pPr>
            <a:r>
              <a:rPr lang="en-US" dirty="0"/>
              <a:t>Complaint and/or Facility Reported Incidents (FRIs)</a:t>
            </a:r>
          </a:p>
          <a:p>
            <a:pPr lvl="1">
              <a:buClrTx/>
              <a:buFont typeface="Arial" panose="020B0604020202020204" pitchFamily="34" charset="0"/>
              <a:buChar char="•"/>
            </a:pPr>
            <a:r>
              <a:rPr lang="en-US" dirty="0"/>
              <a:t>Residents with other identified concerns</a:t>
            </a:r>
          </a:p>
          <a:p>
            <a:pPr lvl="1">
              <a:buClrTx/>
              <a:buFont typeface="Arial" panose="020B0604020202020204" pitchFamily="34" charset="0"/>
              <a:buChar char="•"/>
            </a:pPr>
            <a:r>
              <a:rPr lang="en-US" dirty="0"/>
              <a:t>Minimum of 3 resident representative interviews.</a:t>
            </a:r>
          </a:p>
        </p:txBody>
      </p:sp>
      <p:pic>
        <p:nvPicPr>
          <p:cNvPr id="4" name="Picture 3" descr="Windows Media Player Back Button by mightyman - start button for the ...">
            <a:hlinkClick r:id="rId3" action="ppaction://hlinksldjump"/>
          </p:cNvPr>
          <p:cNvPicPr>
            <a:picLocks noChangeAspect="1"/>
          </p:cNvPicPr>
          <p:nvPr/>
        </p:nvPicPr>
        <p:blipFill>
          <a:blip r:embed="rId4"/>
          <a:stretch>
            <a:fillRect/>
          </a:stretch>
        </p:blipFill>
        <p:spPr>
          <a:xfrm>
            <a:off x="4937121" y="6184945"/>
            <a:ext cx="492129" cy="508008"/>
          </a:xfrm>
          <a:prstGeom prst="rect">
            <a:avLst/>
          </a:prstGeom>
        </p:spPr>
      </p:pic>
      <p:pic>
        <p:nvPicPr>
          <p:cNvPr id="5" name="Picture 4" descr="Forward Button">
            <a:hlinkClick r:id="rId5" action="ppaction://hlinksldjump"/>
          </p:cNvPr>
          <p:cNvPicPr>
            <a:picLocks noChangeAspect="1"/>
          </p:cNvPicPr>
          <p:nvPr/>
        </p:nvPicPr>
        <p:blipFill>
          <a:blip r:embed="rId4"/>
          <a:stretch>
            <a:fillRect/>
          </a:stretch>
        </p:blipFill>
        <p:spPr>
          <a:xfrm flipH="1">
            <a:off x="6734176" y="6169421"/>
            <a:ext cx="488946" cy="508008"/>
          </a:xfrm>
          <a:prstGeom prst="rect">
            <a:avLst/>
          </a:prstGeom>
        </p:spPr>
      </p:pic>
      <p:sp>
        <p:nvSpPr>
          <p:cNvPr id="10" name="Slide Number Placeholder 9"/>
          <p:cNvSpPr>
            <a:spLocks noGrp="1"/>
          </p:cNvSpPr>
          <p:nvPr>
            <p:ph type="sldNum" sz="quarter" idx="12"/>
          </p:nvPr>
        </p:nvSpPr>
        <p:spPr/>
        <p:txBody>
          <a:bodyPr/>
          <a:lstStyle/>
          <a:p>
            <a:r>
              <a:rPr lang="en-US" dirty="0"/>
              <a:t>42</a:t>
            </a:r>
          </a:p>
        </p:txBody>
      </p:sp>
    </p:spTree>
    <p:extLst>
      <p:ext uri="{BB962C8B-B14F-4D97-AF65-F5344CB8AC3E}">
        <p14:creationId xmlns:p14="http://schemas.microsoft.com/office/powerpoint/2010/main" val="7521780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ndows Media Player Back Button by mightyman - start button for the ...">
            <a:hlinkClick r:id="rId3" action="ppaction://hlinksldjump"/>
          </p:cNvPr>
          <p:cNvPicPr>
            <a:picLocks noChangeAspect="1"/>
          </p:cNvPicPr>
          <p:nvPr/>
        </p:nvPicPr>
        <p:blipFill>
          <a:blip r:embed="rId4"/>
          <a:stretch>
            <a:fillRect/>
          </a:stretch>
        </p:blipFill>
        <p:spPr>
          <a:xfrm>
            <a:off x="4937121" y="6184945"/>
            <a:ext cx="492129" cy="508008"/>
          </a:xfrm>
          <a:prstGeom prst="rect">
            <a:avLst/>
          </a:prstGeom>
        </p:spPr>
      </p:pic>
      <p:sp>
        <p:nvSpPr>
          <p:cNvPr id="2" name="Title 1"/>
          <p:cNvSpPr>
            <a:spLocks noGrp="1"/>
          </p:cNvSpPr>
          <p:nvPr>
            <p:ph type="title"/>
          </p:nvPr>
        </p:nvSpPr>
        <p:spPr>
          <a:xfrm>
            <a:off x="646111" y="452718"/>
            <a:ext cx="10936289" cy="913194"/>
          </a:xfrm>
        </p:spPr>
        <p:txBody>
          <a:bodyPr/>
          <a:lstStyle/>
          <a:p>
            <a:pPr algn="ctr"/>
            <a:r>
              <a:rPr lang="en-US" dirty="0"/>
              <a:t>Limited Record Review</a:t>
            </a:r>
          </a:p>
        </p:txBody>
      </p:sp>
      <p:sp>
        <p:nvSpPr>
          <p:cNvPr id="3" name="Content Placeholder 2"/>
          <p:cNvSpPr>
            <a:spLocks noGrp="1"/>
          </p:cNvSpPr>
          <p:nvPr>
            <p:ph idx="1"/>
          </p:nvPr>
        </p:nvSpPr>
        <p:spPr>
          <a:xfrm>
            <a:off x="646112" y="1557867"/>
            <a:ext cx="10936288" cy="4419599"/>
          </a:xfrm>
        </p:spPr>
        <p:txBody>
          <a:bodyPr>
            <a:normAutofit lnSpcReduction="10000"/>
          </a:bodyPr>
          <a:lstStyle/>
          <a:p>
            <a:pPr>
              <a:buClrTx/>
              <a:buFont typeface="Arial" panose="020B0604020202020204" pitchFamily="34" charset="0"/>
              <a:buChar char="•"/>
            </a:pPr>
            <a:r>
              <a:rPr lang="en-US" sz="2800" dirty="0"/>
              <a:t>Surveyors will conduct limited record reviews, including, but not limited to:   </a:t>
            </a:r>
          </a:p>
          <a:p>
            <a:pPr lvl="1">
              <a:buClrTx/>
              <a:buFont typeface="Arial" panose="020B0604020202020204" pitchFamily="34" charset="0"/>
              <a:buChar char="•"/>
            </a:pPr>
            <a:r>
              <a:rPr lang="en-US" sz="2800" dirty="0"/>
              <a:t>Obtain specific care area information for non-interviewable residents (e.g., falls, wandering, elopement, pressure ulcers, weights, infections, etc.)</a:t>
            </a:r>
          </a:p>
          <a:p>
            <a:pPr lvl="1">
              <a:buClrTx/>
              <a:buFont typeface="Arial" panose="020B0604020202020204" pitchFamily="34" charset="0"/>
              <a:buChar char="•"/>
            </a:pPr>
            <a:r>
              <a:rPr lang="en-US" sz="2800" dirty="0"/>
              <a:t>Verify information provided by the resident/representative</a:t>
            </a:r>
          </a:p>
          <a:p>
            <a:pPr lvl="1">
              <a:buClrTx/>
              <a:buFont typeface="Arial" panose="020B0604020202020204" pitchFamily="34" charset="0"/>
              <a:buChar char="•"/>
            </a:pPr>
            <a:r>
              <a:rPr lang="en-US" sz="2800" dirty="0"/>
              <a:t>Clarify identified discrepancies</a:t>
            </a:r>
          </a:p>
          <a:p>
            <a:pPr lvl="1">
              <a:buClrTx/>
              <a:buFont typeface="Arial" panose="020B0604020202020204" pitchFamily="34" charset="0"/>
              <a:buChar char="•"/>
            </a:pPr>
            <a:r>
              <a:rPr lang="en-US" sz="2800" dirty="0"/>
              <a:t>Identify high risk medications</a:t>
            </a:r>
          </a:p>
          <a:p>
            <a:pPr lvl="1">
              <a:buClrTx/>
              <a:buFont typeface="Arial" panose="020B0604020202020204" pitchFamily="34" charset="0"/>
              <a:buChar char="•"/>
            </a:pPr>
            <a:r>
              <a:rPr lang="en-US" sz="2800" dirty="0"/>
              <a:t>Review advanced directives.</a:t>
            </a:r>
          </a:p>
        </p:txBody>
      </p:sp>
      <p:pic>
        <p:nvPicPr>
          <p:cNvPr id="5" name="Picture 4" descr="Forward Button">
            <a:hlinkClick r:id="rId5" action="ppaction://hlinksldjump"/>
          </p:cNvPr>
          <p:cNvPicPr>
            <a:picLocks noChangeAspect="1"/>
          </p:cNvPicPr>
          <p:nvPr/>
        </p:nvPicPr>
        <p:blipFill>
          <a:blip r:embed="rId4"/>
          <a:stretch>
            <a:fillRect/>
          </a:stretch>
        </p:blipFill>
        <p:spPr>
          <a:xfrm flipH="1">
            <a:off x="6734176" y="6169421"/>
            <a:ext cx="488946" cy="508008"/>
          </a:xfrm>
          <a:prstGeom prst="rect">
            <a:avLst/>
          </a:prstGeom>
        </p:spPr>
      </p:pic>
      <p:sp>
        <p:nvSpPr>
          <p:cNvPr id="10" name="Slide Number Placeholder 9"/>
          <p:cNvSpPr>
            <a:spLocks noGrp="1"/>
          </p:cNvSpPr>
          <p:nvPr>
            <p:ph type="sldNum" sz="quarter" idx="12"/>
          </p:nvPr>
        </p:nvSpPr>
        <p:spPr>
          <a:xfrm>
            <a:off x="5695155" y="6258296"/>
            <a:ext cx="838199" cy="542346"/>
          </a:xfrm>
        </p:spPr>
        <p:txBody>
          <a:bodyPr/>
          <a:lstStyle/>
          <a:p>
            <a:r>
              <a:rPr lang="en-US" dirty="0"/>
              <a:t>43</a:t>
            </a:r>
          </a:p>
        </p:txBody>
      </p:sp>
    </p:spTree>
    <p:extLst>
      <p:ext uri="{BB962C8B-B14F-4D97-AF65-F5344CB8AC3E}">
        <p14:creationId xmlns:p14="http://schemas.microsoft.com/office/powerpoint/2010/main" val="18914910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36289" cy="935815"/>
          </a:xfrm>
        </p:spPr>
        <p:txBody>
          <a:bodyPr/>
          <a:lstStyle/>
          <a:p>
            <a:pPr algn="ctr"/>
            <a:r>
              <a:rPr lang="en-US" dirty="0"/>
              <a:t>Staff Interviews</a:t>
            </a:r>
          </a:p>
        </p:txBody>
      </p:sp>
      <p:sp>
        <p:nvSpPr>
          <p:cNvPr id="3" name="Content Placeholder 2"/>
          <p:cNvSpPr>
            <a:spLocks noGrp="1"/>
          </p:cNvSpPr>
          <p:nvPr>
            <p:ph idx="1"/>
          </p:nvPr>
        </p:nvSpPr>
        <p:spPr>
          <a:xfrm>
            <a:off x="646112" y="1524001"/>
            <a:ext cx="10936288" cy="3342968"/>
          </a:xfrm>
        </p:spPr>
        <p:txBody>
          <a:bodyPr>
            <a:normAutofit/>
          </a:bodyPr>
          <a:lstStyle/>
          <a:p>
            <a:pPr lvl="0">
              <a:buClrTx/>
              <a:buFont typeface="Arial" panose="020B0604020202020204" pitchFamily="34" charset="0"/>
              <a:buChar char="•"/>
            </a:pPr>
            <a:r>
              <a:rPr lang="en-US" sz="3200" dirty="0"/>
              <a:t>No formal staff interviews during the initial pool process.</a:t>
            </a:r>
          </a:p>
          <a:p>
            <a:pPr lvl="0">
              <a:buClrTx/>
              <a:buFont typeface="Arial" panose="020B0604020202020204" pitchFamily="34" charset="0"/>
              <a:buChar char="•"/>
            </a:pPr>
            <a:r>
              <a:rPr lang="en-US" sz="3200" dirty="0"/>
              <a:t>Special circumstances: </a:t>
            </a:r>
          </a:p>
          <a:p>
            <a:pPr lvl="1">
              <a:buClrTx/>
              <a:buFont typeface="Arial" panose="020B0604020202020204" pitchFamily="34" charset="0"/>
              <a:buChar char="•"/>
            </a:pPr>
            <a:r>
              <a:rPr lang="en-US" sz="3200" dirty="0"/>
              <a:t>Inability to access EHRs </a:t>
            </a:r>
          </a:p>
          <a:p>
            <a:pPr lvl="1">
              <a:buClrTx/>
              <a:buFont typeface="Arial" panose="020B0604020202020204" pitchFamily="34" charset="0"/>
              <a:buChar char="•"/>
            </a:pPr>
            <a:r>
              <a:rPr lang="en-US" sz="3200" dirty="0"/>
              <a:t>Time constraints</a:t>
            </a:r>
          </a:p>
          <a:p>
            <a:pPr lvl="1">
              <a:buClrTx/>
              <a:buFont typeface="Arial" panose="020B0604020202020204" pitchFamily="34" charset="0"/>
              <a:buChar char="•"/>
            </a:pPr>
            <a:r>
              <a:rPr lang="en-US" sz="3200" dirty="0"/>
              <a:t>Etc. </a:t>
            </a:r>
          </a:p>
        </p:txBody>
      </p:sp>
      <p:pic>
        <p:nvPicPr>
          <p:cNvPr id="4" name="Picture 3" descr="Windows Media Player Back Button by mightyman - start button for the ...">
            <a:hlinkClick r:id="rId3" action="ppaction://hlinksldjump"/>
          </p:cNvPr>
          <p:cNvPicPr>
            <a:picLocks noChangeAspect="1"/>
          </p:cNvPicPr>
          <p:nvPr/>
        </p:nvPicPr>
        <p:blipFill>
          <a:blip r:embed="rId4"/>
          <a:stretch>
            <a:fillRect/>
          </a:stretch>
        </p:blipFill>
        <p:spPr>
          <a:xfrm>
            <a:off x="4937121" y="6184945"/>
            <a:ext cx="492129" cy="508008"/>
          </a:xfrm>
          <a:prstGeom prst="rect">
            <a:avLst/>
          </a:prstGeom>
        </p:spPr>
      </p:pic>
      <p:pic>
        <p:nvPicPr>
          <p:cNvPr id="5" name="Picture 4" descr="Forward Button">
            <a:hlinkClick r:id="rId5" action="ppaction://hlinksldjump"/>
          </p:cNvPr>
          <p:cNvPicPr>
            <a:picLocks noChangeAspect="1"/>
          </p:cNvPicPr>
          <p:nvPr/>
        </p:nvPicPr>
        <p:blipFill>
          <a:blip r:embed="rId4"/>
          <a:stretch>
            <a:fillRect/>
          </a:stretch>
        </p:blipFill>
        <p:spPr>
          <a:xfrm flipH="1">
            <a:off x="6734176" y="6169421"/>
            <a:ext cx="488946" cy="508008"/>
          </a:xfrm>
          <a:prstGeom prst="rect">
            <a:avLst/>
          </a:prstGeom>
        </p:spPr>
      </p:pic>
      <p:sp>
        <p:nvSpPr>
          <p:cNvPr id="10" name="Slide Number Placeholder 9"/>
          <p:cNvSpPr>
            <a:spLocks noGrp="1"/>
          </p:cNvSpPr>
          <p:nvPr>
            <p:ph type="sldNum" sz="quarter" idx="12"/>
          </p:nvPr>
        </p:nvSpPr>
        <p:spPr/>
        <p:txBody>
          <a:bodyPr/>
          <a:lstStyle/>
          <a:p>
            <a:r>
              <a:rPr lang="en-US" dirty="0"/>
              <a:t>44</a:t>
            </a:r>
          </a:p>
        </p:txBody>
      </p:sp>
    </p:spTree>
    <p:extLst>
      <p:ext uri="{BB962C8B-B14F-4D97-AF65-F5344CB8AC3E}">
        <p14:creationId xmlns:p14="http://schemas.microsoft.com/office/powerpoint/2010/main" val="25459390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36289" cy="901949"/>
          </a:xfrm>
        </p:spPr>
        <p:txBody>
          <a:bodyPr/>
          <a:lstStyle/>
          <a:p>
            <a:pPr algn="ctr"/>
            <a:r>
              <a:rPr lang="en-US" dirty="0"/>
              <a:t>Dining and Room Tray Observations</a:t>
            </a:r>
          </a:p>
        </p:txBody>
      </p:sp>
      <p:sp>
        <p:nvSpPr>
          <p:cNvPr id="3" name="Content Placeholder 2"/>
          <p:cNvSpPr>
            <a:spLocks noGrp="1"/>
          </p:cNvSpPr>
          <p:nvPr>
            <p:ph idx="1"/>
          </p:nvPr>
        </p:nvSpPr>
        <p:spPr>
          <a:xfrm>
            <a:off x="646110" y="1381979"/>
            <a:ext cx="10936288" cy="4598458"/>
          </a:xfrm>
        </p:spPr>
        <p:txBody>
          <a:bodyPr>
            <a:normAutofit/>
          </a:bodyPr>
          <a:lstStyle/>
          <a:p>
            <a:pPr marL="0" indent="0">
              <a:buNone/>
            </a:pPr>
            <a:r>
              <a:rPr lang="en-US" sz="3200" dirty="0"/>
              <a:t>First full meal after entry into the facility:</a:t>
            </a:r>
          </a:p>
          <a:p>
            <a:pPr marL="285750" lvl="1">
              <a:buClrTx/>
              <a:buFont typeface="Arial" panose="020B0604020202020204" pitchFamily="34" charset="0"/>
              <a:buChar char="•"/>
            </a:pPr>
            <a:r>
              <a:rPr lang="en-US" sz="3200" dirty="0"/>
              <a:t>All dining areas are covered, including room trays</a:t>
            </a:r>
          </a:p>
          <a:p>
            <a:pPr marL="285750" lvl="1">
              <a:spcAft>
                <a:spcPts val="4200"/>
              </a:spcAft>
              <a:buClrTx/>
              <a:buFont typeface="Arial" panose="020B0604020202020204" pitchFamily="34" charset="0"/>
              <a:buChar char="•"/>
            </a:pPr>
            <a:r>
              <a:rPr lang="en-US" sz="3200" dirty="0"/>
              <a:t>If there are more dining areas than surveyors, surveyors will monitor dining rooms for those residents who require the most assistance.</a:t>
            </a:r>
            <a:endParaRPr lang="en-US" sz="1200" dirty="0"/>
          </a:p>
          <a:p>
            <a:pPr marL="0" indent="0">
              <a:buNone/>
            </a:pPr>
            <a:r>
              <a:rPr lang="en-US" sz="3200" dirty="0"/>
              <a:t>Note: Additional dining/room tray observations will be conducted as needed. </a:t>
            </a:r>
          </a:p>
        </p:txBody>
      </p:sp>
      <p:pic>
        <p:nvPicPr>
          <p:cNvPr id="4" name="Picture 3" descr="Windows Media Player Back Button by mightyman - start button for the ...">
            <a:hlinkClick r:id="rId2" action="ppaction://hlinksldjump"/>
          </p:cNvPr>
          <p:cNvPicPr>
            <a:picLocks noChangeAspect="1"/>
          </p:cNvPicPr>
          <p:nvPr/>
        </p:nvPicPr>
        <p:blipFill>
          <a:blip r:embed="rId3"/>
          <a:stretch>
            <a:fillRect/>
          </a:stretch>
        </p:blipFill>
        <p:spPr>
          <a:xfrm>
            <a:off x="4937121" y="6184945"/>
            <a:ext cx="492129" cy="508008"/>
          </a:xfrm>
          <a:prstGeom prst="rect">
            <a:avLst/>
          </a:prstGeom>
        </p:spPr>
      </p:pic>
      <p:pic>
        <p:nvPicPr>
          <p:cNvPr id="5" name="Picture 4" descr="Forward Button">
            <a:hlinkClick r:id="rId4" action="ppaction://hlinksldjump"/>
          </p:cNvPr>
          <p:cNvPicPr>
            <a:picLocks noChangeAspect="1"/>
          </p:cNvPicPr>
          <p:nvPr/>
        </p:nvPicPr>
        <p:blipFill>
          <a:blip r:embed="rId3"/>
          <a:stretch>
            <a:fillRect/>
          </a:stretch>
        </p:blipFill>
        <p:spPr>
          <a:xfrm flipH="1">
            <a:off x="6734176" y="6169421"/>
            <a:ext cx="488946" cy="508008"/>
          </a:xfrm>
          <a:prstGeom prst="rect">
            <a:avLst/>
          </a:prstGeom>
        </p:spPr>
      </p:pic>
      <p:sp>
        <p:nvSpPr>
          <p:cNvPr id="10" name="Slide Number Placeholder 9"/>
          <p:cNvSpPr>
            <a:spLocks noGrp="1"/>
          </p:cNvSpPr>
          <p:nvPr>
            <p:ph type="sldNum" sz="quarter" idx="12"/>
          </p:nvPr>
        </p:nvSpPr>
        <p:spPr/>
        <p:txBody>
          <a:bodyPr/>
          <a:lstStyle/>
          <a:p>
            <a:r>
              <a:rPr lang="en-US" dirty="0"/>
              <a:t>45</a:t>
            </a:r>
          </a:p>
        </p:txBody>
      </p:sp>
    </p:spTree>
    <p:extLst>
      <p:ext uri="{BB962C8B-B14F-4D97-AF65-F5344CB8AC3E}">
        <p14:creationId xmlns:p14="http://schemas.microsoft.com/office/powerpoint/2010/main" val="22919026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20" y="1721691"/>
            <a:ext cx="3401064" cy="1447800"/>
          </a:xfrm>
        </p:spPr>
        <p:txBody>
          <a:bodyPr/>
          <a:lstStyle/>
          <a:p>
            <a:r>
              <a:rPr lang="en-US" sz="3200" dirty="0"/>
              <a:t>Day One Overview</a:t>
            </a:r>
          </a:p>
        </p:txBody>
      </p:sp>
      <p:sp>
        <p:nvSpPr>
          <p:cNvPr id="3" name="Content Placeholder 2"/>
          <p:cNvSpPr>
            <a:spLocks noGrp="1"/>
          </p:cNvSpPr>
          <p:nvPr>
            <p:ph idx="1"/>
          </p:nvPr>
        </p:nvSpPr>
        <p:spPr>
          <a:xfrm>
            <a:off x="4784616" y="1151466"/>
            <a:ext cx="6807309" cy="4792135"/>
          </a:xfrm>
        </p:spPr>
        <p:txBody>
          <a:bodyPr anchor="t">
            <a:normAutofit/>
          </a:bodyPr>
          <a:lstStyle/>
          <a:p>
            <a:pPr lvl="0"/>
            <a:r>
              <a:rPr lang="en-US" sz="3200" dirty="0"/>
              <a:t>Entrance Conference</a:t>
            </a:r>
          </a:p>
          <a:p>
            <a:pPr lvl="0"/>
            <a:r>
              <a:rPr lang="en-US" sz="3200" dirty="0"/>
              <a:t>Kitchen Tour</a:t>
            </a:r>
          </a:p>
          <a:p>
            <a:pPr lvl="0"/>
            <a:r>
              <a:rPr lang="en-US" sz="3200" dirty="0"/>
              <a:t>Resident Interviews/Observations</a:t>
            </a:r>
          </a:p>
          <a:p>
            <a:pPr lvl="0"/>
            <a:r>
              <a:rPr lang="en-US" sz="3200" dirty="0"/>
              <a:t>Resident Representative Interviews</a:t>
            </a:r>
          </a:p>
          <a:p>
            <a:pPr lvl="0"/>
            <a:r>
              <a:rPr lang="en-US" sz="3200" dirty="0"/>
              <a:t>Limited Record Review </a:t>
            </a:r>
          </a:p>
          <a:p>
            <a:pPr lvl="0"/>
            <a:r>
              <a:rPr lang="en-US" sz="3200" dirty="0"/>
              <a:t>Dining Observations</a:t>
            </a:r>
          </a:p>
          <a:p>
            <a:pPr lvl="0"/>
            <a:r>
              <a:rPr lang="en-US" sz="3200" dirty="0"/>
              <a:t>Information Request</a:t>
            </a:r>
          </a:p>
        </p:txBody>
      </p:sp>
      <p:pic>
        <p:nvPicPr>
          <p:cNvPr id="9" name="Picture 8" descr="Clip art checklist" title="Day One Overview"/>
          <p:cNvPicPr>
            <a:picLocks noChangeAspect="1"/>
          </p:cNvPicPr>
          <p:nvPr/>
        </p:nvPicPr>
        <p:blipFill>
          <a:blip r:embed="rId3"/>
          <a:stretch>
            <a:fillRect/>
          </a:stretch>
        </p:blipFill>
        <p:spPr>
          <a:xfrm>
            <a:off x="1483578" y="3169491"/>
            <a:ext cx="2774109" cy="277410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Picture 5" descr="Windows Media Player Back Button by mightyman - start button for the ...">
            <a:hlinkClick r:id="rId4" action="ppaction://hlinksldjump"/>
          </p:cNvPr>
          <p:cNvPicPr>
            <a:picLocks noChangeAspect="1"/>
          </p:cNvPicPr>
          <p:nvPr/>
        </p:nvPicPr>
        <p:blipFill>
          <a:blip r:embed="rId5"/>
          <a:stretch>
            <a:fillRect/>
          </a:stretch>
        </p:blipFill>
        <p:spPr>
          <a:xfrm>
            <a:off x="4937121" y="6184945"/>
            <a:ext cx="492129" cy="508008"/>
          </a:xfrm>
          <a:prstGeom prst="rect">
            <a:avLst/>
          </a:prstGeom>
        </p:spPr>
      </p:pic>
      <p:pic>
        <p:nvPicPr>
          <p:cNvPr id="7" name="Picture 6" descr="Forward Button">
            <a:hlinkClick r:id="rId6" action="ppaction://hlinksldjump"/>
          </p:cNvPr>
          <p:cNvPicPr>
            <a:picLocks noChangeAspect="1"/>
          </p:cNvPicPr>
          <p:nvPr/>
        </p:nvPicPr>
        <p:blipFill>
          <a:blip r:embed="rId5"/>
          <a:stretch>
            <a:fillRect/>
          </a:stretch>
        </p:blipFill>
        <p:spPr>
          <a:xfrm flipH="1">
            <a:off x="6734176" y="6169421"/>
            <a:ext cx="488946" cy="508008"/>
          </a:xfrm>
          <a:prstGeom prst="rect">
            <a:avLst/>
          </a:prstGeom>
        </p:spPr>
      </p:pic>
      <p:sp>
        <p:nvSpPr>
          <p:cNvPr id="12" name="Slide Number Placeholder 11"/>
          <p:cNvSpPr>
            <a:spLocks noGrp="1"/>
          </p:cNvSpPr>
          <p:nvPr>
            <p:ph type="sldNum" sz="quarter" idx="12"/>
          </p:nvPr>
        </p:nvSpPr>
        <p:spPr/>
        <p:txBody>
          <a:bodyPr/>
          <a:lstStyle/>
          <a:p>
            <a:fld id="{D57F1E4F-1CFF-5643-939E-02111984F565}" type="slidenum">
              <a:rPr lang="en-US" smtClean="0"/>
              <a:pPr/>
              <a:t>46</a:t>
            </a:fld>
            <a:endParaRPr lang="en-US" dirty="0"/>
          </a:p>
        </p:txBody>
      </p:sp>
    </p:spTree>
    <p:extLst>
      <p:ext uri="{BB962C8B-B14F-4D97-AF65-F5344CB8AC3E}">
        <p14:creationId xmlns:p14="http://schemas.microsoft.com/office/powerpoint/2010/main" val="24097769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4956" y="4097867"/>
            <a:ext cx="10454338" cy="1083732"/>
          </a:xfrm>
        </p:spPr>
        <p:txBody>
          <a:bodyPr/>
          <a:lstStyle/>
          <a:p>
            <a:r>
              <a:rPr lang="en-US" dirty="0"/>
              <a:t>Day Two Overview</a:t>
            </a:r>
          </a:p>
        </p:txBody>
      </p:sp>
      <p:sp>
        <p:nvSpPr>
          <p:cNvPr id="5" name="Text Placeholder 4"/>
          <p:cNvSpPr>
            <a:spLocks noGrp="1"/>
          </p:cNvSpPr>
          <p:nvPr>
            <p:ph type="body" idx="1"/>
          </p:nvPr>
        </p:nvSpPr>
        <p:spPr>
          <a:xfrm>
            <a:off x="1154954" y="5181599"/>
            <a:ext cx="10454339" cy="456181"/>
          </a:xfrm>
        </p:spPr>
        <p:txBody>
          <a:bodyPr/>
          <a:lstStyle/>
          <a:p>
            <a:r>
              <a:rPr lang="en-US" altLang="en-US" dirty="0">
                <a:solidFill>
                  <a:schemeClr val="tx2"/>
                </a:solidFill>
              </a:rPr>
              <a:t>LTC Survey Process</a:t>
            </a:r>
            <a:endParaRPr lang="en-US" dirty="0">
              <a:solidFill>
                <a:schemeClr val="tx2"/>
              </a:solidFill>
            </a:endParaRPr>
          </a:p>
        </p:txBody>
      </p:sp>
      <p:pic>
        <p:nvPicPr>
          <p:cNvPr id="6" name="Picture 5" descr="Windows Media Player Back Button by mightyman - start button for the ...">
            <a:hlinkClick r:id="rId3" action="ppaction://hlinksldjump"/>
          </p:cNvPr>
          <p:cNvPicPr>
            <a:picLocks noChangeAspect="1"/>
          </p:cNvPicPr>
          <p:nvPr/>
        </p:nvPicPr>
        <p:blipFill>
          <a:blip r:embed="rId4"/>
          <a:stretch>
            <a:fillRect/>
          </a:stretch>
        </p:blipFill>
        <p:spPr>
          <a:xfrm>
            <a:off x="4937121" y="6184945"/>
            <a:ext cx="492129" cy="508008"/>
          </a:xfrm>
          <a:prstGeom prst="rect">
            <a:avLst/>
          </a:prstGeom>
        </p:spPr>
      </p:pic>
      <p:pic>
        <p:nvPicPr>
          <p:cNvPr id="7" name="Picture 6" descr="Forward Button">
            <a:hlinkClick r:id="rId5" action="ppaction://hlinksldjump"/>
          </p:cNvPr>
          <p:cNvPicPr>
            <a:picLocks noChangeAspect="1"/>
          </p:cNvPicPr>
          <p:nvPr/>
        </p:nvPicPr>
        <p:blipFill>
          <a:blip r:embed="rId4"/>
          <a:stretch>
            <a:fillRect/>
          </a:stretch>
        </p:blipFill>
        <p:spPr>
          <a:xfrm flipH="1">
            <a:off x="6734176" y="6169421"/>
            <a:ext cx="488946" cy="508008"/>
          </a:xfrm>
          <a:prstGeom prst="rect">
            <a:avLst/>
          </a:prstGeom>
        </p:spPr>
      </p:pic>
      <p:pic>
        <p:nvPicPr>
          <p:cNvPr id="2" name="Picture 1" descr="Shows day tw tab raised to indicate the next section will discuss surveyor activities for day two of the new LTC survey process." title="Day Two Overview"/>
          <p:cNvPicPr>
            <a:picLocks noChangeAspect="1"/>
          </p:cNvPicPr>
          <p:nvPr/>
        </p:nvPicPr>
        <p:blipFill>
          <a:blip r:embed="rId6"/>
          <a:stretch>
            <a:fillRect/>
          </a:stretch>
        </p:blipFill>
        <p:spPr>
          <a:xfrm>
            <a:off x="1626919" y="438128"/>
            <a:ext cx="9417102" cy="3964539"/>
          </a:xfrm>
          <a:prstGeom prst="rect">
            <a:avLst/>
          </a:prstGeom>
        </p:spPr>
      </p:pic>
      <p:sp>
        <p:nvSpPr>
          <p:cNvPr id="12" name="Slide Number Placeholder 11"/>
          <p:cNvSpPr>
            <a:spLocks noGrp="1"/>
          </p:cNvSpPr>
          <p:nvPr>
            <p:ph type="sldNum" sz="quarter" idx="12"/>
          </p:nvPr>
        </p:nvSpPr>
        <p:spPr/>
        <p:txBody>
          <a:bodyPr/>
          <a:lstStyle/>
          <a:p>
            <a:fld id="{D57F1E4F-1CFF-5643-939E-02111984F565}" type="slidenum">
              <a:rPr lang="en-US" smtClean="0"/>
              <a:pPr/>
              <a:t>47</a:t>
            </a:fld>
            <a:endParaRPr lang="en-US" dirty="0"/>
          </a:p>
        </p:txBody>
      </p:sp>
    </p:spTree>
    <p:extLst>
      <p:ext uri="{BB962C8B-B14F-4D97-AF65-F5344CB8AC3E}">
        <p14:creationId xmlns:p14="http://schemas.microsoft.com/office/powerpoint/2010/main" val="11215973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36289" cy="952750"/>
          </a:xfrm>
        </p:spPr>
        <p:txBody>
          <a:bodyPr/>
          <a:lstStyle/>
          <a:p>
            <a:r>
              <a:rPr lang="en-US" dirty="0"/>
              <a:t>Day Two</a:t>
            </a:r>
          </a:p>
        </p:txBody>
      </p:sp>
      <p:sp>
        <p:nvSpPr>
          <p:cNvPr id="3" name="Content Placeholder 2"/>
          <p:cNvSpPr>
            <a:spLocks noGrp="1"/>
          </p:cNvSpPr>
          <p:nvPr>
            <p:ph idx="1"/>
          </p:nvPr>
        </p:nvSpPr>
        <p:spPr>
          <a:xfrm>
            <a:off x="646112" y="1405468"/>
            <a:ext cx="10936288" cy="4547658"/>
          </a:xfrm>
        </p:spPr>
        <p:txBody>
          <a:bodyPr>
            <a:normAutofit fontScale="92500" lnSpcReduction="10000"/>
          </a:bodyPr>
          <a:lstStyle/>
          <a:p>
            <a:pPr>
              <a:buClrTx/>
              <a:buFont typeface="Arial" panose="020B0604020202020204" pitchFamily="34" charset="0"/>
              <a:buChar char="•"/>
            </a:pPr>
            <a:r>
              <a:rPr lang="en-US" sz="2600" dirty="0"/>
              <a:t>Complete Initial Pool Process</a:t>
            </a:r>
          </a:p>
          <a:p>
            <a:pPr>
              <a:buClrTx/>
              <a:buFont typeface="Arial" panose="020B0604020202020204" pitchFamily="34" charset="0"/>
              <a:buChar char="•"/>
            </a:pPr>
            <a:r>
              <a:rPr lang="en-US" sz="2600" dirty="0"/>
              <a:t>Resident Sample Selection:</a:t>
            </a:r>
          </a:p>
          <a:p>
            <a:pPr lvl="1">
              <a:buClrTx/>
              <a:buFont typeface="Arial" panose="020B0604020202020204" pitchFamily="34" charset="0"/>
              <a:buChar char="•"/>
            </a:pPr>
            <a:r>
              <a:rPr lang="en-US" sz="2600" dirty="0"/>
              <a:t>Off-site selected residents</a:t>
            </a:r>
          </a:p>
          <a:p>
            <a:pPr lvl="1">
              <a:buClrTx/>
              <a:buFont typeface="Arial" panose="020B0604020202020204" pitchFamily="34" charset="0"/>
              <a:buChar char="•"/>
            </a:pPr>
            <a:r>
              <a:rPr lang="en-US" sz="2600" dirty="0"/>
              <a:t>Vulnerable residents</a:t>
            </a:r>
          </a:p>
          <a:p>
            <a:pPr lvl="1">
              <a:buClrTx/>
              <a:buFont typeface="Arial" panose="020B0604020202020204" pitchFamily="34" charset="0"/>
              <a:buChar char="•"/>
            </a:pPr>
            <a:r>
              <a:rPr lang="en-US" sz="2600" dirty="0"/>
              <a:t>New admissions</a:t>
            </a:r>
          </a:p>
          <a:p>
            <a:pPr lvl="1">
              <a:buClrTx/>
              <a:buFont typeface="Arial" panose="020B0604020202020204" pitchFamily="34" charset="0"/>
              <a:buChar char="•"/>
            </a:pPr>
            <a:r>
              <a:rPr lang="en-US" sz="2600" dirty="0"/>
              <a:t>Harm, Substandard Quality of Care (SQC) if suspected, or Immediate Jeopardy (IJ) if identified</a:t>
            </a:r>
          </a:p>
          <a:p>
            <a:pPr lvl="1">
              <a:buClrTx/>
              <a:buFont typeface="Arial" panose="020B0604020202020204" pitchFamily="34" charset="0"/>
              <a:buChar char="•"/>
            </a:pPr>
            <a:r>
              <a:rPr lang="en-US" sz="2600" dirty="0"/>
              <a:t>Complaints/Facility Reported Incidents</a:t>
            </a:r>
          </a:p>
          <a:p>
            <a:pPr lvl="1">
              <a:buClrTx/>
              <a:buFont typeface="Arial" panose="020B0604020202020204" pitchFamily="34" charset="0"/>
              <a:buChar char="•"/>
            </a:pPr>
            <a:r>
              <a:rPr lang="en-US" sz="2600" dirty="0"/>
              <a:t>Unnecessary Medication Review for five residents</a:t>
            </a:r>
          </a:p>
          <a:p>
            <a:pPr lvl="1">
              <a:buClrTx/>
              <a:buFont typeface="Arial" panose="020B0604020202020204" pitchFamily="34" charset="0"/>
              <a:buChar char="•"/>
            </a:pPr>
            <a:r>
              <a:rPr lang="en-US" sz="2600" dirty="0"/>
              <a:t>Three closed records (death, hospitalization, community discharge). </a:t>
            </a:r>
          </a:p>
        </p:txBody>
      </p:sp>
      <p:pic>
        <p:nvPicPr>
          <p:cNvPr id="4" name="Picture 3" descr="Windows Media Player Back Button by mightyman - start button for the ...">
            <a:hlinkClick r:id="rId2" action="ppaction://hlinksldjump"/>
          </p:cNvPr>
          <p:cNvPicPr>
            <a:picLocks noChangeAspect="1"/>
          </p:cNvPicPr>
          <p:nvPr/>
        </p:nvPicPr>
        <p:blipFill>
          <a:blip r:embed="rId3"/>
          <a:stretch>
            <a:fillRect/>
          </a:stretch>
        </p:blipFill>
        <p:spPr>
          <a:xfrm>
            <a:off x="4937121" y="6184945"/>
            <a:ext cx="492129" cy="508008"/>
          </a:xfrm>
          <a:prstGeom prst="rect">
            <a:avLst/>
          </a:prstGeom>
        </p:spPr>
      </p:pic>
      <p:pic>
        <p:nvPicPr>
          <p:cNvPr id="5" name="Picture 4" descr="Forward Button">
            <a:hlinkClick r:id="rId4" action="ppaction://hlinksldjump"/>
          </p:cNvPr>
          <p:cNvPicPr>
            <a:picLocks noChangeAspect="1"/>
          </p:cNvPicPr>
          <p:nvPr/>
        </p:nvPicPr>
        <p:blipFill>
          <a:blip r:embed="rId3"/>
          <a:stretch>
            <a:fillRect/>
          </a:stretch>
        </p:blipFill>
        <p:spPr>
          <a:xfrm flipH="1">
            <a:off x="6734176" y="6169421"/>
            <a:ext cx="488946" cy="508008"/>
          </a:xfrm>
          <a:prstGeom prst="rect">
            <a:avLst/>
          </a:prstGeom>
        </p:spPr>
      </p:pic>
      <p:sp>
        <p:nvSpPr>
          <p:cNvPr id="10" name="Slide Number Placeholder 9"/>
          <p:cNvSpPr>
            <a:spLocks noGrp="1"/>
          </p:cNvSpPr>
          <p:nvPr>
            <p:ph type="sldNum" sz="quarter" idx="12"/>
          </p:nvPr>
        </p:nvSpPr>
        <p:spPr/>
        <p:txBody>
          <a:bodyPr/>
          <a:lstStyle/>
          <a:p>
            <a:r>
              <a:rPr lang="en-US" dirty="0"/>
              <a:t>48</a:t>
            </a:r>
          </a:p>
        </p:txBody>
      </p:sp>
    </p:spTree>
    <p:extLst>
      <p:ext uri="{BB962C8B-B14F-4D97-AF65-F5344CB8AC3E}">
        <p14:creationId xmlns:p14="http://schemas.microsoft.com/office/powerpoint/2010/main" val="3936976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36289" cy="901949"/>
          </a:xfrm>
        </p:spPr>
        <p:txBody>
          <a:bodyPr/>
          <a:lstStyle/>
          <a:p>
            <a:r>
              <a:rPr lang="en-US" dirty="0"/>
              <a:t>Day Two (continued)</a:t>
            </a:r>
          </a:p>
        </p:txBody>
      </p:sp>
      <p:sp>
        <p:nvSpPr>
          <p:cNvPr id="3" name="Content Placeholder 2"/>
          <p:cNvSpPr>
            <a:spLocks noGrp="1"/>
          </p:cNvSpPr>
          <p:nvPr>
            <p:ph idx="1"/>
          </p:nvPr>
        </p:nvSpPr>
        <p:spPr>
          <a:xfrm>
            <a:off x="646112" y="1354667"/>
            <a:ext cx="10936288" cy="4927599"/>
          </a:xfrm>
        </p:spPr>
        <p:txBody>
          <a:bodyPr>
            <a:normAutofit fontScale="92500" lnSpcReduction="20000"/>
          </a:bodyPr>
          <a:lstStyle/>
          <a:p>
            <a:pPr marL="57150" indent="0">
              <a:buNone/>
            </a:pPr>
            <a:r>
              <a:rPr lang="en-US" sz="3500" dirty="0"/>
              <a:t>Once the sample has been finalized, surveyors will:  </a:t>
            </a:r>
          </a:p>
          <a:p>
            <a:pPr lvl="1"/>
            <a:r>
              <a:rPr lang="en-US" sz="3500" dirty="0"/>
              <a:t>Begin in-depth investigation for sampled residents</a:t>
            </a:r>
          </a:p>
          <a:p>
            <a:pPr lvl="1"/>
            <a:r>
              <a:rPr lang="en-US" sz="3500" dirty="0"/>
              <a:t>Investigate complaints and/or facility-reported incidents, if any</a:t>
            </a:r>
          </a:p>
          <a:p>
            <a:pPr lvl="1"/>
            <a:r>
              <a:rPr lang="en-US" sz="3500" dirty="0"/>
              <a:t>Ask questions of non-clinical, clinical, and/or administrative staff</a:t>
            </a:r>
          </a:p>
          <a:p>
            <a:pPr lvl="1"/>
            <a:r>
              <a:rPr lang="en-US" sz="3500" dirty="0"/>
              <a:t>Request copies of records and policies, as needed</a:t>
            </a:r>
          </a:p>
          <a:p>
            <a:pPr lvl="1"/>
            <a:r>
              <a:rPr lang="en-US" sz="3500" dirty="0"/>
              <a:t>Initiate an investigation of care issues for any resident, if the need arises; these residents will be added to the total resident sample. </a:t>
            </a:r>
          </a:p>
        </p:txBody>
      </p:sp>
      <p:pic>
        <p:nvPicPr>
          <p:cNvPr id="4" name="Picture 3" descr="Windows Media Player Back Button by mightyman - start button for the ...">
            <a:hlinkClick r:id="rId3" action="ppaction://hlinksldjump"/>
          </p:cNvPr>
          <p:cNvPicPr>
            <a:picLocks noChangeAspect="1"/>
          </p:cNvPicPr>
          <p:nvPr/>
        </p:nvPicPr>
        <p:blipFill>
          <a:blip r:embed="rId4"/>
          <a:stretch>
            <a:fillRect/>
          </a:stretch>
        </p:blipFill>
        <p:spPr>
          <a:xfrm>
            <a:off x="4937121" y="6184945"/>
            <a:ext cx="492129" cy="508008"/>
          </a:xfrm>
          <a:prstGeom prst="rect">
            <a:avLst/>
          </a:prstGeom>
        </p:spPr>
      </p:pic>
      <p:pic>
        <p:nvPicPr>
          <p:cNvPr id="5" name="Picture 4" descr="Forward Button">
            <a:hlinkClick r:id="rId5" action="ppaction://hlinksldjump"/>
          </p:cNvPr>
          <p:cNvPicPr>
            <a:picLocks noChangeAspect="1"/>
          </p:cNvPicPr>
          <p:nvPr/>
        </p:nvPicPr>
        <p:blipFill>
          <a:blip r:embed="rId4"/>
          <a:stretch>
            <a:fillRect/>
          </a:stretch>
        </p:blipFill>
        <p:spPr>
          <a:xfrm flipH="1">
            <a:off x="6734176" y="6169421"/>
            <a:ext cx="488946" cy="508008"/>
          </a:xfrm>
          <a:prstGeom prst="rect">
            <a:avLst/>
          </a:prstGeom>
        </p:spPr>
      </p:pic>
      <p:sp>
        <p:nvSpPr>
          <p:cNvPr id="10" name="Slide Number Placeholder 9"/>
          <p:cNvSpPr>
            <a:spLocks noGrp="1"/>
          </p:cNvSpPr>
          <p:nvPr>
            <p:ph type="sldNum" sz="quarter" idx="12"/>
          </p:nvPr>
        </p:nvSpPr>
        <p:spPr/>
        <p:txBody>
          <a:bodyPr/>
          <a:lstStyle/>
          <a:p>
            <a:r>
              <a:rPr lang="en-US" dirty="0"/>
              <a:t>49</a:t>
            </a:r>
          </a:p>
        </p:txBody>
      </p:sp>
    </p:spTree>
    <p:extLst>
      <p:ext uri="{BB962C8B-B14F-4D97-AF65-F5344CB8AC3E}">
        <p14:creationId xmlns:p14="http://schemas.microsoft.com/office/powerpoint/2010/main" val="1351436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tabLst>
                <a:tab pos="860425" algn="l"/>
              </a:tabLst>
            </a:pPr>
            <a:r>
              <a:rPr lang="en-US" dirty="0"/>
              <a:t>Overview of Regulatory Reform </a:t>
            </a:r>
          </a:p>
        </p:txBody>
      </p:sp>
      <p:sp>
        <p:nvSpPr>
          <p:cNvPr id="8" name="Content Placeholder 7"/>
          <p:cNvSpPr>
            <a:spLocks noGrp="1"/>
          </p:cNvSpPr>
          <p:nvPr>
            <p:ph idx="1"/>
          </p:nvPr>
        </p:nvSpPr>
        <p:spPr>
          <a:xfrm>
            <a:off x="646112" y="1354667"/>
            <a:ext cx="10936288" cy="4814754"/>
          </a:xfrm>
        </p:spPr>
        <p:txBody>
          <a:bodyPr>
            <a:normAutofit fontScale="25000" lnSpcReduction="20000"/>
          </a:bodyPr>
          <a:lstStyle/>
          <a:p>
            <a:pPr marL="400050" lvl="1" indent="0">
              <a:buNone/>
            </a:pPr>
            <a:r>
              <a:rPr lang="en-US" sz="11200" dirty="0">
                <a:ea typeface="Tahoma" panose="020B0604030504040204" pitchFamily="34" charset="0"/>
              </a:rPr>
              <a:t>Regulatory reform has created numerous changes to the regulations that govern long-term care; however, providers should be aware a lot has not changed:</a:t>
            </a:r>
          </a:p>
          <a:p>
            <a:pPr marL="973138" lvl="1" indent="-573088">
              <a:buClrTx/>
              <a:buFont typeface="Tahoma" panose="020B0604030504040204" pitchFamily="34" charset="0"/>
              <a:buChar char="•"/>
            </a:pPr>
            <a:r>
              <a:rPr lang="en-US" sz="11200" dirty="0">
                <a:ea typeface="Tahoma" panose="020B0604030504040204" pitchFamily="34" charset="0"/>
              </a:rPr>
              <a:t>Many of the minimum quality standards from the previous regulations have remained in the new regulatory reform,</a:t>
            </a:r>
          </a:p>
          <a:p>
            <a:pPr marL="973138" lvl="1" indent="-573088">
              <a:buFont typeface="Tahoma" panose="020B0604030504040204" pitchFamily="34" charset="0"/>
              <a:buChar char="•"/>
            </a:pPr>
            <a:r>
              <a:rPr lang="en-US" sz="11200" dirty="0">
                <a:ea typeface="Tahoma" panose="020B0604030504040204" pitchFamily="34" charset="0"/>
              </a:rPr>
              <a:t>The use of the minimum data set (MDS) to do assessments and care planning based on resident goals and preferences and to include input from the interdisciplinary team, </a:t>
            </a:r>
          </a:p>
          <a:p>
            <a:pPr marL="973138" lvl="1" indent="-573088">
              <a:buFont typeface="Tahoma" panose="020B0604030504040204" pitchFamily="34" charset="0"/>
              <a:buChar char="•"/>
            </a:pPr>
            <a:r>
              <a:rPr lang="en-US" sz="11200" dirty="0">
                <a:ea typeface="Tahoma" panose="020B0604030504040204" pitchFamily="34" charset="0"/>
              </a:rPr>
              <a:t>Medical Director requirement,</a:t>
            </a:r>
          </a:p>
          <a:p>
            <a:pPr marL="973138" lvl="1" indent="-573088">
              <a:buFont typeface="Tahoma" panose="020B0604030504040204" pitchFamily="34" charset="0"/>
              <a:buChar char="•"/>
            </a:pPr>
            <a:r>
              <a:rPr lang="en-US" sz="11200" dirty="0">
                <a:ea typeface="Tahoma" panose="020B0604030504040204" pitchFamily="34" charset="0"/>
              </a:rPr>
              <a:t>Full-time nurse requirements, and</a:t>
            </a:r>
          </a:p>
          <a:p>
            <a:pPr marL="973138" lvl="1" indent="-573088">
              <a:buFont typeface="Tahoma" panose="020B0604030504040204" pitchFamily="34" charset="0"/>
              <a:buChar char="•"/>
            </a:pPr>
            <a:r>
              <a:rPr lang="en-US" sz="11200" dirty="0">
                <a:ea typeface="Tahoma" panose="020B0604030504040204" pitchFamily="34" charset="0"/>
              </a:rPr>
              <a:t>Medication reviews for residents. </a:t>
            </a:r>
          </a:p>
        </p:txBody>
      </p:sp>
      <p:pic>
        <p:nvPicPr>
          <p:cNvPr id="3" name="Picture 2" descr="Windows Media Player Back Button by mightyman - start button for the ...">
            <a:hlinkClick r:id="rId3" action="ppaction://hlinksldjump"/>
          </p:cNvPr>
          <p:cNvPicPr>
            <a:picLocks noChangeAspect="1"/>
          </p:cNvPicPr>
          <p:nvPr/>
        </p:nvPicPr>
        <p:blipFill>
          <a:blip r:embed="rId4"/>
          <a:stretch>
            <a:fillRect/>
          </a:stretch>
        </p:blipFill>
        <p:spPr>
          <a:xfrm>
            <a:off x="4937121" y="6184945"/>
            <a:ext cx="492129" cy="508008"/>
          </a:xfrm>
          <a:prstGeom prst="rect">
            <a:avLst/>
          </a:prstGeom>
        </p:spPr>
      </p:pic>
      <p:pic>
        <p:nvPicPr>
          <p:cNvPr id="5" name="Picture 4" descr="Forward Button">
            <a:hlinkClick r:id="rId5" action="ppaction://hlinksldjump"/>
          </p:cNvPr>
          <p:cNvPicPr>
            <a:picLocks noChangeAspect="1"/>
          </p:cNvPicPr>
          <p:nvPr/>
        </p:nvPicPr>
        <p:blipFill>
          <a:blip r:embed="rId4"/>
          <a:stretch>
            <a:fillRect/>
          </a:stretch>
        </p:blipFill>
        <p:spPr>
          <a:xfrm flipH="1">
            <a:off x="6734176" y="6169421"/>
            <a:ext cx="488946" cy="508008"/>
          </a:xfrm>
          <a:prstGeom prst="rect">
            <a:avLst/>
          </a:prstGeom>
        </p:spPr>
      </p:pic>
      <p:sp>
        <p:nvSpPr>
          <p:cNvPr id="11" name="Slide Number Placeholder 10"/>
          <p:cNvSpPr>
            <a:spLocks noGrp="1"/>
          </p:cNvSpPr>
          <p:nvPr>
            <p:ph type="sldNum" sz="quarter" idx="12"/>
          </p:nvPr>
        </p:nvSpPr>
        <p:spPr/>
        <p:txBody>
          <a:bodyPr/>
          <a:lstStyle/>
          <a:p>
            <a:r>
              <a:rPr lang="en-US" dirty="0"/>
              <a:t>5</a:t>
            </a:r>
          </a:p>
        </p:txBody>
      </p:sp>
    </p:spTree>
    <p:extLst>
      <p:ext uri="{BB962C8B-B14F-4D97-AF65-F5344CB8AC3E}">
        <p14:creationId xmlns:p14="http://schemas.microsoft.com/office/powerpoint/2010/main" val="11427052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20" y="1721691"/>
            <a:ext cx="3401064" cy="1447800"/>
          </a:xfrm>
        </p:spPr>
        <p:txBody>
          <a:bodyPr/>
          <a:lstStyle/>
          <a:p>
            <a:r>
              <a:rPr lang="en-US" sz="3200" dirty="0"/>
              <a:t>Day Two Overview</a:t>
            </a:r>
          </a:p>
        </p:txBody>
      </p:sp>
      <p:sp>
        <p:nvSpPr>
          <p:cNvPr id="3" name="Content Placeholder 2"/>
          <p:cNvSpPr>
            <a:spLocks noGrp="1"/>
          </p:cNvSpPr>
          <p:nvPr>
            <p:ph idx="1"/>
          </p:nvPr>
        </p:nvSpPr>
        <p:spPr>
          <a:xfrm>
            <a:off x="4784616" y="1151466"/>
            <a:ext cx="6807309" cy="4792135"/>
          </a:xfrm>
        </p:spPr>
        <p:txBody>
          <a:bodyPr anchor="t">
            <a:normAutofit/>
          </a:bodyPr>
          <a:lstStyle/>
          <a:p>
            <a:r>
              <a:rPr lang="en-US" sz="3200" dirty="0"/>
              <a:t>Complete Initial Pool Process</a:t>
            </a:r>
          </a:p>
          <a:p>
            <a:pPr lvl="1"/>
            <a:r>
              <a:rPr lang="en-US" sz="3200" dirty="0"/>
              <a:t>Interviews</a:t>
            </a:r>
          </a:p>
          <a:p>
            <a:pPr lvl="1"/>
            <a:r>
              <a:rPr lang="en-US" sz="3200" dirty="0"/>
              <a:t>Observations</a:t>
            </a:r>
          </a:p>
          <a:p>
            <a:pPr lvl="1"/>
            <a:r>
              <a:rPr lang="en-US" sz="3200" dirty="0"/>
              <a:t>Limited records review</a:t>
            </a:r>
          </a:p>
          <a:p>
            <a:r>
              <a:rPr lang="en-US" sz="3200" dirty="0"/>
              <a:t>Resident Sample Selection</a:t>
            </a:r>
          </a:p>
          <a:p>
            <a:r>
              <a:rPr lang="en-US" sz="3200" dirty="0"/>
              <a:t>In-depth Investigations</a:t>
            </a:r>
          </a:p>
        </p:txBody>
      </p:sp>
      <p:pic>
        <p:nvPicPr>
          <p:cNvPr id="9" name="Picture 8" descr="Clip art checklist" title="Day Two Overview"/>
          <p:cNvPicPr>
            <a:picLocks noChangeAspect="1"/>
          </p:cNvPicPr>
          <p:nvPr/>
        </p:nvPicPr>
        <p:blipFill>
          <a:blip r:embed="rId3"/>
          <a:stretch>
            <a:fillRect/>
          </a:stretch>
        </p:blipFill>
        <p:spPr>
          <a:xfrm>
            <a:off x="1483578" y="3169491"/>
            <a:ext cx="2774109" cy="277410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Picture 5" descr="Windows Media Player Back Button by mightyman - start button for the ...">
            <a:hlinkClick r:id="rId4" action="ppaction://hlinksldjump"/>
          </p:cNvPr>
          <p:cNvPicPr>
            <a:picLocks noChangeAspect="1"/>
          </p:cNvPicPr>
          <p:nvPr/>
        </p:nvPicPr>
        <p:blipFill>
          <a:blip r:embed="rId5"/>
          <a:stretch>
            <a:fillRect/>
          </a:stretch>
        </p:blipFill>
        <p:spPr>
          <a:xfrm>
            <a:off x="4937121" y="6184945"/>
            <a:ext cx="492129" cy="508008"/>
          </a:xfrm>
          <a:prstGeom prst="rect">
            <a:avLst/>
          </a:prstGeom>
        </p:spPr>
      </p:pic>
      <p:pic>
        <p:nvPicPr>
          <p:cNvPr id="7" name="Picture 6" descr="Forward Button">
            <a:hlinkClick r:id="rId6" action="ppaction://hlinksldjump"/>
          </p:cNvPr>
          <p:cNvPicPr>
            <a:picLocks noChangeAspect="1"/>
          </p:cNvPicPr>
          <p:nvPr/>
        </p:nvPicPr>
        <p:blipFill>
          <a:blip r:embed="rId5"/>
          <a:stretch>
            <a:fillRect/>
          </a:stretch>
        </p:blipFill>
        <p:spPr>
          <a:xfrm flipH="1">
            <a:off x="6734176" y="6169421"/>
            <a:ext cx="488946" cy="508008"/>
          </a:xfrm>
          <a:prstGeom prst="rect">
            <a:avLst/>
          </a:prstGeom>
        </p:spPr>
      </p:pic>
      <p:sp>
        <p:nvSpPr>
          <p:cNvPr id="11" name="Slide Number Placeholder 10"/>
          <p:cNvSpPr>
            <a:spLocks noGrp="1"/>
          </p:cNvSpPr>
          <p:nvPr>
            <p:ph type="sldNum" sz="quarter" idx="12"/>
          </p:nvPr>
        </p:nvSpPr>
        <p:spPr/>
        <p:txBody>
          <a:bodyPr/>
          <a:lstStyle/>
          <a:p>
            <a:fld id="{D57F1E4F-1CFF-5643-939E-02111984F565}" type="slidenum">
              <a:rPr lang="en-US" smtClean="0"/>
              <a:pPr/>
              <a:t>50</a:t>
            </a:fld>
            <a:endParaRPr lang="en-US" dirty="0"/>
          </a:p>
        </p:txBody>
      </p:sp>
    </p:spTree>
    <p:extLst>
      <p:ext uri="{BB962C8B-B14F-4D97-AF65-F5344CB8AC3E}">
        <p14:creationId xmlns:p14="http://schemas.microsoft.com/office/powerpoint/2010/main" val="38424753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4956" y="4047067"/>
            <a:ext cx="10454338" cy="1270000"/>
          </a:xfrm>
        </p:spPr>
        <p:txBody>
          <a:bodyPr/>
          <a:lstStyle/>
          <a:p>
            <a:r>
              <a:rPr lang="en-US" dirty="0"/>
              <a:t>Remainder of Survey</a:t>
            </a:r>
          </a:p>
        </p:txBody>
      </p:sp>
      <p:sp>
        <p:nvSpPr>
          <p:cNvPr id="5" name="Text Placeholder 4"/>
          <p:cNvSpPr>
            <a:spLocks noGrp="1"/>
          </p:cNvSpPr>
          <p:nvPr>
            <p:ph type="body" idx="1"/>
          </p:nvPr>
        </p:nvSpPr>
        <p:spPr>
          <a:xfrm>
            <a:off x="1154954" y="5198533"/>
            <a:ext cx="10454339" cy="439248"/>
          </a:xfrm>
        </p:spPr>
        <p:txBody>
          <a:bodyPr/>
          <a:lstStyle/>
          <a:p>
            <a:r>
              <a:rPr lang="en-US" altLang="en-US" dirty="0">
                <a:solidFill>
                  <a:schemeClr val="tx2"/>
                </a:solidFill>
              </a:rPr>
              <a:t>LTC Survey Process</a:t>
            </a:r>
            <a:endParaRPr lang="en-US" dirty="0">
              <a:solidFill>
                <a:schemeClr val="tx2"/>
              </a:solidFill>
            </a:endParaRPr>
          </a:p>
        </p:txBody>
      </p:sp>
      <p:pic>
        <p:nvPicPr>
          <p:cNvPr id="6" name="Picture 5" descr="Windows Media Player Back Button by mightyman - start button for the ...">
            <a:hlinkClick r:id="rId3" action="ppaction://hlinksldjump"/>
          </p:cNvPr>
          <p:cNvPicPr>
            <a:picLocks noChangeAspect="1"/>
          </p:cNvPicPr>
          <p:nvPr/>
        </p:nvPicPr>
        <p:blipFill>
          <a:blip r:embed="rId4"/>
          <a:stretch>
            <a:fillRect/>
          </a:stretch>
        </p:blipFill>
        <p:spPr>
          <a:xfrm>
            <a:off x="4937121" y="6184945"/>
            <a:ext cx="492129" cy="508008"/>
          </a:xfrm>
          <a:prstGeom prst="rect">
            <a:avLst/>
          </a:prstGeom>
        </p:spPr>
      </p:pic>
      <p:pic>
        <p:nvPicPr>
          <p:cNvPr id="7" name="Picture 6" descr="Forward Button">
            <a:hlinkClick r:id="rId5" action="ppaction://hlinksldjump"/>
          </p:cNvPr>
          <p:cNvPicPr>
            <a:picLocks noChangeAspect="1"/>
          </p:cNvPicPr>
          <p:nvPr/>
        </p:nvPicPr>
        <p:blipFill>
          <a:blip r:embed="rId4"/>
          <a:stretch>
            <a:fillRect/>
          </a:stretch>
        </p:blipFill>
        <p:spPr>
          <a:xfrm flipH="1">
            <a:off x="6734176" y="6169421"/>
            <a:ext cx="488946" cy="508008"/>
          </a:xfrm>
          <a:prstGeom prst="rect">
            <a:avLst/>
          </a:prstGeom>
        </p:spPr>
      </p:pic>
      <p:pic>
        <p:nvPicPr>
          <p:cNvPr id="9" name="Content Placeholder 4" descr="Shows remainder of survey tab raised to indicate the next section will discuss surveyor activities for the remainder of the New LTC survey process." title="Remainder of Survey"/>
          <p:cNvPicPr>
            <a:picLocks noChangeAspect="1"/>
          </p:cNvPicPr>
          <p:nvPr/>
        </p:nvPicPr>
        <p:blipFill>
          <a:blip r:embed="rId6"/>
          <a:stretch>
            <a:fillRect/>
          </a:stretch>
        </p:blipFill>
        <p:spPr>
          <a:xfrm>
            <a:off x="1154953" y="389467"/>
            <a:ext cx="9682379" cy="4261902"/>
          </a:xfrm>
          <a:prstGeom prst="rect">
            <a:avLst/>
          </a:prstGeom>
        </p:spPr>
      </p:pic>
      <p:sp>
        <p:nvSpPr>
          <p:cNvPr id="12" name="Slide Number Placeholder 11"/>
          <p:cNvSpPr>
            <a:spLocks noGrp="1"/>
          </p:cNvSpPr>
          <p:nvPr>
            <p:ph type="sldNum" sz="quarter" idx="12"/>
          </p:nvPr>
        </p:nvSpPr>
        <p:spPr/>
        <p:txBody>
          <a:bodyPr/>
          <a:lstStyle/>
          <a:p>
            <a:fld id="{D57F1E4F-1CFF-5643-939E-02111984F565}" type="slidenum">
              <a:rPr lang="en-US" smtClean="0"/>
              <a:pPr/>
              <a:t>51</a:t>
            </a:fld>
            <a:endParaRPr lang="en-US" dirty="0"/>
          </a:p>
        </p:txBody>
      </p:sp>
    </p:spTree>
    <p:extLst>
      <p:ext uri="{BB962C8B-B14F-4D97-AF65-F5344CB8AC3E}">
        <p14:creationId xmlns:p14="http://schemas.microsoft.com/office/powerpoint/2010/main" val="41555460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36289" cy="834215"/>
          </a:xfrm>
        </p:spPr>
        <p:txBody>
          <a:bodyPr/>
          <a:lstStyle/>
          <a:p>
            <a:r>
              <a:rPr lang="en-US" dirty="0"/>
              <a:t>Remainder of Survey</a:t>
            </a:r>
          </a:p>
        </p:txBody>
      </p:sp>
      <p:sp>
        <p:nvSpPr>
          <p:cNvPr id="3" name="Content Placeholder 2"/>
          <p:cNvSpPr>
            <a:spLocks noGrp="1"/>
          </p:cNvSpPr>
          <p:nvPr>
            <p:ph idx="1"/>
          </p:nvPr>
        </p:nvSpPr>
        <p:spPr>
          <a:xfrm>
            <a:off x="646112" y="1286934"/>
            <a:ext cx="10936288" cy="4892756"/>
          </a:xfrm>
        </p:spPr>
        <p:txBody>
          <a:bodyPr>
            <a:normAutofit fontScale="92500" lnSpcReduction="10000"/>
          </a:bodyPr>
          <a:lstStyle/>
          <a:p>
            <a:pPr marL="0" indent="0">
              <a:buNone/>
            </a:pPr>
            <a:r>
              <a:rPr lang="en-US" dirty="0"/>
              <a:t>The remainder of the survey, surveyors will: </a:t>
            </a:r>
          </a:p>
          <a:p>
            <a:pPr marL="285750" lvl="1">
              <a:buClrTx/>
              <a:buFont typeface="Arial" panose="020B0604020202020204" pitchFamily="34" charset="0"/>
              <a:buChar char="•"/>
            </a:pPr>
            <a:r>
              <a:rPr lang="en-US" dirty="0"/>
              <a:t>Continue In-depth Investigations,</a:t>
            </a:r>
          </a:p>
          <a:p>
            <a:pPr marL="285750" lvl="1">
              <a:buClrTx/>
              <a:buFont typeface="Arial" panose="020B0604020202020204" pitchFamily="34" charset="0"/>
              <a:buChar char="•"/>
            </a:pPr>
            <a:r>
              <a:rPr lang="en-US" dirty="0"/>
              <a:t>Complete Mandatory Facility Tasks:</a:t>
            </a:r>
          </a:p>
          <a:p>
            <a:pPr marL="574675" lvl="2">
              <a:buClrTx/>
              <a:buFont typeface="Arial" panose="020B0604020202020204" pitchFamily="34" charset="0"/>
              <a:buChar char="•"/>
            </a:pPr>
            <a:r>
              <a:rPr lang="en-US" dirty="0"/>
              <a:t>Dining (second observation, as needed)</a:t>
            </a:r>
          </a:p>
          <a:p>
            <a:pPr marL="574675" lvl="2">
              <a:buClrTx/>
              <a:buFont typeface="Arial" panose="020B0604020202020204" pitchFamily="34" charset="0"/>
              <a:buChar char="•"/>
            </a:pPr>
            <a:r>
              <a:rPr lang="en-US" dirty="0"/>
              <a:t>Infection Control / Antibiotic Stewardship</a:t>
            </a:r>
          </a:p>
          <a:p>
            <a:pPr marL="574675" lvl="2">
              <a:buClrTx/>
              <a:buFont typeface="Arial" panose="020B0604020202020204" pitchFamily="34" charset="0"/>
              <a:buChar char="•"/>
            </a:pPr>
            <a:r>
              <a:rPr lang="en-US" dirty="0"/>
              <a:t>Skilled nursing Beneficiary Notification</a:t>
            </a:r>
          </a:p>
          <a:p>
            <a:pPr marL="574675" lvl="2">
              <a:buClrTx/>
              <a:buFont typeface="Arial" panose="020B0604020202020204" pitchFamily="34" charset="0"/>
              <a:buChar char="•"/>
            </a:pPr>
            <a:r>
              <a:rPr lang="en-US" dirty="0"/>
              <a:t>Kitchen</a:t>
            </a:r>
          </a:p>
          <a:p>
            <a:pPr marL="574675" lvl="2">
              <a:buClrTx/>
              <a:buFont typeface="Arial" panose="020B0604020202020204" pitchFamily="34" charset="0"/>
              <a:buChar char="•"/>
            </a:pPr>
            <a:r>
              <a:rPr lang="en-US" dirty="0"/>
              <a:t>Medication Administration / Storage</a:t>
            </a:r>
          </a:p>
          <a:p>
            <a:pPr marL="574675" lvl="2">
              <a:buClrTx/>
              <a:buFont typeface="Arial" panose="020B0604020202020204" pitchFamily="34" charset="0"/>
              <a:buChar char="•"/>
            </a:pPr>
            <a:r>
              <a:rPr lang="en-US" dirty="0"/>
              <a:t>Resident Council Meeting</a:t>
            </a:r>
          </a:p>
          <a:p>
            <a:pPr marL="574675" lvl="2">
              <a:buClrTx/>
              <a:buFont typeface="Arial" panose="020B0604020202020204" pitchFamily="34" charset="0"/>
              <a:buChar char="•"/>
            </a:pPr>
            <a:r>
              <a:rPr lang="en-US" dirty="0"/>
              <a:t>Sufficient and Competent Staffing</a:t>
            </a:r>
          </a:p>
          <a:p>
            <a:pPr marL="574675" lvl="2">
              <a:buClrTx/>
              <a:buFont typeface="Arial" panose="020B0604020202020204" pitchFamily="34" charset="0"/>
              <a:buChar char="•"/>
            </a:pPr>
            <a:r>
              <a:rPr lang="en-US" dirty="0"/>
              <a:t>Quality Assessment and Performance Improvement. </a:t>
            </a:r>
          </a:p>
        </p:txBody>
      </p:sp>
      <p:pic>
        <p:nvPicPr>
          <p:cNvPr id="4" name="Picture 3" descr="Windows Media Player Back Button by mightyman - start button for the ...">
            <a:hlinkClick r:id="rId3" action="ppaction://hlinksldjump"/>
          </p:cNvPr>
          <p:cNvPicPr>
            <a:picLocks noChangeAspect="1"/>
          </p:cNvPicPr>
          <p:nvPr/>
        </p:nvPicPr>
        <p:blipFill>
          <a:blip r:embed="rId4"/>
          <a:stretch>
            <a:fillRect/>
          </a:stretch>
        </p:blipFill>
        <p:spPr>
          <a:xfrm>
            <a:off x="4937121" y="6184945"/>
            <a:ext cx="492129" cy="508008"/>
          </a:xfrm>
          <a:prstGeom prst="rect">
            <a:avLst/>
          </a:prstGeom>
        </p:spPr>
      </p:pic>
      <p:pic>
        <p:nvPicPr>
          <p:cNvPr id="5" name="Picture 4" descr="Forward Button">
            <a:hlinkClick r:id="rId5" action="ppaction://hlinksldjump"/>
          </p:cNvPr>
          <p:cNvPicPr>
            <a:picLocks noChangeAspect="1"/>
          </p:cNvPicPr>
          <p:nvPr/>
        </p:nvPicPr>
        <p:blipFill>
          <a:blip r:embed="rId4"/>
          <a:stretch>
            <a:fillRect/>
          </a:stretch>
        </p:blipFill>
        <p:spPr>
          <a:xfrm flipH="1">
            <a:off x="6734176" y="6169421"/>
            <a:ext cx="488946" cy="508008"/>
          </a:xfrm>
          <a:prstGeom prst="rect">
            <a:avLst/>
          </a:prstGeom>
        </p:spPr>
      </p:pic>
      <p:sp>
        <p:nvSpPr>
          <p:cNvPr id="10" name="Slide Number Placeholder 9"/>
          <p:cNvSpPr>
            <a:spLocks noGrp="1"/>
          </p:cNvSpPr>
          <p:nvPr>
            <p:ph type="sldNum" sz="quarter" idx="12"/>
          </p:nvPr>
        </p:nvSpPr>
        <p:spPr/>
        <p:txBody>
          <a:bodyPr/>
          <a:lstStyle/>
          <a:p>
            <a:r>
              <a:rPr lang="en-US" dirty="0"/>
              <a:t>52</a:t>
            </a:r>
          </a:p>
        </p:txBody>
      </p:sp>
    </p:spTree>
    <p:extLst>
      <p:ext uri="{BB962C8B-B14F-4D97-AF65-F5344CB8AC3E}">
        <p14:creationId xmlns:p14="http://schemas.microsoft.com/office/powerpoint/2010/main" val="20742150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36289" cy="1037415"/>
          </a:xfrm>
        </p:spPr>
        <p:txBody>
          <a:bodyPr/>
          <a:lstStyle/>
          <a:p>
            <a:r>
              <a:rPr lang="en-US" dirty="0"/>
              <a:t>Remainder of Survey (continued)</a:t>
            </a:r>
          </a:p>
        </p:txBody>
      </p:sp>
      <p:sp>
        <p:nvSpPr>
          <p:cNvPr id="3" name="Content Placeholder 2"/>
          <p:cNvSpPr>
            <a:spLocks noGrp="1"/>
          </p:cNvSpPr>
          <p:nvPr>
            <p:ph idx="1"/>
          </p:nvPr>
        </p:nvSpPr>
        <p:spPr>
          <a:xfrm>
            <a:off x="646112" y="1490134"/>
            <a:ext cx="10936288" cy="4462992"/>
          </a:xfrm>
        </p:spPr>
        <p:txBody>
          <a:bodyPr/>
          <a:lstStyle/>
          <a:p>
            <a:pPr marL="0" lvl="0" indent="0">
              <a:buNone/>
            </a:pPr>
            <a:r>
              <a:rPr lang="en-US" sz="2800" dirty="0">
                <a:ea typeface="Tahoma" panose="020B0604030504040204" pitchFamily="34" charset="0"/>
              </a:rPr>
              <a:t>Triggered Facility Tasks:</a:t>
            </a:r>
          </a:p>
          <a:p>
            <a:pPr marL="285750" lvl="1">
              <a:buClrTx/>
              <a:buFont typeface="Arial" panose="020B0604020202020204" pitchFamily="34" charset="0"/>
              <a:buChar char="•"/>
              <a:tabLst>
                <a:tab pos="58738" algn="l"/>
              </a:tabLst>
            </a:pPr>
            <a:r>
              <a:rPr lang="en-US" sz="2800" dirty="0">
                <a:ea typeface="Tahoma" panose="020B0604030504040204" pitchFamily="34" charset="0"/>
              </a:rPr>
              <a:t>Personal Funds</a:t>
            </a:r>
          </a:p>
          <a:p>
            <a:pPr marL="285750" lvl="1">
              <a:buClrTx/>
              <a:buFont typeface="Arial" panose="020B0604020202020204" pitchFamily="34" charset="0"/>
              <a:buChar char="•"/>
              <a:tabLst>
                <a:tab pos="58738" algn="l"/>
              </a:tabLst>
            </a:pPr>
            <a:r>
              <a:rPr lang="en-US" sz="2800" dirty="0">
                <a:ea typeface="Tahoma" panose="020B0604030504040204" pitchFamily="34" charset="0"/>
              </a:rPr>
              <a:t>Environment</a:t>
            </a:r>
          </a:p>
          <a:p>
            <a:pPr marL="285750" lvl="1">
              <a:buClrTx/>
              <a:buFont typeface="Arial" panose="020B0604020202020204" pitchFamily="34" charset="0"/>
              <a:buChar char="•"/>
              <a:tabLst>
                <a:tab pos="58738" algn="l"/>
              </a:tabLst>
            </a:pPr>
            <a:r>
              <a:rPr lang="en-US" sz="2800" dirty="0">
                <a:ea typeface="Tahoma" panose="020B0604030504040204" pitchFamily="34" charset="0"/>
              </a:rPr>
              <a:t>Resident Assessment (new triggered task):</a:t>
            </a:r>
          </a:p>
          <a:p>
            <a:pPr marL="574675" lvl="2">
              <a:buClrTx/>
              <a:buFont typeface="Arial" panose="020B0604020202020204" pitchFamily="34" charset="0"/>
              <a:buChar char="•"/>
              <a:tabLst>
                <a:tab pos="633413" algn="l"/>
              </a:tabLst>
            </a:pPr>
            <a:r>
              <a:rPr lang="en-US" sz="2800" dirty="0">
                <a:ea typeface="Tahoma" panose="020B0604030504040204" pitchFamily="34" charset="0"/>
              </a:rPr>
              <a:t>Delay with completion of MDS assessments</a:t>
            </a:r>
          </a:p>
          <a:p>
            <a:pPr marL="574675" lvl="2">
              <a:buClrTx/>
              <a:buFont typeface="Arial" panose="020B0604020202020204" pitchFamily="34" charset="0"/>
              <a:buChar char="•"/>
              <a:tabLst>
                <a:tab pos="633413" algn="l"/>
              </a:tabLst>
            </a:pPr>
            <a:r>
              <a:rPr lang="en-US" sz="2800" dirty="0">
                <a:ea typeface="Tahoma" panose="020B0604030504040204" pitchFamily="34" charset="0"/>
              </a:rPr>
              <a:t>Delay with submission of MDS assessments</a:t>
            </a:r>
          </a:p>
          <a:p>
            <a:pPr marL="574675" lvl="2">
              <a:buClrTx/>
              <a:buFont typeface="Arial" panose="020B0604020202020204" pitchFamily="34" charset="0"/>
              <a:buChar char="•"/>
              <a:tabLst>
                <a:tab pos="633413" algn="l"/>
              </a:tabLst>
            </a:pPr>
            <a:r>
              <a:rPr lang="en-US" sz="2800" dirty="0">
                <a:ea typeface="Tahoma" panose="020B0604030504040204" pitchFamily="34" charset="0"/>
              </a:rPr>
              <a:t>MDS Discrepancies.</a:t>
            </a:r>
          </a:p>
        </p:txBody>
      </p:sp>
      <p:pic>
        <p:nvPicPr>
          <p:cNvPr id="4" name="Picture 3" descr="Windows Media Player Back Button by mightyman - start button for the ...">
            <a:hlinkClick r:id="rId2" action="ppaction://hlinksldjump"/>
          </p:cNvPr>
          <p:cNvPicPr>
            <a:picLocks noChangeAspect="1"/>
          </p:cNvPicPr>
          <p:nvPr/>
        </p:nvPicPr>
        <p:blipFill>
          <a:blip r:embed="rId3"/>
          <a:stretch>
            <a:fillRect/>
          </a:stretch>
        </p:blipFill>
        <p:spPr>
          <a:xfrm>
            <a:off x="4937121" y="6184945"/>
            <a:ext cx="492129" cy="508008"/>
          </a:xfrm>
          <a:prstGeom prst="rect">
            <a:avLst/>
          </a:prstGeom>
        </p:spPr>
      </p:pic>
      <p:pic>
        <p:nvPicPr>
          <p:cNvPr id="5" name="Picture 4" descr="Forward Button">
            <a:hlinkClick r:id="rId4" action="ppaction://hlinksldjump"/>
          </p:cNvPr>
          <p:cNvPicPr>
            <a:picLocks noChangeAspect="1"/>
          </p:cNvPicPr>
          <p:nvPr/>
        </p:nvPicPr>
        <p:blipFill>
          <a:blip r:embed="rId3"/>
          <a:stretch>
            <a:fillRect/>
          </a:stretch>
        </p:blipFill>
        <p:spPr>
          <a:xfrm flipH="1">
            <a:off x="6734176" y="6169421"/>
            <a:ext cx="488946" cy="508008"/>
          </a:xfrm>
          <a:prstGeom prst="rect">
            <a:avLst/>
          </a:prstGeom>
        </p:spPr>
      </p:pic>
      <p:sp>
        <p:nvSpPr>
          <p:cNvPr id="10" name="Slide Number Placeholder 9"/>
          <p:cNvSpPr>
            <a:spLocks noGrp="1"/>
          </p:cNvSpPr>
          <p:nvPr>
            <p:ph type="sldNum" sz="quarter" idx="12"/>
          </p:nvPr>
        </p:nvSpPr>
        <p:spPr/>
        <p:txBody>
          <a:bodyPr/>
          <a:lstStyle/>
          <a:p>
            <a:r>
              <a:rPr lang="en-US" dirty="0"/>
              <a:t>53</a:t>
            </a:r>
          </a:p>
        </p:txBody>
      </p:sp>
    </p:spTree>
    <p:extLst>
      <p:ext uri="{BB962C8B-B14F-4D97-AF65-F5344CB8AC3E}">
        <p14:creationId xmlns:p14="http://schemas.microsoft.com/office/powerpoint/2010/main" val="36369057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Copy of the SNF Beneficiary Protection Notification Review worksheet the provdier will complete and review with the surveyors during the New LTC survey process" title="Skilled Nursing Beneficiary Protection Notification Worksheet"/>
          <p:cNvPicPr>
            <a:picLocks noGrp="1" noChangeAspect="1"/>
          </p:cNvPicPr>
          <p:nvPr>
            <p:ph idx="1"/>
          </p:nvPr>
        </p:nvPicPr>
        <p:blipFill rotWithShape="1">
          <a:blip r:embed="rId3"/>
          <a:srcRect l="248" b="24444"/>
          <a:stretch/>
        </p:blipFill>
        <p:spPr>
          <a:xfrm>
            <a:off x="3129754" y="208722"/>
            <a:ext cx="6807200" cy="5870802"/>
          </a:xfrm>
          <a:prstGeom prst="rect">
            <a:avLst/>
          </a:prstGeom>
        </p:spPr>
      </p:pic>
      <p:sp>
        <p:nvSpPr>
          <p:cNvPr id="2" name="Title 1"/>
          <p:cNvSpPr>
            <a:spLocks noGrp="1"/>
          </p:cNvSpPr>
          <p:nvPr>
            <p:ph type="title"/>
          </p:nvPr>
        </p:nvSpPr>
        <p:spPr>
          <a:xfrm>
            <a:off x="194460" y="1933133"/>
            <a:ext cx="2760133" cy="4039964"/>
          </a:xfrm>
        </p:spPr>
        <p:txBody>
          <a:bodyPr/>
          <a:lstStyle/>
          <a:p>
            <a:r>
              <a:rPr lang="en-US" dirty="0"/>
              <a:t>Skilled Nursing Beneficiary Protection Notification Review</a:t>
            </a:r>
          </a:p>
        </p:txBody>
      </p:sp>
      <p:pic>
        <p:nvPicPr>
          <p:cNvPr id="5" name="Picture 4" descr="Windows Media Player Back Button by mightyman - start button for the ...">
            <a:hlinkClick r:id="rId4" action="ppaction://hlinksldjump"/>
          </p:cNvPr>
          <p:cNvPicPr>
            <a:picLocks noChangeAspect="1"/>
          </p:cNvPicPr>
          <p:nvPr/>
        </p:nvPicPr>
        <p:blipFill>
          <a:blip r:embed="rId5"/>
          <a:stretch>
            <a:fillRect/>
          </a:stretch>
        </p:blipFill>
        <p:spPr>
          <a:xfrm>
            <a:off x="4937121" y="6184945"/>
            <a:ext cx="492129" cy="508008"/>
          </a:xfrm>
          <a:prstGeom prst="rect">
            <a:avLst/>
          </a:prstGeom>
        </p:spPr>
      </p:pic>
      <p:pic>
        <p:nvPicPr>
          <p:cNvPr id="6" name="Picture 5" descr="Forward Button">
            <a:hlinkClick r:id="rId6" action="ppaction://hlinksldjump"/>
          </p:cNvPr>
          <p:cNvPicPr>
            <a:picLocks noChangeAspect="1"/>
          </p:cNvPicPr>
          <p:nvPr/>
        </p:nvPicPr>
        <p:blipFill>
          <a:blip r:embed="rId5"/>
          <a:stretch>
            <a:fillRect/>
          </a:stretch>
        </p:blipFill>
        <p:spPr>
          <a:xfrm flipH="1">
            <a:off x="6734176" y="6169421"/>
            <a:ext cx="488946" cy="508008"/>
          </a:xfrm>
          <a:prstGeom prst="rect">
            <a:avLst/>
          </a:prstGeom>
        </p:spPr>
      </p:pic>
      <p:sp>
        <p:nvSpPr>
          <p:cNvPr id="11" name="Slide Number Placeholder 10"/>
          <p:cNvSpPr>
            <a:spLocks noGrp="1"/>
          </p:cNvSpPr>
          <p:nvPr>
            <p:ph type="sldNum" sz="quarter" idx="12"/>
          </p:nvPr>
        </p:nvSpPr>
        <p:spPr>
          <a:xfrm>
            <a:off x="5695155" y="6470374"/>
            <a:ext cx="838199" cy="330268"/>
          </a:xfrm>
        </p:spPr>
        <p:txBody>
          <a:bodyPr/>
          <a:lstStyle/>
          <a:p>
            <a:r>
              <a:rPr lang="en-US" dirty="0"/>
              <a:t>54</a:t>
            </a:r>
          </a:p>
        </p:txBody>
      </p:sp>
    </p:spTree>
    <p:extLst>
      <p:ext uri="{BB962C8B-B14F-4D97-AF65-F5344CB8AC3E}">
        <p14:creationId xmlns:p14="http://schemas.microsoft.com/office/powerpoint/2010/main" val="39574306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Potential Citation Review</a:t>
            </a:r>
          </a:p>
        </p:txBody>
      </p:sp>
      <p:sp>
        <p:nvSpPr>
          <p:cNvPr id="3" name="Content Placeholder 2"/>
          <p:cNvSpPr>
            <a:spLocks noGrp="1"/>
          </p:cNvSpPr>
          <p:nvPr>
            <p:ph idx="1"/>
          </p:nvPr>
        </p:nvSpPr>
        <p:spPr>
          <a:xfrm>
            <a:off x="646112" y="1439334"/>
            <a:ext cx="10936288" cy="4513792"/>
          </a:xfrm>
        </p:spPr>
        <p:txBody>
          <a:bodyPr/>
          <a:lstStyle/>
          <a:p>
            <a:pPr marL="0" indent="0">
              <a:buNone/>
            </a:pPr>
            <a:r>
              <a:rPr lang="en-US" sz="3600" dirty="0"/>
              <a:t>Once the survey team has completed all of their in-depth investigations and facility tasks, the team will conduct one final meeting to: </a:t>
            </a:r>
          </a:p>
          <a:p>
            <a:pPr marL="285750" lvl="1">
              <a:buClrTx/>
              <a:buFont typeface="Arial" panose="020B0604020202020204" pitchFamily="34" charset="0"/>
              <a:buChar char="•"/>
            </a:pPr>
            <a:r>
              <a:rPr lang="en-US" sz="3600" dirty="0"/>
              <a:t>Discuss pertinent survey findings</a:t>
            </a:r>
          </a:p>
          <a:p>
            <a:pPr marL="285750" lvl="1">
              <a:buClrTx/>
              <a:buFont typeface="Arial" panose="020B0604020202020204" pitchFamily="34" charset="0"/>
              <a:buChar char="•"/>
            </a:pPr>
            <a:r>
              <a:rPr lang="en-US" sz="3600" dirty="0"/>
              <a:t>Discuss potential non-compliance</a:t>
            </a:r>
          </a:p>
          <a:p>
            <a:pPr marL="285750" lvl="1">
              <a:buClrTx/>
              <a:buFont typeface="Arial" panose="020B0604020202020204" pitchFamily="34" charset="0"/>
              <a:buChar char="•"/>
            </a:pPr>
            <a:r>
              <a:rPr lang="en-US" sz="3600" dirty="0"/>
              <a:t>Determine potential citations.</a:t>
            </a:r>
          </a:p>
        </p:txBody>
      </p:sp>
      <p:pic>
        <p:nvPicPr>
          <p:cNvPr id="4" name="Picture 3" descr="Windows Media Player Back Button by mightyman - start button for the ...">
            <a:hlinkClick r:id="rId2" action="ppaction://hlinksldjump"/>
          </p:cNvPr>
          <p:cNvPicPr>
            <a:picLocks noChangeAspect="1"/>
          </p:cNvPicPr>
          <p:nvPr/>
        </p:nvPicPr>
        <p:blipFill>
          <a:blip r:embed="rId3"/>
          <a:stretch>
            <a:fillRect/>
          </a:stretch>
        </p:blipFill>
        <p:spPr>
          <a:xfrm>
            <a:off x="4937121" y="6184945"/>
            <a:ext cx="492129" cy="508008"/>
          </a:xfrm>
          <a:prstGeom prst="rect">
            <a:avLst/>
          </a:prstGeom>
        </p:spPr>
      </p:pic>
      <p:pic>
        <p:nvPicPr>
          <p:cNvPr id="5" name="Picture 4" descr="Forward Button">
            <a:hlinkClick r:id="rId4" action="ppaction://hlinksldjump"/>
          </p:cNvPr>
          <p:cNvPicPr>
            <a:picLocks noChangeAspect="1"/>
          </p:cNvPicPr>
          <p:nvPr/>
        </p:nvPicPr>
        <p:blipFill>
          <a:blip r:embed="rId3"/>
          <a:stretch>
            <a:fillRect/>
          </a:stretch>
        </p:blipFill>
        <p:spPr>
          <a:xfrm flipH="1">
            <a:off x="6734176" y="6169421"/>
            <a:ext cx="488946" cy="508008"/>
          </a:xfrm>
          <a:prstGeom prst="rect">
            <a:avLst/>
          </a:prstGeom>
        </p:spPr>
      </p:pic>
      <p:sp>
        <p:nvSpPr>
          <p:cNvPr id="10" name="Slide Number Placeholder 9"/>
          <p:cNvSpPr>
            <a:spLocks noGrp="1"/>
          </p:cNvSpPr>
          <p:nvPr>
            <p:ph type="sldNum" sz="quarter" idx="12"/>
          </p:nvPr>
        </p:nvSpPr>
        <p:spPr/>
        <p:txBody>
          <a:bodyPr/>
          <a:lstStyle/>
          <a:p>
            <a:r>
              <a:rPr lang="en-US" dirty="0"/>
              <a:t>55</a:t>
            </a:r>
          </a:p>
        </p:txBody>
      </p:sp>
    </p:spTree>
    <p:extLst>
      <p:ext uri="{BB962C8B-B14F-4D97-AF65-F5344CB8AC3E}">
        <p14:creationId xmlns:p14="http://schemas.microsoft.com/office/powerpoint/2010/main" val="29639202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809" y="1744135"/>
            <a:ext cx="3401064" cy="1303865"/>
          </a:xfrm>
        </p:spPr>
        <p:txBody>
          <a:bodyPr/>
          <a:lstStyle/>
          <a:p>
            <a:r>
              <a:rPr lang="en-US" sz="2800" dirty="0"/>
              <a:t>Remainder of Survey Overview</a:t>
            </a:r>
          </a:p>
        </p:txBody>
      </p:sp>
      <p:pic>
        <p:nvPicPr>
          <p:cNvPr id="9" name="Picture 8" descr="Cip art checklist" title="Remainder of Days Overview"/>
          <p:cNvPicPr>
            <a:picLocks noChangeAspect="1"/>
          </p:cNvPicPr>
          <p:nvPr/>
        </p:nvPicPr>
        <p:blipFill>
          <a:blip r:embed="rId2"/>
          <a:stretch>
            <a:fillRect/>
          </a:stretch>
        </p:blipFill>
        <p:spPr>
          <a:xfrm>
            <a:off x="1228705" y="3208868"/>
            <a:ext cx="3004628" cy="277410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Content Placeholder 2"/>
          <p:cNvSpPr>
            <a:spLocks noGrp="1"/>
          </p:cNvSpPr>
          <p:nvPr>
            <p:ph idx="1"/>
          </p:nvPr>
        </p:nvSpPr>
        <p:spPr>
          <a:xfrm>
            <a:off x="5429250" y="2065867"/>
            <a:ext cx="6162675" cy="3081866"/>
          </a:xfrm>
        </p:spPr>
        <p:txBody>
          <a:bodyPr anchor="t">
            <a:normAutofit/>
          </a:bodyPr>
          <a:lstStyle/>
          <a:p>
            <a:pPr lvl="0"/>
            <a:r>
              <a:rPr lang="en-US" sz="3200" dirty="0"/>
              <a:t>Continued In-depth Investigations</a:t>
            </a:r>
          </a:p>
          <a:p>
            <a:pPr lvl="0"/>
            <a:r>
              <a:rPr lang="en-US" sz="3200" dirty="0"/>
              <a:t>Mandatory Facility Tasks</a:t>
            </a:r>
          </a:p>
          <a:p>
            <a:pPr lvl="0"/>
            <a:r>
              <a:rPr lang="en-US" sz="3200" dirty="0"/>
              <a:t>Triggered Facility Tasks</a:t>
            </a:r>
          </a:p>
          <a:p>
            <a:pPr lvl="0"/>
            <a:r>
              <a:rPr lang="en-US" sz="3200" dirty="0"/>
              <a:t>Potential Citation Review</a:t>
            </a:r>
          </a:p>
        </p:txBody>
      </p:sp>
      <p:pic>
        <p:nvPicPr>
          <p:cNvPr id="6" name="Picture 5" descr="Windows Media Player Back Button by mightyman - start button for the ...">
            <a:hlinkClick r:id="rId3" action="ppaction://hlinksldjump"/>
          </p:cNvPr>
          <p:cNvPicPr>
            <a:picLocks noChangeAspect="1"/>
          </p:cNvPicPr>
          <p:nvPr/>
        </p:nvPicPr>
        <p:blipFill>
          <a:blip r:embed="rId4"/>
          <a:stretch>
            <a:fillRect/>
          </a:stretch>
        </p:blipFill>
        <p:spPr>
          <a:xfrm>
            <a:off x="4937121" y="6184945"/>
            <a:ext cx="492129" cy="508008"/>
          </a:xfrm>
          <a:prstGeom prst="rect">
            <a:avLst/>
          </a:prstGeom>
        </p:spPr>
      </p:pic>
      <p:pic>
        <p:nvPicPr>
          <p:cNvPr id="7" name="Picture 6" descr="Forward Button">
            <a:hlinkClick r:id="rId5" action="ppaction://hlinksldjump"/>
          </p:cNvPr>
          <p:cNvPicPr>
            <a:picLocks noChangeAspect="1"/>
          </p:cNvPicPr>
          <p:nvPr/>
        </p:nvPicPr>
        <p:blipFill>
          <a:blip r:embed="rId4"/>
          <a:stretch>
            <a:fillRect/>
          </a:stretch>
        </p:blipFill>
        <p:spPr>
          <a:xfrm flipH="1">
            <a:off x="6734176" y="6169421"/>
            <a:ext cx="488946" cy="508008"/>
          </a:xfrm>
          <a:prstGeom prst="rect">
            <a:avLst/>
          </a:prstGeom>
        </p:spPr>
      </p:pic>
      <p:sp>
        <p:nvSpPr>
          <p:cNvPr id="12" name="Slide Number Placeholder 11"/>
          <p:cNvSpPr>
            <a:spLocks noGrp="1"/>
          </p:cNvSpPr>
          <p:nvPr>
            <p:ph type="sldNum" sz="quarter" idx="12"/>
          </p:nvPr>
        </p:nvSpPr>
        <p:spPr/>
        <p:txBody>
          <a:bodyPr/>
          <a:lstStyle/>
          <a:p>
            <a:fld id="{D57F1E4F-1CFF-5643-939E-02111984F565}" type="slidenum">
              <a:rPr lang="en-US" smtClean="0"/>
              <a:pPr/>
              <a:t>56</a:t>
            </a:fld>
            <a:endParaRPr lang="en-US" dirty="0"/>
          </a:p>
        </p:txBody>
      </p:sp>
    </p:spTree>
    <p:extLst>
      <p:ext uri="{BB962C8B-B14F-4D97-AF65-F5344CB8AC3E}">
        <p14:creationId xmlns:p14="http://schemas.microsoft.com/office/powerpoint/2010/main" val="10628201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4956" y="4230217"/>
            <a:ext cx="10454338" cy="900582"/>
          </a:xfrm>
        </p:spPr>
        <p:txBody>
          <a:bodyPr/>
          <a:lstStyle/>
          <a:p>
            <a:r>
              <a:rPr lang="en-US" dirty="0"/>
              <a:t>Exit Conference</a:t>
            </a:r>
          </a:p>
        </p:txBody>
      </p:sp>
      <p:sp>
        <p:nvSpPr>
          <p:cNvPr id="5" name="Text Placeholder 4"/>
          <p:cNvSpPr>
            <a:spLocks noGrp="1"/>
          </p:cNvSpPr>
          <p:nvPr>
            <p:ph type="body" idx="1"/>
          </p:nvPr>
        </p:nvSpPr>
        <p:spPr>
          <a:xfrm>
            <a:off x="1154954" y="5130799"/>
            <a:ext cx="10454339" cy="506981"/>
          </a:xfrm>
        </p:spPr>
        <p:txBody>
          <a:bodyPr/>
          <a:lstStyle/>
          <a:p>
            <a:r>
              <a:rPr lang="en-US" altLang="en-US" dirty="0">
                <a:solidFill>
                  <a:schemeClr val="tx2"/>
                </a:solidFill>
              </a:rPr>
              <a:t>LTC Survey Process</a:t>
            </a:r>
            <a:endParaRPr lang="en-US" dirty="0">
              <a:solidFill>
                <a:schemeClr val="tx2"/>
              </a:solidFill>
            </a:endParaRPr>
          </a:p>
        </p:txBody>
      </p:sp>
      <p:pic>
        <p:nvPicPr>
          <p:cNvPr id="6" name="Picture 5" descr="Windows Media Player Back Button by mightyman - start button for the ...">
            <a:hlinkClick r:id="rId3" action="ppaction://hlinksldjump"/>
          </p:cNvPr>
          <p:cNvPicPr>
            <a:picLocks noChangeAspect="1"/>
          </p:cNvPicPr>
          <p:nvPr/>
        </p:nvPicPr>
        <p:blipFill>
          <a:blip r:embed="rId4"/>
          <a:stretch>
            <a:fillRect/>
          </a:stretch>
        </p:blipFill>
        <p:spPr>
          <a:xfrm>
            <a:off x="4937121" y="6184945"/>
            <a:ext cx="492129" cy="508008"/>
          </a:xfrm>
          <a:prstGeom prst="rect">
            <a:avLst/>
          </a:prstGeom>
        </p:spPr>
      </p:pic>
      <p:pic>
        <p:nvPicPr>
          <p:cNvPr id="7" name="Picture 6" descr="Forward Button">
            <a:hlinkClick r:id="rId5" action="ppaction://hlinksldjump"/>
          </p:cNvPr>
          <p:cNvPicPr>
            <a:picLocks noChangeAspect="1"/>
          </p:cNvPicPr>
          <p:nvPr/>
        </p:nvPicPr>
        <p:blipFill>
          <a:blip r:embed="rId4"/>
          <a:stretch>
            <a:fillRect/>
          </a:stretch>
        </p:blipFill>
        <p:spPr>
          <a:xfrm flipH="1">
            <a:off x="6734176" y="6169421"/>
            <a:ext cx="488946" cy="508008"/>
          </a:xfrm>
          <a:prstGeom prst="rect">
            <a:avLst/>
          </a:prstGeom>
        </p:spPr>
      </p:pic>
      <p:pic>
        <p:nvPicPr>
          <p:cNvPr id="2" name="Picture 1" descr="Shows exit conference tab raised to indicate the next section will discuss surveyor activities for day one of the new LTC survey process." title="Exit Conference"/>
          <p:cNvPicPr>
            <a:picLocks noChangeAspect="1"/>
          </p:cNvPicPr>
          <p:nvPr/>
        </p:nvPicPr>
        <p:blipFill>
          <a:blip r:embed="rId6"/>
          <a:stretch>
            <a:fillRect/>
          </a:stretch>
        </p:blipFill>
        <p:spPr>
          <a:xfrm>
            <a:off x="1341912" y="595615"/>
            <a:ext cx="9239442" cy="3729603"/>
          </a:xfrm>
          <a:prstGeom prst="rect">
            <a:avLst/>
          </a:prstGeom>
        </p:spPr>
      </p:pic>
      <p:sp>
        <p:nvSpPr>
          <p:cNvPr id="12" name="Slide Number Placeholder 11"/>
          <p:cNvSpPr>
            <a:spLocks noGrp="1"/>
          </p:cNvSpPr>
          <p:nvPr>
            <p:ph type="sldNum" sz="quarter" idx="12"/>
          </p:nvPr>
        </p:nvSpPr>
        <p:spPr/>
        <p:txBody>
          <a:bodyPr/>
          <a:lstStyle/>
          <a:p>
            <a:fld id="{D57F1E4F-1CFF-5643-939E-02111984F565}" type="slidenum">
              <a:rPr lang="en-US" smtClean="0"/>
              <a:pPr/>
              <a:t>57</a:t>
            </a:fld>
            <a:endParaRPr lang="en-US" dirty="0"/>
          </a:p>
        </p:txBody>
      </p:sp>
    </p:spTree>
    <p:extLst>
      <p:ext uri="{BB962C8B-B14F-4D97-AF65-F5344CB8AC3E}">
        <p14:creationId xmlns:p14="http://schemas.microsoft.com/office/powerpoint/2010/main" val="20710518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Exit Conference</a:t>
            </a:r>
          </a:p>
        </p:txBody>
      </p:sp>
      <p:sp>
        <p:nvSpPr>
          <p:cNvPr id="3" name="Content Placeholder 2"/>
          <p:cNvSpPr>
            <a:spLocks noGrp="1"/>
          </p:cNvSpPr>
          <p:nvPr>
            <p:ph idx="1"/>
          </p:nvPr>
        </p:nvSpPr>
        <p:spPr>
          <a:xfrm>
            <a:off x="646112" y="1270000"/>
            <a:ext cx="10936288" cy="4683125"/>
          </a:xfrm>
        </p:spPr>
        <p:txBody>
          <a:bodyPr>
            <a:normAutofit/>
          </a:bodyPr>
          <a:lstStyle/>
          <a:p>
            <a:pPr lvl="0">
              <a:buClrTx/>
              <a:buFont typeface="Arial" panose="020B0604020202020204" pitchFamily="34" charset="0"/>
              <a:buChar char="•"/>
            </a:pPr>
            <a:r>
              <a:rPr lang="en-US" dirty="0"/>
              <a:t>The exit conference is conducted in the same manner as previous surveys. </a:t>
            </a:r>
          </a:p>
          <a:p>
            <a:pPr lvl="0">
              <a:buClrTx/>
              <a:buFont typeface="Arial" panose="020B0604020202020204" pitchFamily="34" charset="0"/>
              <a:buChar char="•"/>
            </a:pPr>
            <a:r>
              <a:rPr lang="en-US" dirty="0"/>
              <a:t>The exit conference should include the Administrator, Director of Nursing, Resident Council President, up to two interested residents if applicable, and the Ombudsman. </a:t>
            </a:r>
          </a:p>
          <a:p>
            <a:pPr lvl="0">
              <a:buClrTx/>
              <a:buFont typeface="Arial" panose="020B0604020202020204" pitchFamily="34" charset="0"/>
              <a:buChar char="•"/>
            </a:pPr>
            <a:r>
              <a:rPr lang="en-US" dirty="0"/>
              <a:t>During the exit conference the TC will: </a:t>
            </a:r>
          </a:p>
          <a:p>
            <a:pPr lvl="1">
              <a:buClrTx/>
              <a:buFont typeface="Arial" panose="020B0604020202020204" pitchFamily="34" charset="0"/>
              <a:buChar char="•"/>
            </a:pPr>
            <a:r>
              <a:rPr lang="en-US" dirty="0"/>
              <a:t>Report potential findings of non-compliance under regulatory headings and identify facts related to non-compliance (i.e. number of residents)</a:t>
            </a:r>
          </a:p>
          <a:p>
            <a:pPr lvl="1">
              <a:buClrTx/>
              <a:buFont typeface="Arial" panose="020B0604020202020204" pitchFamily="34" charset="0"/>
              <a:buChar char="•"/>
            </a:pPr>
            <a:r>
              <a:rPr lang="en-US" dirty="0"/>
              <a:t>Report preliminary findings, avoiding specific scope/severity determination, unless there is an Immediate Jeopardy</a:t>
            </a:r>
          </a:p>
          <a:p>
            <a:pPr lvl="1">
              <a:buClrTx/>
              <a:buFont typeface="Arial" panose="020B0604020202020204" pitchFamily="34" charset="0"/>
              <a:buChar char="•"/>
            </a:pPr>
            <a:r>
              <a:rPr lang="en-US" dirty="0"/>
              <a:t>Advise the provider that these findings are preliminary and not finalized until receipt of the statement of deficiencies, the CMS-2567. </a:t>
            </a:r>
          </a:p>
        </p:txBody>
      </p:sp>
      <p:pic>
        <p:nvPicPr>
          <p:cNvPr id="4" name="Picture 3" descr="Windows Media Player Back Button by mightyman - start button for the ...">
            <a:hlinkClick r:id="rId3" action="ppaction://hlinksldjump"/>
          </p:cNvPr>
          <p:cNvPicPr>
            <a:picLocks noChangeAspect="1"/>
          </p:cNvPicPr>
          <p:nvPr/>
        </p:nvPicPr>
        <p:blipFill>
          <a:blip r:embed="rId4"/>
          <a:stretch>
            <a:fillRect/>
          </a:stretch>
        </p:blipFill>
        <p:spPr>
          <a:xfrm>
            <a:off x="4937121" y="6184945"/>
            <a:ext cx="492129" cy="508008"/>
          </a:xfrm>
          <a:prstGeom prst="rect">
            <a:avLst/>
          </a:prstGeom>
        </p:spPr>
      </p:pic>
      <p:pic>
        <p:nvPicPr>
          <p:cNvPr id="5" name="Picture 4" descr="Forward Button">
            <a:hlinkClick r:id="rId5" action="ppaction://hlinksldjump"/>
          </p:cNvPr>
          <p:cNvPicPr>
            <a:picLocks noChangeAspect="1"/>
          </p:cNvPicPr>
          <p:nvPr/>
        </p:nvPicPr>
        <p:blipFill>
          <a:blip r:embed="rId4"/>
          <a:stretch>
            <a:fillRect/>
          </a:stretch>
        </p:blipFill>
        <p:spPr>
          <a:xfrm flipH="1">
            <a:off x="6734176" y="6169421"/>
            <a:ext cx="488946" cy="508008"/>
          </a:xfrm>
          <a:prstGeom prst="rect">
            <a:avLst/>
          </a:prstGeom>
        </p:spPr>
      </p:pic>
      <p:sp>
        <p:nvSpPr>
          <p:cNvPr id="10" name="Slide Number Placeholder 9"/>
          <p:cNvSpPr>
            <a:spLocks noGrp="1"/>
          </p:cNvSpPr>
          <p:nvPr>
            <p:ph type="sldNum" sz="quarter" idx="12"/>
          </p:nvPr>
        </p:nvSpPr>
        <p:spPr/>
        <p:txBody>
          <a:bodyPr/>
          <a:lstStyle/>
          <a:p>
            <a:r>
              <a:rPr lang="en-US" dirty="0"/>
              <a:t>58</a:t>
            </a:r>
          </a:p>
        </p:txBody>
      </p:sp>
    </p:spTree>
    <p:extLst>
      <p:ext uri="{BB962C8B-B14F-4D97-AF65-F5344CB8AC3E}">
        <p14:creationId xmlns:p14="http://schemas.microsoft.com/office/powerpoint/2010/main" val="31479721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1843" y="3645310"/>
            <a:ext cx="3401064" cy="1447800"/>
          </a:xfrm>
        </p:spPr>
        <p:txBody>
          <a:bodyPr anchor="ctr"/>
          <a:lstStyle/>
          <a:p>
            <a:r>
              <a:rPr lang="en-US" sz="4400" dirty="0"/>
              <a:t>Conclusion</a:t>
            </a:r>
          </a:p>
        </p:txBody>
      </p:sp>
      <p:sp>
        <p:nvSpPr>
          <p:cNvPr id="5" name="Text Placeholder 4"/>
          <p:cNvSpPr>
            <a:spLocks noGrp="1"/>
          </p:cNvSpPr>
          <p:nvPr>
            <p:ph idx="1"/>
          </p:nvPr>
        </p:nvSpPr>
        <p:spPr>
          <a:xfrm>
            <a:off x="281843" y="4787808"/>
            <a:ext cx="3302016" cy="1055012"/>
          </a:xfrm>
        </p:spPr>
        <p:txBody>
          <a:bodyPr anchor="t">
            <a:normAutofit/>
          </a:bodyPr>
          <a:lstStyle/>
          <a:p>
            <a:pPr marL="0" indent="0">
              <a:buNone/>
            </a:pPr>
            <a:r>
              <a:rPr lang="en-US" altLang="en-US" sz="2000" dirty="0">
                <a:solidFill>
                  <a:schemeClr val="tx2"/>
                </a:solidFill>
              </a:rPr>
              <a:t>LTC Survey Process</a:t>
            </a:r>
            <a:endParaRPr lang="en-US" sz="2000" dirty="0">
              <a:solidFill>
                <a:schemeClr val="tx2"/>
              </a:solidFill>
            </a:endParaRPr>
          </a:p>
        </p:txBody>
      </p:sp>
      <p:sp>
        <p:nvSpPr>
          <p:cNvPr id="3" name="Text Placeholder 2">
            <a:extLst>
              <a:ext uri="{FF2B5EF4-FFF2-40B4-BE49-F238E27FC236}">
                <a16:creationId xmlns="" xmlns:a16="http://schemas.microsoft.com/office/drawing/2014/main" id="{DEB72B2A-EB01-4138-86D3-776FABA362ED}"/>
              </a:ext>
            </a:extLst>
          </p:cNvPr>
          <p:cNvSpPr>
            <a:spLocks noGrp="1"/>
          </p:cNvSpPr>
          <p:nvPr>
            <p:ph type="body" sz="half" idx="2"/>
          </p:nvPr>
        </p:nvSpPr>
        <p:spPr>
          <a:xfrm>
            <a:off x="4321277" y="265472"/>
            <a:ext cx="7698658" cy="5577348"/>
          </a:xfrm>
        </p:spPr>
        <p:txBody>
          <a:bodyPr>
            <a:normAutofit/>
          </a:bodyPr>
          <a:lstStyle/>
          <a:p>
            <a:pPr lvl="0">
              <a:spcBef>
                <a:spcPts val="0"/>
              </a:spcBef>
              <a:buClrTx/>
              <a:buSzTx/>
            </a:pPr>
            <a:r>
              <a:rPr lang="en-US" sz="2800" b="1" dirty="0">
                <a:solidFill>
                  <a:prstClr val="white"/>
                </a:solidFill>
                <a:ea typeface="+mn-ea"/>
              </a:rPr>
              <a:t>This training has provided you with an in-depth overview of :</a:t>
            </a:r>
            <a:endParaRPr lang="en-US" sz="2800" dirty="0">
              <a:solidFill>
                <a:prstClr val="white"/>
              </a:solidFill>
              <a:ea typeface="+mn-ea"/>
            </a:endParaRPr>
          </a:p>
          <a:p>
            <a:pPr marL="457200" lvl="0" indent="-457200">
              <a:spcBef>
                <a:spcPts val="0"/>
              </a:spcBef>
              <a:buClrTx/>
              <a:buSzTx/>
              <a:buFont typeface="Wingdings" panose="05000000000000000000" pitchFamily="2" charset="2"/>
              <a:buChar char="Ø"/>
            </a:pPr>
            <a:r>
              <a:rPr lang="en-US" sz="2800" dirty="0">
                <a:solidFill>
                  <a:prstClr val="white"/>
                </a:solidFill>
                <a:ea typeface="+mn-ea"/>
              </a:rPr>
              <a:t>Regulatory Reform</a:t>
            </a:r>
          </a:p>
          <a:p>
            <a:pPr marL="457200" lvl="0" indent="-457200">
              <a:spcBef>
                <a:spcPts val="0"/>
              </a:spcBef>
              <a:buClrTx/>
              <a:buSzTx/>
              <a:buFont typeface="Wingdings" panose="05000000000000000000" pitchFamily="2" charset="2"/>
              <a:buChar char="Ø"/>
            </a:pPr>
            <a:r>
              <a:rPr lang="en-US" sz="2800" dirty="0">
                <a:solidFill>
                  <a:prstClr val="white"/>
                </a:solidFill>
                <a:ea typeface="+mn-ea"/>
              </a:rPr>
              <a:t>Rationale Behind the Changes to the New Survey Process</a:t>
            </a:r>
          </a:p>
          <a:p>
            <a:pPr marL="457200" lvl="0" indent="-457200">
              <a:spcBef>
                <a:spcPts val="0"/>
              </a:spcBef>
              <a:buClrTx/>
              <a:buSzTx/>
              <a:buFont typeface="Wingdings" panose="05000000000000000000" pitchFamily="2" charset="2"/>
              <a:buChar char="Ø"/>
            </a:pPr>
            <a:r>
              <a:rPr lang="en-US" sz="2800" dirty="0">
                <a:solidFill>
                  <a:prstClr val="white"/>
                </a:solidFill>
                <a:ea typeface="+mn-ea"/>
              </a:rPr>
              <a:t>Key Changes to the Survey Process</a:t>
            </a:r>
          </a:p>
          <a:p>
            <a:pPr marL="457200" lvl="0" indent="-457200">
              <a:spcBef>
                <a:spcPts val="0"/>
              </a:spcBef>
              <a:buClrTx/>
              <a:buSzTx/>
              <a:buFont typeface="Wingdings" panose="05000000000000000000" pitchFamily="2" charset="2"/>
              <a:buChar char="Ø"/>
            </a:pPr>
            <a:r>
              <a:rPr lang="en-US" sz="2800" dirty="0">
                <a:solidFill>
                  <a:prstClr val="white"/>
                </a:solidFill>
                <a:ea typeface="+mn-ea"/>
              </a:rPr>
              <a:t>Comparison of the Three Survey Processes</a:t>
            </a:r>
          </a:p>
          <a:p>
            <a:pPr marL="457200" lvl="0" indent="-457200">
              <a:spcBef>
                <a:spcPts val="0"/>
              </a:spcBef>
              <a:spcAft>
                <a:spcPts val="3000"/>
              </a:spcAft>
              <a:buClrTx/>
              <a:buSzTx/>
              <a:buFont typeface="Wingdings" panose="05000000000000000000" pitchFamily="2" charset="2"/>
              <a:buChar char="Ø"/>
            </a:pPr>
            <a:r>
              <a:rPr lang="en-US" sz="2800" dirty="0">
                <a:solidFill>
                  <a:prstClr val="white"/>
                </a:solidFill>
                <a:ea typeface="+mn-ea"/>
              </a:rPr>
              <a:t>New LTC Survey Process.</a:t>
            </a:r>
          </a:p>
          <a:p>
            <a:pPr lvl="0">
              <a:spcBef>
                <a:spcPts val="0"/>
              </a:spcBef>
              <a:buClrTx/>
              <a:buSzTx/>
            </a:pPr>
            <a:r>
              <a:rPr lang="en-US" sz="2800" dirty="0">
                <a:solidFill>
                  <a:prstClr val="white"/>
                </a:solidFill>
                <a:ea typeface="+mn-ea"/>
              </a:rPr>
              <a:t>Note: All survey documents outlined in this training can be located at</a:t>
            </a:r>
            <a:r>
              <a:rPr lang="en-US" dirty="0">
                <a:solidFill>
                  <a:prstClr val="white"/>
                </a:solidFill>
                <a:ea typeface="+mn-ea"/>
              </a:rPr>
              <a:t>: </a:t>
            </a:r>
            <a:r>
              <a:rPr lang="en-US" sz="1800" dirty="0">
                <a:ea typeface="+mn-ea"/>
              </a:rPr>
              <a:t>https://www.cms.gov/Medicare/Provider-Enrollment-and-Certification/GuidanceforLawsAndRegulations/Nursing-Homes.html</a:t>
            </a:r>
            <a:endParaRPr lang="en-US" sz="3000" dirty="0">
              <a:ea typeface="+mn-ea"/>
            </a:endParaRPr>
          </a:p>
        </p:txBody>
      </p:sp>
      <p:sp>
        <p:nvSpPr>
          <p:cNvPr id="12" name="Slide Number Placeholder 11"/>
          <p:cNvSpPr>
            <a:spLocks noGrp="1"/>
          </p:cNvSpPr>
          <p:nvPr>
            <p:ph type="sldNum" sz="quarter" idx="12"/>
          </p:nvPr>
        </p:nvSpPr>
        <p:spPr/>
        <p:txBody>
          <a:bodyPr/>
          <a:lstStyle/>
          <a:p>
            <a:fld id="{D57F1E4F-1CFF-5643-939E-02111984F565}" type="slidenum">
              <a:rPr lang="en-US" smtClean="0"/>
              <a:pPr/>
              <a:t>59</a:t>
            </a:fld>
            <a:endParaRPr lang="en-US" dirty="0"/>
          </a:p>
        </p:txBody>
      </p:sp>
      <p:pic>
        <p:nvPicPr>
          <p:cNvPr id="6" name="Picture 5" descr="Windows Media Player Back Button by mightyman - start button for the ...">
            <a:hlinkClick r:id="rId3" action="ppaction://hlinksldjump"/>
          </p:cNvPr>
          <p:cNvPicPr>
            <a:picLocks noChangeAspect="1"/>
          </p:cNvPicPr>
          <p:nvPr/>
        </p:nvPicPr>
        <p:blipFill>
          <a:blip r:embed="rId4"/>
          <a:stretch>
            <a:fillRect/>
          </a:stretch>
        </p:blipFill>
        <p:spPr>
          <a:xfrm>
            <a:off x="4937121" y="6184945"/>
            <a:ext cx="492129" cy="508008"/>
          </a:xfrm>
          <a:prstGeom prst="rect">
            <a:avLst/>
          </a:prstGeom>
        </p:spPr>
      </p:pic>
      <p:pic>
        <p:nvPicPr>
          <p:cNvPr id="7" name="Picture 6" descr="Forward Button">
            <a:hlinkClick r:id="rId5" action="ppaction://hlinksldjump"/>
          </p:cNvPr>
          <p:cNvPicPr>
            <a:picLocks noChangeAspect="1"/>
          </p:cNvPicPr>
          <p:nvPr/>
        </p:nvPicPr>
        <p:blipFill>
          <a:blip r:embed="rId4"/>
          <a:stretch>
            <a:fillRect/>
          </a:stretch>
        </p:blipFill>
        <p:spPr>
          <a:xfrm flipH="1">
            <a:off x="6734176" y="6169421"/>
            <a:ext cx="488946" cy="508008"/>
          </a:xfrm>
          <a:prstGeom prst="rect">
            <a:avLst/>
          </a:prstGeom>
        </p:spPr>
      </p:pic>
    </p:spTree>
    <p:extLst>
      <p:ext uri="{BB962C8B-B14F-4D97-AF65-F5344CB8AC3E}">
        <p14:creationId xmlns:p14="http://schemas.microsoft.com/office/powerpoint/2010/main" val="1158295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36289" cy="1088215"/>
          </a:xfrm>
        </p:spPr>
        <p:txBody>
          <a:bodyPr/>
          <a:lstStyle/>
          <a:p>
            <a:pPr algn="ctr"/>
            <a:r>
              <a:rPr lang="en-US" dirty="0"/>
              <a:t>Overview of Regulatory Reform (continued)</a:t>
            </a:r>
          </a:p>
        </p:txBody>
      </p:sp>
      <p:sp>
        <p:nvSpPr>
          <p:cNvPr id="3" name="Content Placeholder 2"/>
          <p:cNvSpPr>
            <a:spLocks noGrp="1"/>
          </p:cNvSpPr>
          <p:nvPr>
            <p:ph idx="1"/>
          </p:nvPr>
        </p:nvSpPr>
        <p:spPr>
          <a:xfrm>
            <a:off x="646112" y="1625600"/>
            <a:ext cx="10936288" cy="4023032"/>
          </a:xfrm>
        </p:spPr>
        <p:txBody>
          <a:bodyPr>
            <a:normAutofit fontScale="25000" lnSpcReduction="20000"/>
          </a:bodyPr>
          <a:lstStyle/>
          <a:p>
            <a:pPr marL="0" indent="0">
              <a:buNone/>
            </a:pPr>
            <a:r>
              <a:rPr lang="en-US" sz="12800" dirty="0"/>
              <a:t>The regulation reform implemented a number of pieces of legislation from the Affordable Care Act (ACA) and the Improving Medicare Post-Acute Care Transformation (IMPACT) Act, including the following compliance and ethics programs:</a:t>
            </a:r>
          </a:p>
          <a:p>
            <a:pPr marL="176213" lvl="2" indent="738188">
              <a:buClrTx/>
              <a:buFont typeface="Arial" panose="020B0604020202020204" pitchFamily="34" charset="0"/>
              <a:buChar char="•"/>
            </a:pPr>
            <a:r>
              <a:rPr lang="en-US" sz="12800" dirty="0"/>
              <a:t>Quality Assurance and Performance Improvement (QAPI),</a:t>
            </a:r>
          </a:p>
          <a:p>
            <a:pPr marL="176213" lvl="2" indent="738188">
              <a:buClrTx/>
              <a:buFont typeface="Arial" panose="020B0604020202020204" pitchFamily="34" charset="0"/>
              <a:buChar char="•"/>
            </a:pPr>
            <a:r>
              <a:rPr lang="en-US" sz="12800" dirty="0"/>
              <a:t>Reporting suspicion of a crime,</a:t>
            </a:r>
          </a:p>
          <a:p>
            <a:pPr marL="176213" lvl="2" indent="738188">
              <a:buClrTx/>
              <a:buFont typeface="Arial" panose="020B0604020202020204" pitchFamily="34" charset="0"/>
              <a:buChar char="•"/>
            </a:pPr>
            <a:r>
              <a:rPr lang="en-US" sz="12800" dirty="0"/>
              <a:t>Increased discharge planning requirements, and</a:t>
            </a:r>
          </a:p>
          <a:p>
            <a:pPr marL="176213" lvl="2" indent="738188">
              <a:buClrTx/>
              <a:buFont typeface="Arial" panose="020B0604020202020204" pitchFamily="34" charset="0"/>
              <a:buChar char="•"/>
            </a:pPr>
            <a:r>
              <a:rPr lang="en-US" sz="12800" dirty="0"/>
              <a:t>Staff training.</a:t>
            </a:r>
          </a:p>
        </p:txBody>
      </p:sp>
      <p:pic>
        <p:nvPicPr>
          <p:cNvPr id="4" name="Picture 3" descr="Windows Media Player Back Button by mightyman - start button for the ...">
            <a:hlinkClick r:id="rId3" action="ppaction://hlinksldjump"/>
          </p:cNvPr>
          <p:cNvPicPr>
            <a:picLocks noChangeAspect="1"/>
          </p:cNvPicPr>
          <p:nvPr/>
        </p:nvPicPr>
        <p:blipFill>
          <a:blip r:embed="rId4"/>
          <a:stretch>
            <a:fillRect/>
          </a:stretch>
        </p:blipFill>
        <p:spPr>
          <a:xfrm>
            <a:off x="4937121" y="6184945"/>
            <a:ext cx="492129" cy="508008"/>
          </a:xfrm>
          <a:prstGeom prst="rect">
            <a:avLst/>
          </a:prstGeom>
        </p:spPr>
      </p:pic>
      <p:pic>
        <p:nvPicPr>
          <p:cNvPr id="5" name="Picture 4" descr="Forward Button">
            <a:hlinkClick r:id="rId5" action="ppaction://hlinksldjump"/>
          </p:cNvPr>
          <p:cNvPicPr>
            <a:picLocks noChangeAspect="1"/>
          </p:cNvPicPr>
          <p:nvPr/>
        </p:nvPicPr>
        <p:blipFill>
          <a:blip r:embed="rId4"/>
          <a:stretch>
            <a:fillRect/>
          </a:stretch>
        </p:blipFill>
        <p:spPr>
          <a:xfrm flipH="1">
            <a:off x="6734176" y="6169421"/>
            <a:ext cx="488946" cy="508008"/>
          </a:xfrm>
          <a:prstGeom prst="rect">
            <a:avLst/>
          </a:prstGeom>
        </p:spPr>
      </p:pic>
      <p:sp>
        <p:nvSpPr>
          <p:cNvPr id="10" name="Slide Number Placeholder 9"/>
          <p:cNvSpPr>
            <a:spLocks noGrp="1"/>
          </p:cNvSpPr>
          <p:nvPr>
            <p:ph type="sldNum" sz="quarter" idx="12"/>
          </p:nvPr>
        </p:nvSpPr>
        <p:spPr/>
        <p:txBody>
          <a:bodyPr/>
          <a:lstStyle/>
          <a:p>
            <a:r>
              <a:rPr lang="en-US" dirty="0"/>
              <a:t>6</a:t>
            </a:r>
          </a:p>
        </p:txBody>
      </p:sp>
    </p:spTree>
    <p:extLst>
      <p:ext uri="{BB962C8B-B14F-4D97-AF65-F5344CB8AC3E}">
        <p14:creationId xmlns:p14="http://schemas.microsoft.com/office/powerpoint/2010/main" val="39048727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Further Questions</a:t>
            </a:r>
          </a:p>
        </p:txBody>
      </p:sp>
      <p:sp>
        <p:nvSpPr>
          <p:cNvPr id="8" name="Content Placeholder 7"/>
          <p:cNvSpPr>
            <a:spLocks noGrp="1"/>
          </p:cNvSpPr>
          <p:nvPr>
            <p:ph idx="1"/>
          </p:nvPr>
        </p:nvSpPr>
        <p:spPr>
          <a:xfrm>
            <a:off x="646112" y="1557868"/>
            <a:ext cx="10936288" cy="4395258"/>
          </a:xfrm>
        </p:spPr>
        <p:txBody>
          <a:bodyPr/>
          <a:lstStyle/>
          <a:p>
            <a:pPr marL="0" indent="0">
              <a:buNone/>
            </a:pPr>
            <a:r>
              <a:rPr lang="en-US" sz="2800" dirty="0"/>
              <a:t>If you have any further questions please submit all questions regarding the new LTC Survey Process to the Nursing Home Survey Development mailbox at: </a:t>
            </a:r>
          </a:p>
          <a:p>
            <a:pPr marL="0" indent="0">
              <a:spcBef>
                <a:spcPts val="0"/>
              </a:spcBef>
              <a:buNone/>
            </a:pPr>
            <a:r>
              <a:rPr lang="en-US" sz="2800" u="sng" dirty="0">
                <a:hlinkClick r:id="rId3" tooltip="NHSurveyDevelopment@cms.hhs.gov "/>
              </a:rPr>
              <a:t>NHSurveyDevelopment@cms.hhs.gov </a:t>
            </a:r>
            <a:endParaRPr lang="en-US" sz="2800" dirty="0"/>
          </a:p>
        </p:txBody>
      </p:sp>
      <p:pic>
        <p:nvPicPr>
          <p:cNvPr id="3" name="Picture 2" descr="Windows Media Player Back Button by mightyman - start button for the ...">
            <a:hlinkClick r:id="rId4" action="ppaction://hlinksldjump"/>
          </p:cNvPr>
          <p:cNvPicPr>
            <a:picLocks noChangeAspect="1"/>
          </p:cNvPicPr>
          <p:nvPr/>
        </p:nvPicPr>
        <p:blipFill>
          <a:blip r:embed="rId5"/>
          <a:stretch>
            <a:fillRect/>
          </a:stretch>
        </p:blipFill>
        <p:spPr>
          <a:xfrm>
            <a:off x="4937121" y="6184945"/>
            <a:ext cx="492129" cy="508008"/>
          </a:xfrm>
          <a:prstGeom prst="rect">
            <a:avLst/>
          </a:prstGeom>
        </p:spPr>
      </p:pic>
      <p:pic>
        <p:nvPicPr>
          <p:cNvPr id="5" name="Picture 4" descr="Forward Button">
            <a:hlinkClick r:id="rId6" action="ppaction://hlinksldjump"/>
          </p:cNvPr>
          <p:cNvPicPr>
            <a:picLocks noChangeAspect="1"/>
          </p:cNvPicPr>
          <p:nvPr/>
        </p:nvPicPr>
        <p:blipFill>
          <a:blip r:embed="rId5"/>
          <a:stretch>
            <a:fillRect/>
          </a:stretch>
        </p:blipFill>
        <p:spPr>
          <a:xfrm flipH="1">
            <a:off x="6734176" y="6169421"/>
            <a:ext cx="488946" cy="508008"/>
          </a:xfrm>
          <a:prstGeom prst="rect">
            <a:avLst/>
          </a:prstGeom>
        </p:spPr>
      </p:pic>
      <p:sp>
        <p:nvSpPr>
          <p:cNvPr id="11" name="Slide Number Placeholder 10"/>
          <p:cNvSpPr>
            <a:spLocks noGrp="1"/>
          </p:cNvSpPr>
          <p:nvPr>
            <p:ph type="sldNum" sz="quarter" idx="12"/>
          </p:nvPr>
        </p:nvSpPr>
        <p:spPr/>
        <p:txBody>
          <a:bodyPr/>
          <a:lstStyle/>
          <a:p>
            <a:r>
              <a:rPr lang="en-US" dirty="0"/>
              <a:t>60</a:t>
            </a:r>
          </a:p>
        </p:txBody>
      </p:sp>
    </p:spTree>
    <p:extLst>
      <p:ext uri="{BB962C8B-B14F-4D97-AF65-F5344CB8AC3E}">
        <p14:creationId xmlns:p14="http://schemas.microsoft.com/office/powerpoint/2010/main" val="24541782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ongratulations in written over ballo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825" y="0"/>
            <a:ext cx="7121525" cy="3408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988702" y="2756539"/>
            <a:ext cx="10454338" cy="2713236"/>
          </a:xfrm>
        </p:spPr>
        <p:txBody>
          <a:bodyPr anchor="t"/>
          <a:lstStyle/>
          <a:p>
            <a:pPr marL="457200"/>
            <a:r>
              <a:rPr lang="en-US" sz="3200" dirty="0"/>
              <a:t>You have completed the Provider Training for the New LTC Survey Process.</a:t>
            </a:r>
            <a:br>
              <a:rPr lang="en-US" sz="3200" dirty="0"/>
            </a:br>
            <a:r>
              <a:rPr lang="en-US" sz="3200" dirty="0"/>
              <a:t>If you would like to watch this presentation again please click the FORWARD button. To exit, click the X in the upper right-hand corner of your screen.</a:t>
            </a:r>
          </a:p>
        </p:txBody>
      </p:sp>
      <p:pic>
        <p:nvPicPr>
          <p:cNvPr id="6" name="Picture 5" descr="Windows Media Player Back Button by mightyman - start button for the ...">
            <a:hlinkClick r:id="rId4" action="ppaction://hlinksldjump"/>
          </p:cNvPr>
          <p:cNvPicPr>
            <a:picLocks noChangeAspect="1"/>
          </p:cNvPicPr>
          <p:nvPr/>
        </p:nvPicPr>
        <p:blipFill>
          <a:blip r:embed="rId5"/>
          <a:stretch>
            <a:fillRect/>
          </a:stretch>
        </p:blipFill>
        <p:spPr>
          <a:xfrm>
            <a:off x="4937121" y="6184945"/>
            <a:ext cx="492129" cy="508008"/>
          </a:xfrm>
          <a:prstGeom prst="rect">
            <a:avLst/>
          </a:prstGeom>
        </p:spPr>
      </p:pic>
      <p:pic>
        <p:nvPicPr>
          <p:cNvPr id="7" name="Picture 6" descr="Forward Button">
            <a:hlinkClick r:id="rId6" action="ppaction://hlinksldjump"/>
          </p:cNvPr>
          <p:cNvPicPr>
            <a:picLocks noChangeAspect="1"/>
          </p:cNvPicPr>
          <p:nvPr/>
        </p:nvPicPr>
        <p:blipFill>
          <a:blip r:embed="rId5"/>
          <a:stretch>
            <a:fillRect/>
          </a:stretch>
        </p:blipFill>
        <p:spPr>
          <a:xfrm flipH="1">
            <a:off x="6734176" y="6169421"/>
            <a:ext cx="488946" cy="508008"/>
          </a:xfrm>
          <a:prstGeom prst="rect">
            <a:avLst/>
          </a:prstGeom>
        </p:spPr>
      </p:pic>
      <p:sp>
        <p:nvSpPr>
          <p:cNvPr id="10" name="Slide Number Placeholder 9"/>
          <p:cNvSpPr>
            <a:spLocks noGrp="1"/>
          </p:cNvSpPr>
          <p:nvPr>
            <p:ph type="sldNum" sz="quarter" idx="12"/>
          </p:nvPr>
        </p:nvSpPr>
        <p:spPr/>
        <p:txBody>
          <a:bodyPr/>
          <a:lstStyle/>
          <a:p>
            <a:fld id="{D57F1E4F-1CFF-5643-939E-02111984F565}" type="slidenum">
              <a:rPr lang="en-US" smtClean="0"/>
              <a:pPr/>
              <a:t>61</a:t>
            </a:fld>
            <a:endParaRPr lang="en-US" dirty="0"/>
          </a:p>
        </p:txBody>
      </p:sp>
    </p:spTree>
    <p:extLst>
      <p:ext uri="{BB962C8B-B14F-4D97-AF65-F5344CB8AC3E}">
        <p14:creationId xmlns:p14="http://schemas.microsoft.com/office/powerpoint/2010/main" val="39705562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46112" y="1253613"/>
            <a:ext cx="10936288" cy="4581529"/>
          </a:xfrm>
        </p:spPr>
        <p:txBody>
          <a:bodyPr>
            <a:normAutofit fontScale="70000" lnSpcReduction="20000"/>
          </a:bodyPr>
          <a:lstStyle/>
          <a:p>
            <a:pPr>
              <a:spcAft>
                <a:spcPts val="3000"/>
              </a:spcAft>
            </a:pPr>
            <a:r>
              <a:rPr lang="en-US" dirty="0"/>
              <a:t>Centers for Disease Control. Core Elements for Antibiotic Stewardship in Nursing Homes. Creating a Culture to Improve Antibiotic use in Nursing Homes. Retrieved from </a:t>
            </a:r>
            <a:r>
              <a:rPr lang="en-US" u="sng" dirty="0">
                <a:hlinkClick r:id="rId2" tooltip="https://www.cdc.gov/longtermcare/pdfs/factsheet-core-elements-creating-culture-improve-use.pdf  "/>
              </a:rPr>
              <a:t>https://www.cdc.gov/longtermcare/pdfs/factsheet-core-elements-creating-culture-improve-use.pdf</a:t>
            </a:r>
            <a:r>
              <a:rPr lang="en-US" dirty="0">
                <a:hlinkClick r:id="rId2" tooltip="https://www.cdc.gov/longtermcare/pdfs/factsheet-core-elements-creating-culture-improve-use.pdf  "/>
              </a:rPr>
              <a:t>  </a:t>
            </a:r>
            <a:endParaRPr lang="en-US" dirty="0"/>
          </a:p>
          <a:p>
            <a:pPr>
              <a:spcAft>
                <a:spcPts val="3000"/>
              </a:spcAft>
            </a:pPr>
            <a:r>
              <a:rPr lang="en-US" dirty="0"/>
              <a:t>Centers for Medicare and Medicaid Services (CMS, 2017). Long-Term Care Survey Entrance Conference and Provider Matrix. Retrieved from: </a:t>
            </a:r>
            <a:r>
              <a:rPr lang="en-US" u="sng" dirty="0">
                <a:hlinkClick r:id="rId3" tooltip="https://www.cms.gov/Medicare/Provider-Enrollment-and-Certification/GuidanceforLawsAndRegulations/Nursing-Homes.html "/>
              </a:rPr>
              <a:t>https://www.cms.gov/Medicare/Provider-Enrollment-and-Certification/GuidanceforLawsAndRegulations/Nursing-Homes.html</a:t>
            </a:r>
            <a:r>
              <a:rPr lang="en-US" dirty="0">
                <a:hlinkClick r:id="rId3" tooltip="https://www.cms.gov/Medicare/Provider-Enrollment-and-Certification/GuidanceforLawsAndRegulations/Nursing-Homes.html "/>
              </a:rPr>
              <a:t> </a:t>
            </a:r>
            <a:endParaRPr lang="en-US" dirty="0"/>
          </a:p>
          <a:p>
            <a:pPr>
              <a:spcAft>
                <a:spcPts val="3000"/>
              </a:spcAft>
            </a:pPr>
            <a:r>
              <a:rPr lang="en-US" dirty="0"/>
              <a:t>Centers for Medicare and Medicaid Services (CMS, 2017). Long-Term Care Pathways. Retrieved from:  </a:t>
            </a:r>
            <a:r>
              <a:rPr lang="en-US" u="sng" dirty="0">
                <a:hlinkClick r:id="rId3" tooltip="https://www.cms.gov/Medicare/Provider-Enrollment-and-Certification/GuidanceforLawsAndRegulations/Nursing-Homes.html "/>
              </a:rPr>
              <a:t>https://www.cms.gov/Medicare/Provider-Enrollment-and-Certification/GuidanceforLawsAndRegulations/Nursing-Homes.html</a:t>
            </a:r>
            <a:r>
              <a:rPr lang="en-US" dirty="0">
                <a:hlinkClick r:id="rId3" tooltip="https://www.cms.gov/Medicare/Provider-Enrollment-and-Certification/GuidanceforLawsAndRegulations/Nursing-Homes.html "/>
              </a:rPr>
              <a:t> </a:t>
            </a:r>
            <a:endParaRPr lang="en-US" dirty="0"/>
          </a:p>
          <a:p>
            <a:r>
              <a:rPr lang="en-US" dirty="0"/>
              <a:t>Federal Register: The Daily Journal of the United States Government (2016). Medicare and Medicaid Programs; Reform of Requirements for Long-Term Care Facilities. A Rule by the Centers for Medicare and Medicaid Services on 10/04/2016. Retrieved from: </a:t>
            </a:r>
            <a:r>
              <a:rPr lang="en-US" u="sng" dirty="0">
                <a:hlinkClick r:id="rId4" tooltip="https://www.federalregister.gov/documents/2016/10/04/2016-23503/medicare-and-medicaid-programs-reform-of-requirements-for-long-term-care-facilities "/>
              </a:rPr>
              <a:t>https://www.federalregister.gov/documents/2016/10/04/2016-23503/medicare-and-medicaid-programs-reform-of-requirements-for-long-term-care-facilities</a:t>
            </a:r>
            <a:r>
              <a:rPr lang="en-US" dirty="0">
                <a:hlinkClick r:id="rId4" tooltip="https://www.federalregister.gov/documents/2016/10/04/2016-23503/medicare-and-medicaid-programs-reform-of-requirements-for-long-term-care-facilities "/>
              </a:rPr>
              <a:t> </a:t>
            </a:r>
            <a:endParaRPr lang="en-US" dirty="0"/>
          </a:p>
        </p:txBody>
      </p:sp>
      <p:pic>
        <p:nvPicPr>
          <p:cNvPr id="4" name="Picture 3" descr="Windows Media Player Back Button by mightyman - start button for the ...">
            <a:hlinkClick r:id="rId5" action="ppaction://hlinksldjump"/>
          </p:cNvPr>
          <p:cNvPicPr>
            <a:picLocks noChangeAspect="1"/>
          </p:cNvPicPr>
          <p:nvPr/>
        </p:nvPicPr>
        <p:blipFill>
          <a:blip r:embed="rId6"/>
          <a:stretch>
            <a:fillRect/>
          </a:stretch>
        </p:blipFill>
        <p:spPr>
          <a:xfrm>
            <a:off x="4937121" y="6184945"/>
            <a:ext cx="492129" cy="508008"/>
          </a:xfrm>
          <a:prstGeom prst="rect">
            <a:avLst/>
          </a:prstGeom>
        </p:spPr>
      </p:pic>
      <p:pic>
        <p:nvPicPr>
          <p:cNvPr id="5" name="Picture 4" descr="Forward Button">
            <a:hlinkClick r:id="rId7" action="ppaction://hlinksldjump"/>
          </p:cNvPr>
          <p:cNvPicPr>
            <a:picLocks noChangeAspect="1"/>
          </p:cNvPicPr>
          <p:nvPr/>
        </p:nvPicPr>
        <p:blipFill>
          <a:blip r:embed="rId6"/>
          <a:stretch>
            <a:fillRect/>
          </a:stretch>
        </p:blipFill>
        <p:spPr>
          <a:xfrm flipH="1">
            <a:off x="6734176" y="6169421"/>
            <a:ext cx="488946" cy="508008"/>
          </a:xfrm>
          <a:prstGeom prst="rect">
            <a:avLst/>
          </a:prstGeom>
        </p:spPr>
      </p:pic>
      <p:sp>
        <p:nvSpPr>
          <p:cNvPr id="10" name="Slide Number Placeholder 9"/>
          <p:cNvSpPr>
            <a:spLocks noGrp="1"/>
          </p:cNvSpPr>
          <p:nvPr>
            <p:ph type="sldNum" sz="quarter" idx="12"/>
          </p:nvPr>
        </p:nvSpPr>
        <p:spPr/>
        <p:txBody>
          <a:bodyPr/>
          <a:lstStyle/>
          <a:p>
            <a:r>
              <a:rPr lang="en-US" dirty="0"/>
              <a:t>62</a:t>
            </a:r>
          </a:p>
        </p:txBody>
      </p:sp>
    </p:spTree>
    <p:extLst>
      <p:ext uri="{BB962C8B-B14F-4D97-AF65-F5344CB8AC3E}">
        <p14:creationId xmlns:p14="http://schemas.microsoft.com/office/powerpoint/2010/main" val="2036482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1" y="452718"/>
            <a:ext cx="11176000" cy="1071282"/>
          </a:xfrm>
        </p:spPr>
        <p:txBody>
          <a:bodyPr/>
          <a:lstStyle/>
          <a:p>
            <a:pPr algn="ctr"/>
            <a:r>
              <a:rPr lang="en-US" dirty="0"/>
              <a:t>Regulatory Reform Phased Implementation</a:t>
            </a:r>
          </a:p>
        </p:txBody>
      </p:sp>
      <p:pic>
        <p:nvPicPr>
          <p:cNvPr id="4" name="Content Placeholder 4" descr="This document provides viewers with each phase of the implementation of the new regulatory reform" title="Regulatory Reform Phased Implementation"/>
          <p:cNvPicPr>
            <a:picLocks noGrp="1" noChangeAspect="1"/>
          </p:cNvPicPr>
          <p:nvPr>
            <p:ph idx="1"/>
          </p:nvPr>
        </p:nvPicPr>
        <p:blipFill>
          <a:blip r:embed="rId2"/>
          <a:stretch>
            <a:fillRect/>
          </a:stretch>
        </p:blipFill>
        <p:spPr>
          <a:xfrm>
            <a:off x="273683" y="1625857"/>
            <a:ext cx="11681141" cy="4426183"/>
          </a:xfrm>
          <a:prstGeom prst="rect">
            <a:avLst/>
          </a:prstGeom>
        </p:spPr>
      </p:pic>
      <p:pic>
        <p:nvPicPr>
          <p:cNvPr id="5" name="Picture 4" descr="Forward Button">
            <a:hlinkClick r:id="rId3" action="ppaction://hlinksldjump"/>
          </p:cNvPr>
          <p:cNvPicPr>
            <a:picLocks noChangeAspect="1"/>
          </p:cNvPicPr>
          <p:nvPr/>
        </p:nvPicPr>
        <p:blipFill>
          <a:blip r:embed="rId4"/>
          <a:stretch>
            <a:fillRect/>
          </a:stretch>
        </p:blipFill>
        <p:spPr>
          <a:xfrm flipH="1">
            <a:off x="6734176" y="6169421"/>
            <a:ext cx="488946" cy="508008"/>
          </a:xfrm>
          <a:prstGeom prst="rect">
            <a:avLst/>
          </a:prstGeom>
        </p:spPr>
      </p:pic>
      <p:pic>
        <p:nvPicPr>
          <p:cNvPr id="6" name="Picture 5" descr="Windows Media Player Back Button by mightyman - start button for the ...">
            <a:hlinkClick r:id="rId5" action="ppaction://hlinksldjump"/>
          </p:cNvPr>
          <p:cNvPicPr>
            <a:picLocks noChangeAspect="1"/>
          </p:cNvPicPr>
          <p:nvPr/>
        </p:nvPicPr>
        <p:blipFill>
          <a:blip r:embed="rId4"/>
          <a:stretch>
            <a:fillRect/>
          </a:stretch>
        </p:blipFill>
        <p:spPr>
          <a:xfrm>
            <a:off x="4937121" y="6184945"/>
            <a:ext cx="492129" cy="508008"/>
          </a:xfrm>
          <a:prstGeom prst="rect">
            <a:avLst/>
          </a:prstGeom>
        </p:spPr>
      </p:pic>
      <p:sp>
        <p:nvSpPr>
          <p:cNvPr id="11" name="Slide Number Placeholder 10"/>
          <p:cNvSpPr>
            <a:spLocks noGrp="1"/>
          </p:cNvSpPr>
          <p:nvPr>
            <p:ph type="sldNum" sz="quarter" idx="12"/>
          </p:nvPr>
        </p:nvSpPr>
        <p:spPr/>
        <p:txBody>
          <a:bodyPr/>
          <a:lstStyle/>
          <a:p>
            <a:r>
              <a:rPr lang="en-US" dirty="0"/>
              <a:t>7</a:t>
            </a:r>
          </a:p>
        </p:txBody>
      </p:sp>
    </p:spTree>
    <p:extLst>
      <p:ext uri="{BB962C8B-B14F-4D97-AF65-F5344CB8AC3E}">
        <p14:creationId xmlns:p14="http://schemas.microsoft.com/office/powerpoint/2010/main" val="803888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8933" y="2861733"/>
            <a:ext cx="10830361" cy="1915647"/>
          </a:xfrm>
        </p:spPr>
        <p:txBody>
          <a:bodyPr/>
          <a:lstStyle/>
          <a:p>
            <a:r>
              <a:rPr lang="en-US" dirty="0"/>
              <a:t>Rationale Behind the Changes</a:t>
            </a:r>
            <a:br>
              <a:rPr lang="en-US" dirty="0"/>
            </a:br>
            <a:r>
              <a:rPr lang="en-US" sz="1900" dirty="0"/>
              <a:t>LTC SURVEY PROCESS</a:t>
            </a:r>
          </a:p>
        </p:txBody>
      </p:sp>
      <p:pic>
        <p:nvPicPr>
          <p:cNvPr id="6" name="Picture 5" descr="Windows Media Player Back Button by mightyman - start button for the ...">
            <a:hlinkClick r:id="rId3" action="ppaction://hlinksldjump"/>
          </p:cNvPr>
          <p:cNvPicPr>
            <a:picLocks noChangeAspect="1"/>
          </p:cNvPicPr>
          <p:nvPr/>
        </p:nvPicPr>
        <p:blipFill>
          <a:blip r:embed="rId4"/>
          <a:stretch>
            <a:fillRect/>
          </a:stretch>
        </p:blipFill>
        <p:spPr>
          <a:xfrm>
            <a:off x="4937121" y="6184945"/>
            <a:ext cx="492129" cy="508008"/>
          </a:xfrm>
          <a:prstGeom prst="rect">
            <a:avLst/>
          </a:prstGeom>
        </p:spPr>
      </p:pic>
      <p:pic>
        <p:nvPicPr>
          <p:cNvPr id="7" name="Picture 6" descr="Forward Button">
            <a:hlinkClick r:id="rId5" action="ppaction://hlinksldjump"/>
          </p:cNvPr>
          <p:cNvPicPr>
            <a:picLocks noChangeAspect="1"/>
          </p:cNvPicPr>
          <p:nvPr/>
        </p:nvPicPr>
        <p:blipFill>
          <a:blip r:embed="rId4"/>
          <a:stretch>
            <a:fillRect/>
          </a:stretch>
        </p:blipFill>
        <p:spPr>
          <a:xfrm flipH="1">
            <a:off x="6734176" y="6169421"/>
            <a:ext cx="488946" cy="508008"/>
          </a:xfrm>
          <a:prstGeom prst="rect">
            <a:avLst/>
          </a:prstGeom>
        </p:spPr>
      </p:pic>
      <p:sp>
        <p:nvSpPr>
          <p:cNvPr id="11" name="Slide Number Placeholder 10"/>
          <p:cNvSpPr>
            <a:spLocks noGrp="1"/>
          </p:cNvSpPr>
          <p:nvPr>
            <p:ph type="sldNum" sz="quarter" idx="12"/>
          </p:nvPr>
        </p:nvSpPr>
        <p:spPr/>
        <p:txBody>
          <a:bodyPr/>
          <a:lstStyle/>
          <a:p>
            <a:fld id="{D57F1E4F-1CFF-5643-939E-02111984F565}" type="slidenum">
              <a:rPr lang="en-US" smtClean="0"/>
              <a:pPr/>
              <a:t>8</a:t>
            </a:fld>
            <a:endParaRPr lang="en-US" dirty="0"/>
          </a:p>
        </p:txBody>
      </p:sp>
    </p:spTree>
    <p:extLst>
      <p:ext uri="{BB962C8B-B14F-4D97-AF65-F5344CB8AC3E}">
        <p14:creationId xmlns:p14="http://schemas.microsoft.com/office/powerpoint/2010/main" val="906532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Intent of Changes</a:t>
            </a:r>
            <a:br>
              <a:rPr lang="en-US" dirty="0"/>
            </a:br>
            <a:r>
              <a:rPr lang="en-US" dirty="0"/>
              <a:t>to the LTC Survey Process</a:t>
            </a:r>
          </a:p>
        </p:txBody>
      </p:sp>
      <p:pic>
        <p:nvPicPr>
          <p:cNvPr id="6" name="Picture 5" descr="Forward Button">
            <a:hlinkClick r:id="rId3" action="ppaction://hlinksldjump"/>
          </p:cNvPr>
          <p:cNvPicPr>
            <a:picLocks noChangeAspect="1"/>
          </p:cNvPicPr>
          <p:nvPr/>
        </p:nvPicPr>
        <p:blipFill>
          <a:blip r:embed="rId4"/>
          <a:stretch>
            <a:fillRect/>
          </a:stretch>
        </p:blipFill>
        <p:spPr>
          <a:xfrm flipH="1">
            <a:off x="6734176" y="6169421"/>
            <a:ext cx="488946" cy="508008"/>
          </a:xfrm>
          <a:prstGeom prst="rect">
            <a:avLst/>
          </a:prstGeom>
        </p:spPr>
      </p:pic>
      <p:pic>
        <p:nvPicPr>
          <p:cNvPr id="7" name="Picture 6" descr="Windows Media Player Back Button by mightyman - start button for the ...">
            <a:hlinkClick r:id="rId5" action="ppaction://hlinksldjump"/>
          </p:cNvPr>
          <p:cNvPicPr>
            <a:picLocks noChangeAspect="1"/>
          </p:cNvPicPr>
          <p:nvPr/>
        </p:nvPicPr>
        <p:blipFill>
          <a:blip r:embed="rId4"/>
          <a:stretch>
            <a:fillRect/>
          </a:stretch>
        </p:blipFill>
        <p:spPr>
          <a:xfrm>
            <a:off x="4937121" y="6184945"/>
            <a:ext cx="492129" cy="508008"/>
          </a:xfrm>
          <a:prstGeom prst="rect">
            <a:avLst/>
          </a:prstGeom>
        </p:spPr>
      </p:pic>
      <p:sp>
        <p:nvSpPr>
          <p:cNvPr id="12" name="Slide Number Placeholder 11"/>
          <p:cNvSpPr>
            <a:spLocks noGrp="1"/>
          </p:cNvSpPr>
          <p:nvPr>
            <p:ph type="sldNum" sz="quarter" idx="12"/>
          </p:nvPr>
        </p:nvSpPr>
        <p:spPr/>
        <p:txBody>
          <a:bodyPr/>
          <a:lstStyle/>
          <a:p>
            <a:r>
              <a:rPr lang="en-US" dirty="0"/>
              <a:t>9</a:t>
            </a:r>
          </a:p>
        </p:txBody>
      </p:sp>
      <p:pic>
        <p:nvPicPr>
          <p:cNvPr id="4" name="Picture 3" descr="Traditional + QIS = New LTCSP">
            <a:extLst>
              <a:ext uri="{FF2B5EF4-FFF2-40B4-BE49-F238E27FC236}">
                <a16:creationId xmlns="" xmlns:a16="http://schemas.microsoft.com/office/drawing/2014/main" id="{F2A1E195-D211-46B3-A837-040819DC24E4}"/>
              </a:ext>
            </a:extLst>
          </p:cNvPr>
          <p:cNvPicPr>
            <a:picLocks noChangeAspect="1"/>
          </p:cNvPicPr>
          <p:nvPr/>
        </p:nvPicPr>
        <p:blipFill>
          <a:blip r:embed="rId6"/>
          <a:stretch>
            <a:fillRect/>
          </a:stretch>
        </p:blipFill>
        <p:spPr>
          <a:xfrm>
            <a:off x="618269" y="1496084"/>
            <a:ext cx="10955462" cy="4249280"/>
          </a:xfrm>
          <a:prstGeom prst="rect">
            <a:avLst/>
          </a:prstGeom>
        </p:spPr>
      </p:pic>
    </p:spTree>
    <p:extLst>
      <p:ext uri="{BB962C8B-B14F-4D97-AF65-F5344CB8AC3E}">
        <p14:creationId xmlns:p14="http://schemas.microsoft.com/office/powerpoint/2010/main" val="16964785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 Overview of the New Long Term Care (LTC) Survey Process&amp;quot;&quot;/&gt;&lt;property id=&quot;20307&quot; value=&quot;256&quot;/&gt;&lt;/object&gt;&lt;object type=&quot;3&quot; unique_id=&quot;10005&quot;&gt;&lt;property id=&quot;20148&quot; value=&quot;5&quot;/&gt;&lt;property id=&quot;20300&quot; value=&quot;Slide 3 - &amp;quot;Presentation Outline&amp;quot;&quot;/&gt;&lt;property id=&quot;20307&quot; value=&quot;257&quot;/&gt;&lt;/object&gt;&lt;object type=&quot;3&quot; unique_id=&quot;10006&quot;&gt;&lt;property id=&quot;20148&quot; value=&quot;5&quot;/&gt;&lt;property id=&quot;20300&quot; value=&quot;Slide 5 - &amp;quot;Overview of Regulatory Reform &amp;quot;&quot;/&gt;&lt;property id=&quot;20307&quot; value=&quot;258&quot;/&gt;&lt;/object&gt;&lt;object type=&quot;3&quot; unique_id=&quot;10007&quot;&gt;&lt;property id=&quot;20148&quot; value=&quot;5&quot;/&gt;&lt;property id=&quot;20300&quot; value=&quot;Slide 17 - &amp;quot;Day One&amp;quot;&quot;/&gt;&lt;property id=&quot;20307&quot; value=&quot;259&quot;/&gt;&lt;/object&gt;&lt;object type=&quot;3&quot; unique_id=&quot;10008&quot;&gt;&lt;property id=&quot;20148&quot; value=&quot;5&quot;/&gt;&lt;property id=&quot;20300&quot; value=&quot;Slide 22 - &amp;quot;Day Two&amp;quot;&quot;/&gt;&lt;property id=&quot;20307&quot; value=&quot;260&quot;/&gt;&lt;/object&gt;&lt;object type=&quot;3&quot; unique_id=&quot;10009&quot;&gt;&lt;property id=&quot;20148&quot; value=&quot;5&quot;/&gt;&lt;property id=&quot;20300&quot; value=&quot;Slide 27 - &amp;quot;Day Three – Day Five&amp;quot;&quot;/&gt;&lt;property id=&quot;20307&quot; value=&quot;261&quot;/&gt;&lt;/object&gt;&lt;object type=&quot;3&quot; unique_id=&quot;10012&quot;&gt;&lt;property id=&quot;20148&quot; value=&quot;5&quot;/&gt;&lt;property id=&quot;20300&quot; value=&quot;Slide 32 - &amp;quot;Exit Conference&amp;quot;&quot;/&gt;&lt;property id=&quot;20307&quot; value=&quot;264&quot;/&gt;&lt;/object&gt;&lt;object type=&quot;3&quot; unique_id=&quot;10120&quot;&gt;&lt;property id=&quot;20148&quot; value=&quot;5&quot;/&gt;&lt;property id=&quot;20300&quot; value=&quot;Slide 38 - &amp;quot;Conclusion&amp;quot;&quot;/&gt;&lt;property id=&quot;20307&quot; value=&quot;265&quot;/&gt;&lt;/object&gt;&lt;object type=&quot;3&quot; unique_id=&quot;10313&quot;&gt;&lt;property id=&quot;20148&quot; value=&quot;5&quot;/&gt;&lt;property id=&quot;20300&quot; value=&quot;Slide 4 - &amp;quot;Overview of Regulatory Reform&amp;quot;&quot;/&gt;&lt;property id=&quot;20307&quot; value=&quot;266&quot;/&gt;&lt;/object&gt;&lt;object type=&quot;3&quot; unique_id=&quot;10314&quot;&gt;&lt;property id=&quot;20148&quot; value=&quot;5&quot;/&gt;&lt;property id=&quot;20300&quot; value=&quot;Slide 10 - &amp;quot;Entrance Conference&amp;quot;&quot;/&gt;&lt;property id=&quot;20307&quot; value=&quot;267&quot;/&gt;&lt;/object&gt;&lt;object type=&quot;3&quot; unique_id=&quot;10315&quot;&gt;&lt;property id=&quot;20148&quot; value=&quot;5&quot;/&gt;&lt;property id=&quot;20300&quot; value=&quot;Slide 11 - &amp;quot;Entrance Conference&amp;quot;&quot;/&gt;&lt;property id=&quot;20307&quot; value=&quot;268&quot;/&gt;&lt;/object&gt;&lt;object type=&quot;3&quot; unique_id=&quot;10316&quot;&gt;&lt;property id=&quot;20148&quot; value=&quot;5&quot;/&gt;&lt;property id=&quot;20300&quot; value=&quot;Slide 16 - &amp;quot;Day One&amp;quot;&quot;/&gt;&lt;property id=&quot;20307&quot; value=&quot;269&quot;/&gt;&lt;/object&gt;&lt;object type=&quot;3&quot; unique_id=&quot;10317&quot;&gt;&lt;property id=&quot;20148&quot; value=&quot;5&quot;/&gt;&lt;property id=&quot;20300&quot; value=&quot;Slide 21 - &amp;quot;Day Two&amp;quot;&quot;/&gt;&lt;property id=&quot;20307&quot; value=&quot;270&quot;/&gt;&lt;/object&gt;&lt;object type=&quot;3&quot; unique_id=&quot;10318&quot;&gt;&lt;property id=&quot;20148&quot; value=&quot;5&quot;/&gt;&lt;property id=&quot;20300&quot; value=&quot;Slide 26 - &amp;quot;Day Three – Day Five&amp;quot;&quot;/&gt;&lt;property id=&quot;20307&quot; value=&quot;271&quot;/&gt;&lt;/object&gt;&lt;object type=&quot;3&quot; unique_id=&quot;10321&quot;&gt;&lt;property id=&quot;20148&quot; value=&quot;5&quot;/&gt;&lt;property id=&quot;20300&quot; value=&quot;Slide 31 - &amp;quot;Exit Conference&amp;quot;&quot;/&gt;&lt;property id=&quot;20307&quot; value=&quot;274&quot;/&gt;&lt;/object&gt;&lt;object type=&quot;3&quot; unique_id=&quot;10322&quot;&gt;&lt;property id=&quot;20148&quot; value=&quot;5&quot;/&gt;&lt;property id=&quot;20300&quot; value=&quot;Slide 37 - &amp;quot;Conclusion&amp;quot;&quot;/&gt;&lt;property id=&quot;20307&quot; value=&quot;275&quot;/&gt;&lt;/object&gt;&lt;object type=&quot;3&quot; unique_id=&quot;10433&quot;&gt;&lt;property id=&quot;20148&quot; value=&quot;5&quot;/&gt;&lt;property id=&quot;20300&quot; value=&quot;Slide 2 - &amp;quot;Navigation&amp;quot;&quot;/&gt;&lt;property id=&quot;20307&quot; value=&quot;276&quot;/&gt;&lt;/object&gt;&lt;object type=&quot;3&quot; unique_id=&quot;10434&quot;&gt;&lt;property id=&quot;20148&quot; value=&quot;5&quot;/&gt;&lt;property id=&quot;20300&quot; value=&quot;Slide 9 - &amp;quot;Overview of New Survey Process&amp;quot;&quot;/&gt;&lt;property id=&quot;20307&quot; value=&quot;277&quot;/&gt;&lt;/object&gt;&lt;object type=&quot;3&quot; unique_id=&quot;10435&quot;&gt;&lt;property id=&quot;20148&quot; value=&quot;5&quot;/&gt;&lt;property id=&quot;20300&quot; value=&quot;Slide 40 - &amp;quot;You have completed the Provider Training for the New LTC Survey Process. If you would like to watch this presentat&quot;/&gt;&lt;property id=&quot;20307&quot; value=&quot;278&quot;/&gt;&lt;/object&gt;&lt;object type=&quot;3&quot; unique_id=&quot;10662&quot;&gt;&lt;property id=&quot;20148&quot; value=&quot;5&quot;/&gt;&lt;property id=&quot;20300&quot; value=&quot;Slide 15 - &amp;quot;Entrance Conference Interview Request&amp;quot;&quot;/&gt;&lt;property id=&quot;20307&quot; value=&quot;280&quot;/&gt;&lt;/object&gt;&lt;object type=&quot;3&quot; unique_id=&quot;11042&quot;&gt;&lt;property id=&quot;20148&quot; value=&quot;5&quot;/&gt;&lt;property id=&quot;20300&quot; value=&quot;Slide 20 - &amp;quot;Day One Interview Request&amp;quot;&quot;/&gt;&lt;property id=&quot;20307&quot; value=&quot;282&quot;/&gt;&lt;/object&gt;&lt;object type=&quot;3&quot; unique_id=&quot;11043&quot;&gt;&lt;property id=&quot;20148&quot; value=&quot;5&quot;/&gt;&lt;property id=&quot;20300&quot; value=&quot;Slide 24 - &amp;quot;Day Two Information Request&amp;quot;&quot;/&gt;&lt;property id=&quot;20307&quot; value=&quot;283&quot;/&gt;&lt;/object&gt;&lt;object type=&quot;3&quot; unique_id=&quot;11044&quot;&gt;&lt;property id=&quot;20148&quot; value=&quot;5&quot;/&gt;&lt;property id=&quot;20300&quot; value=&quot;Slide 25 - &amp;quot;Day Two Interview Request&amp;quot;&quot;/&gt;&lt;property id=&quot;20307&quot; value=&quot;284&quot;/&gt;&lt;/object&gt;&lt;object type=&quot;3&quot; unique_id=&quot;11045&quot;&gt;&lt;property id=&quot;20148&quot; value=&quot;5&quot;/&gt;&lt;property id=&quot;20300&quot; value=&quot;Slide 29 - &amp;quot;Day Three – Five Information Request&amp;quot;&quot;/&gt;&lt;property id=&quot;20307&quot; value=&quot;285&quot;/&gt;&lt;/object&gt;&lt;object type=&quot;3&quot; unique_id=&quot;11046&quot;&gt;&lt;property id=&quot;20148&quot; value=&quot;5&quot;/&gt;&lt;property id=&quot;20300&quot; value=&quot;Slide 30 - &amp;quot;Day Three – Five Interview Request&amp;quot;&quot;/&gt;&lt;property id=&quot;20307&quot; value=&quot;286&quot;/&gt;&lt;/object&gt;&lt;object type=&quot;3&quot; unique_id=&quot;11051&quot;&gt;&lt;property id=&quot;20148&quot; value=&quot;5&quot;/&gt;&lt;property id=&quot;20300&quot; value=&quot;Slide 35 - &amp;quot;Exit Conference Information Request&amp;quot;&quot;/&gt;&lt;property id=&quot;20307&quot; value=&quot;291&quot;/&gt;&lt;/object&gt;&lt;object type=&quot;3&quot; unique_id=&quot;11052&quot;&gt;&lt;property id=&quot;20148&quot; value=&quot;5&quot;/&gt;&lt;property id=&quot;20300&quot; value=&quot;Slide 36 - &amp;quot;Exit Conference Interview Request&amp;quot;&quot;/&gt;&lt;property id=&quot;20307&quot; value=&quot;292&quot;/&gt;&lt;/object&gt;&lt;object type=&quot;3&quot; unique_id=&quot;23437&quot;&gt;&lt;property id=&quot;20148&quot; value=&quot;5&quot;/&gt;&lt;property id=&quot;20300&quot; value=&quot;Slide 14 - &amp;quot;Entrance Conference Information Request&amp;quot;&quot;/&gt;&lt;property id=&quot;20307&quot; value=&quot;293&quot;/&gt;&lt;/object&gt;&lt;object type=&quot;3&quot; unique_id=&quot;23556&quot;&gt;&lt;property id=&quot;20148&quot; value=&quot;5&quot;/&gt;&lt;property id=&quot;20300&quot; value=&quot;Slide 6 - &amp;quot;Overview of Regulatory Reform, continued &amp;quot;&quot;/&gt;&lt;property id=&quot;20307&quot; value=&quot;294&quot;/&gt;&lt;/object&gt;&lt;object type=&quot;3&quot; unique_id=&quot;23881&quot;&gt;&lt;property id=&quot;20148&quot; value=&quot;5&quot;/&gt;&lt;property id=&quot;20300&quot; value=&quot;Slide 7 - &amp;quot;Check Your Knowledge (CYK)&amp;quot;&quot;/&gt;&lt;property id=&quot;20307&quot; value=&quot;296&quot;/&gt;&lt;/object&gt;&lt;object type=&quot;3&quot; unique_id=&quot;23882&quot;&gt;&lt;property id=&quot;20148&quot; value=&quot;5&quot;/&gt;&lt;property id=&quot;20300&quot; value=&quot;Slide 8 - &amp;quot;Overview of New Survey Process&amp;quot;&quot;/&gt;&lt;property id=&quot;20307&quot; value=&quot;295&quot;/&gt;&lt;/object&gt;&lt;object type=&quot;3&quot; unique_id=&quot;23883&quot;&gt;&lt;property id=&quot;20148&quot; value=&quot;5&quot;/&gt;&lt;property id=&quot;20300&quot; value=&quot;Slide 39 - &amp;quot;For Further Questions&amp;quot;&quot;/&gt;&lt;property id=&quot;20307&quot; value=&quot;297&quot;/&gt;&lt;/object&gt;&lt;object type=&quot;3&quot; unique_id=&quot;24702&quot;&gt;&lt;property id=&quot;20148&quot; value=&quot;5&quot;/&gt;&lt;property id=&quot;20300&quot; value=&quot;Slide 13 - &amp;quot;Entrance Conference Overview&amp;quot;&quot;/&gt;&lt;property id=&quot;20307&quot; value=&quot;300&quot;/&gt;&lt;/object&gt;&lt;object type=&quot;3&quot; unique_id=&quot;24703&quot;&gt;&lt;property id=&quot;20148&quot; value=&quot;5&quot;/&gt;&lt;property id=&quot;20300&quot; value=&quot;Slide 18 - &amp;quot;Day One Overview&amp;quot;&quot;/&gt;&lt;property id=&quot;20307&quot; value=&quot;299&quot;/&gt;&lt;/object&gt;&lt;object type=&quot;3&quot; unique_id=&quot;24704&quot;&gt;&lt;property id=&quot;20148&quot; value=&quot;5&quot;/&gt;&lt;property id=&quot;20300&quot; value=&quot;Slide 23 - &amp;quot;Day Two Overview&amp;quot;&quot;/&gt;&lt;property id=&quot;20307&quot; value=&quot;301&quot;/&gt;&lt;/object&gt;&lt;object type=&quot;3&quot; unique_id=&quot;24705&quot;&gt;&lt;property id=&quot;20148&quot; value=&quot;5&quot;/&gt;&lt;property id=&quot;20300&quot; value=&quot;Slide 28 - &amp;quot;Day Three – Day Five Overview&amp;quot;&quot;/&gt;&lt;property id=&quot;20307&quot; value=&quot;302&quot;/&gt;&lt;/object&gt;&lt;object type=&quot;3&quot; unique_id=&quot;24708&quot;&gt;&lt;property id=&quot;20148&quot; value=&quot;5&quot;/&gt;&lt;property id=&quot;20300&quot; value=&quot;Slide 34 - &amp;quot;Exit Conference Overview&amp;quot;&quot;/&gt;&lt;property id=&quot;20307&quot; value=&quot;305&quot;/&gt;&lt;/object&gt;&lt;object type=&quot;3&quot; unique_id=&quot;25322&quot;&gt;&lt;property id=&quot;20148&quot; value=&quot;5&quot;/&gt;&lt;property id=&quot;20300&quot; value=&quot;Slide 19 - &amp;quot;Day One Information  Request&amp;quot;&quot;/&gt;&lt;property id=&quot;20307&quot; value=&quot;306&quot;/&gt;&lt;/object&gt;&lt;object type=&quot;3&quot; unique_id=&quot;25673&quot;&gt;&lt;property id=&quot;20148&quot; value=&quot;5&quot;/&gt;&lt;property id=&quot;20300&quot; value=&quot;Slide 12 - &amp;quot;Communications&amp;quot;&quot;/&gt;&lt;property id=&quot;20307&quot; value=&quot;314&quot;/&gt;&lt;/object&gt;&lt;object type=&quot;3&quot; unique_id=&quot;25797&quot;&gt;&lt;property id=&quot;20148&quot; value=&quot;5&quot;/&gt;&lt;property id=&quot;20300&quot; value=&quot;Slide 33 - &amp;quot;Survey Follow-up&amp;quot;&quot;/&gt;&lt;property id=&quot;20307&quot; value=&quot;315&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1">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FFFFFF"/>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EAB54B1754C140A49C9B1185FBB070" ma:contentTypeVersion="4" ma:contentTypeDescription="Create a new document." ma:contentTypeScope="" ma:versionID="2d19945e8912b16a6a6a16923ca3092e">
  <xsd:schema xmlns:xsd="http://www.w3.org/2001/XMLSchema" xmlns:xs="http://www.w3.org/2001/XMLSchema" xmlns:p="http://schemas.microsoft.com/office/2006/metadata/properties" targetNamespace="http://schemas.microsoft.com/office/2006/metadata/properties" ma:root="true" ma:fieldsID="d6254111a8e32ab6085427428fc563f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418501-4EAE-46AE-A37E-89EC8EC82C4C}">
  <ds:schemaRefs>
    <ds:schemaRef ds:uri="http://schemas.microsoft.com/sharepoint/v3/contenttype/forms"/>
  </ds:schemaRefs>
</ds:datastoreItem>
</file>

<file path=customXml/itemProps2.xml><?xml version="1.0" encoding="utf-8"?>
<ds:datastoreItem xmlns:ds="http://schemas.openxmlformats.org/officeDocument/2006/customXml" ds:itemID="{86541709-9872-47E1-8FC0-30F3427A36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3680BA1-7D7C-461F-B752-606A7ADFD995}">
  <ds:schemaRefs>
    <ds:schemaRef ds:uri="http://purl.org/dc/terms/"/>
    <ds:schemaRef ds:uri="http://schemas.openxmlformats.org/package/2006/metadata/core-properties"/>
    <ds:schemaRef ds:uri="http://purl.org/dc/dcmitype/"/>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Ion</Template>
  <TotalTime>3769</TotalTime>
  <Words>2351</Words>
  <Application>Microsoft Office PowerPoint</Application>
  <PresentationFormat>Widescreen</PresentationFormat>
  <Paragraphs>343</Paragraphs>
  <Slides>62</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Arial</vt:lpstr>
      <vt:lpstr>Calibri</vt:lpstr>
      <vt:lpstr>Century Gothic</vt:lpstr>
      <vt:lpstr>Courier New</vt:lpstr>
      <vt:lpstr>Tahoma</vt:lpstr>
      <vt:lpstr>Times New Roman</vt:lpstr>
      <vt:lpstr>Wingdings</vt:lpstr>
      <vt:lpstr>Wingdings 3</vt:lpstr>
      <vt:lpstr>Ion</vt:lpstr>
      <vt:lpstr>Overview of the New Long-Term Care Survey Process</vt:lpstr>
      <vt:lpstr>Navigation</vt:lpstr>
      <vt:lpstr>Presentation Outline</vt:lpstr>
      <vt:lpstr>Overview of Regulatory Reform</vt:lpstr>
      <vt:lpstr>Overview of Regulatory Reform </vt:lpstr>
      <vt:lpstr>Overview of Regulatory Reform (continued)</vt:lpstr>
      <vt:lpstr>Regulatory Reform Phased Implementation</vt:lpstr>
      <vt:lpstr>Rationale Behind the Changes LTC SURVEY PROCESS</vt:lpstr>
      <vt:lpstr>Intent of Changes to the LTC Survey Process</vt:lpstr>
      <vt:lpstr>Purpose of Changes to the LTC Survey Processes</vt:lpstr>
      <vt:lpstr>Key Changes to the LTC Survey Process</vt:lpstr>
      <vt:lpstr>Better Than the Rest!</vt:lpstr>
      <vt:lpstr>Implementation of the New LTC Survey Process</vt:lpstr>
      <vt:lpstr>Comparison of the Three Survey Processes LTC SURVEY PROCESS</vt:lpstr>
      <vt:lpstr>Automation</vt:lpstr>
      <vt:lpstr>Sample Selection</vt:lpstr>
      <vt:lpstr>Off-Site</vt:lpstr>
      <vt:lpstr>Information Needed Upon Entrance</vt:lpstr>
      <vt:lpstr>Initial Entry Into Facility</vt:lpstr>
      <vt:lpstr>Survey Structure</vt:lpstr>
      <vt:lpstr>Group Interviews</vt:lpstr>
      <vt:lpstr>Keeping Residents Informed</vt:lpstr>
      <vt:lpstr>New LTC Survey Process Overview </vt:lpstr>
      <vt:lpstr>Entrance/Entrance Conference</vt:lpstr>
      <vt:lpstr>Entrance Into the Facility</vt:lpstr>
      <vt:lpstr>Entrance Conference Form</vt:lpstr>
      <vt:lpstr>Entrance Conference</vt:lpstr>
      <vt:lpstr>Information Needed Immediately Upon Entrance</vt:lpstr>
      <vt:lpstr>Matrix for Providers</vt:lpstr>
      <vt:lpstr>Information Needed Within One Hour of Entrance</vt:lpstr>
      <vt:lpstr>Information Needed Within One Hour of Entrance (continued) </vt:lpstr>
      <vt:lpstr>Information Needed Within Four Hours of Entrance</vt:lpstr>
      <vt:lpstr>Information Needed Within Four Hours of Entrance (continued) </vt:lpstr>
      <vt:lpstr>Information Needed Within Four Hours of Entrance (continued) </vt:lpstr>
      <vt:lpstr>Information Needed by the End of the First Day</vt:lpstr>
      <vt:lpstr>Electronic Health Record (EHR) Information</vt:lpstr>
      <vt:lpstr>Information Needed Within 24 Hours of Entrance</vt:lpstr>
      <vt:lpstr>Beneficiary Notices – Discharged Resident Listing </vt:lpstr>
      <vt:lpstr>Communication</vt:lpstr>
      <vt:lpstr>Day One Overview</vt:lpstr>
      <vt:lpstr>Day One</vt:lpstr>
      <vt:lpstr>Resident/Resident Representative Interviews and Observations</vt:lpstr>
      <vt:lpstr>Limited Record Review</vt:lpstr>
      <vt:lpstr>Staff Interviews</vt:lpstr>
      <vt:lpstr>Dining and Room Tray Observations</vt:lpstr>
      <vt:lpstr>Day One Overview</vt:lpstr>
      <vt:lpstr>Day Two Overview</vt:lpstr>
      <vt:lpstr>Day Two</vt:lpstr>
      <vt:lpstr>Day Two (continued)</vt:lpstr>
      <vt:lpstr>Day Two Overview</vt:lpstr>
      <vt:lpstr>Remainder of Survey</vt:lpstr>
      <vt:lpstr>Remainder of Survey</vt:lpstr>
      <vt:lpstr>Remainder of Survey (continued)</vt:lpstr>
      <vt:lpstr>Skilled Nursing Beneficiary Protection Notification Review</vt:lpstr>
      <vt:lpstr>Potential Citation Review</vt:lpstr>
      <vt:lpstr>Remainder of Survey Overview</vt:lpstr>
      <vt:lpstr>Exit Conference</vt:lpstr>
      <vt:lpstr>Exit Conference</vt:lpstr>
      <vt:lpstr>Conclusion</vt:lpstr>
      <vt:lpstr>For Further Questions</vt:lpstr>
      <vt:lpstr>You have completed the Provider Training for the New LTC Survey Process. If you would like to watch this presentation again please click the FORWARD button. To exit, click the X in the upper right-hand corner of your screen.</vt:lpstr>
      <vt:lpstr>References</vt:lpstr>
    </vt:vector>
  </TitlesOfParts>
  <Company>CMS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 Provider Training Presentation</dc:title>
  <dc:subject>CMS Provider Training Presentation</dc:subject>
  <dc:creator>CMS</dc:creator>
  <cp:keywords>OSP, Task 2.3.0, New Survey Process Training Presentation</cp:keywords>
  <cp:lastModifiedBy>Sara Brice-Payne</cp:lastModifiedBy>
  <cp:revision>190</cp:revision>
  <dcterms:created xsi:type="dcterms:W3CDTF">2017-01-13T17:18:37Z</dcterms:created>
  <dcterms:modified xsi:type="dcterms:W3CDTF">2017-11-06T14:20:52Z</dcterms:modified>
  <cp:category>OSP, Task 2.3.0, New Survey Process Training Presentation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_AdHocReviewCycleID">
    <vt:i4>-1822408758</vt:i4>
  </property>
  <property fmtid="{D5CDD505-2E9C-101B-9397-08002B2CF9AE}" pid="4" name="_NewReviewCycle">
    <vt:lpwstr/>
  </property>
  <property fmtid="{D5CDD505-2E9C-101B-9397-08002B2CF9AE}" pid="5" name="_EmailSubject">
    <vt:lpwstr>Posting of Provider Training PPT and Script </vt:lpwstr>
  </property>
  <property fmtid="{D5CDD505-2E9C-101B-9397-08002B2CF9AE}" pid="6" name="_AuthorEmail">
    <vt:lpwstr>Sara.Brice-Payne@cms.hhs.gov</vt:lpwstr>
  </property>
  <property fmtid="{D5CDD505-2E9C-101B-9397-08002B2CF9AE}" pid="7" name="_AuthorEmailDisplayName">
    <vt:lpwstr>Brice-Payne, Sara L. (CMS/CCSQ)</vt:lpwstr>
  </property>
</Properties>
</file>